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s/comment6.xml" ContentType="application/vnd.openxmlformats-officedocument.presentationml.comments+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s/comment4.xml" ContentType="application/vnd.openxmlformats-officedocument.presentationml.comments+xml"/>
  <Override PartName="/ppt/commentAuthors.xml" ContentType="application/vnd.openxmlformats-officedocument.presentationml.commentAuthors+xml"/>
  <Override PartName="/ppt/comments/comment2.xml" ContentType="application/vnd.openxmlformats-officedocument.presentationml.comment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comments/comment5.xml" ContentType="application/vnd.openxmlformats-officedocument.presentationml.comment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omments/comment3.xml" ContentType="application/vnd.openxmlformats-officedocument.presentationml.comments+xml"/>
  <Override PartName="/ppt/slideLayouts/slideLayout10.xml" ContentType="application/vnd.openxmlformats-officedocument.presentationml.slideLayout+xml"/>
  <Override PartName="/ppt/comments/comment1.xml" ContentType="application/vnd.openxmlformats-officedocument.presentationml.comments+xml"/>
  <Override PartName="/ppt/diagrams/layout2.xml" ContentType="application/vnd.openxmlformats-officedocument.drawingml.diagramLayout+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0"/>
  </p:notesMasterIdLst>
  <p:sldIdLst>
    <p:sldId id="256" r:id="rId2"/>
    <p:sldId id="305" r:id="rId3"/>
    <p:sldId id="306" r:id="rId4"/>
    <p:sldId id="307" r:id="rId5"/>
    <p:sldId id="309" r:id="rId6"/>
    <p:sldId id="308" r:id="rId7"/>
    <p:sldId id="310" r:id="rId8"/>
    <p:sldId id="258" r:id="rId9"/>
    <p:sldId id="259" r:id="rId10"/>
    <p:sldId id="296" r:id="rId11"/>
    <p:sldId id="260" r:id="rId12"/>
    <p:sldId id="354" r:id="rId13"/>
    <p:sldId id="347" r:id="rId14"/>
    <p:sldId id="261" r:id="rId15"/>
    <p:sldId id="351" r:id="rId16"/>
    <p:sldId id="352" r:id="rId17"/>
    <p:sldId id="353" r:id="rId18"/>
    <p:sldId id="348" r:id="rId19"/>
    <p:sldId id="350" r:id="rId20"/>
    <p:sldId id="263" r:id="rId21"/>
    <p:sldId id="349" r:id="rId22"/>
    <p:sldId id="297" r:id="rId23"/>
    <p:sldId id="300" r:id="rId24"/>
    <p:sldId id="312" r:id="rId25"/>
    <p:sldId id="311" r:id="rId26"/>
    <p:sldId id="330" r:id="rId27"/>
    <p:sldId id="335" r:id="rId28"/>
    <p:sldId id="319" r:id="rId29"/>
    <p:sldId id="321" r:id="rId30"/>
    <p:sldId id="303" r:id="rId31"/>
    <p:sldId id="302" r:id="rId32"/>
    <p:sldId id="317" r:id="rId33"/>
    <p:sldId id="315" r:id="rId34"/>
    <p:sldId id="301" r:id="rId35"/>
    <p:sldId id="298" r:id="rId36"/>
    <p:sldId id="331" r:id="rId37"/>
    <p:sldId id="320" r:id="rId38"/>
    <p:sldId id="324" r:id="rId39"/>
    <p:sldId id="332" r:id="rId40"/>
    <p:sldId id="333" r:id="rId41"/>
    <p:sldId id="336" r:id="rId42"/>
    <p:sldId id="267" r:id="rId43"/>
    <p:sldId id="337" r:id="rId44"/>
    <p:sldId id="264" r:id="rId45"/>
    <p:sldId id="265" r:id="rId46"/>
    <p:sldId id="338" r:id="rId47"/>
    <p:sldId id="323" r:id="rId48"/>
    <p:sldId id="339" r:id="rId49"/>
    <p:sldId id="342" r:id="rId50"/>
    <p:sldId id="299" r:id="rId51"/>
    <p:sldId id="341" r:id="rId52"/>
    <p:sldId id="282" r:id="rId53"/>
    <p:sldId id="344" r:id="rId54"/>
    <p:sldId id="346" r:id="rId55"/>
    <p:sldId id="343" r:id="rId56"/>
    <p:sldId id="340" r:id="rId57"/>
    <p:sldId id="345" r:id="rId58"/>
    <p:sldId id="355"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9"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EA06DF"/>
    <a:srgbClr val="006600"/>
    <a:srgbClr val="4AF84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86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09-05-13T10:25:13.062" idx="9">
    <p:pos x="5220" y="230"/>
    <p:text>Normal daily hair loss is about 100-150 hairs from the total scalp hair which is about 100.000 hairs. In telogen effluvium, estimates of loss vary from 150 - &gt; 400 hairs.</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09-05-06T11:53:59.281" idx="6">
    <p:pos x="5332" y="124"/>
    <p:text>Complications of Common baldness
1. Great anxiety even with minor hair loss, rarely it leads to monosymptomatic hypochondriasis.
2. Bald scalps burn easily in the sun, and may develop multiple actinic keratoses.
3. Recently: bald men are more liable for heart attacks.</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09-05-06T11:04:27.421" idx="3">
    <p:pos x="5300" y="148"/>
    <p:text>Histological exam. of hair follicles (Punch biopsy with horizontal sectioning) can differentiate between:
1. Alopecia areata (Perifollicular inflammation)
2. Androgenetic alopecia (Miniaturization of hair without inflammation)
3. Traction alopecia (Dystrophic changes in the inner root sheath).
Minoxidil lotion may effect telogen effluvium by initiaying anagen in telogen follicles.</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09-05-06T11:16:44.093" idx="4">
    <p:pos x="5400" y="101"/>
    <p:text>Notes
* Pregnancy prolongs anagen phase that is why hair follicles enter telogen phase after delivar and hair shedding occurs 2-3 moths post delivary.
In postnatal telogen effluvium 64-87% of scalp hair maybe shedded.</p:text>
  </p:cm>
  <p:cm authorId="0" dt="2009-05-06T11:41:12.671" idx="5">
    <p:pos x="163" y="4041"/>
    <p:text>Other drugs that may cause telogen effluvium are:
Ampheamines, Aminosalicylic acid, Enalapril, Lithium carbonate, Levodopa, Metyrapone, Pyridostigmine and Trimethadione.</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09-05-13T10:27:21.062" idx="8">
    <p:pos x="5473" y="62"/>
    <p:text>Telogen effluvium: the diagnosis may be reached through:
1. Estimation of shed telogen hairs through Pull test i.e. Trichogram. Grasping 40 hairs firmly between thumb and forefinger followed by a slow pull that causes mild discomfort to the patient. A count of greater than 4-6 club hairs is abnormal.The results may be negative:
a.  After shampooing (a count of 2-3 hairs being abnormal in freshly shampooed scalp).
b. After coombing the hair.
c. Phase of telogen whether resolving or entering a chronic phase.
2. Clip test: 20-30 hairs
3. Daily count of shed hairs (&gt;150 hairs).
4. Punch biopsy: 4mm punch takes 20-50 hairs examined under LM to detect telogen hairs.
</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09-05-06T23:18:15.343" idx="7">
    <p:pos x="5143" y="222"/>
    <p:text>A pressure cuff applied around the scalp during chemotherapy and scalp hypothermia has been reported to prevent anagen arrest. Topical minoxidil has been shown to shorten the period of baldness by an average of 50 days.
Anagen effluvium is frequently seen after administration of antimetabolites, alkylating agents and mitotic inhibitors.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A7DB0C-4C25-4348-A310-5606466A6CF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9EE0602-BBB3-4E6C-8D0C-0FD0FC60720F}">
      <dgm:prSet phldrT="[Text]" custT="1"/>
      <dgm:spPr>
        <a:gradFill flip="none" rotWithShape="1">
          <a:gsLst>
            <a:gs pos="0">
              <a:schemeClr val="tx1"/>
            </a:gs>
            <a:gs pos="56000">
              <a:srgbClr val="FF0000"/>
            </a:gs>
          </a:gsLst>
          <a:lin ang="2700000" scaled="1"/>
          <a:tileRect/>
        </a:gradFill>
        <a:ln>
          <a:solidFill>
            <a:schemeClr val="bg1"/>
          </a:solidFill>
        </a:ln>
      </dgm:spPr>
      <dgm:t>
        <a:bodyPr/>
        <a:lstStyle/>
        <a:p>
          <a:r>
            <a:rPr lang="en-US" sz="2400" b="0" dirty="0" smtClean="0">
              <a:solidFill>
                <a:schemeClr val="bg1"/>
              </a:solidFill>
              <a:latin typeface="+mj-lt"/>
            </a:rPr>
            <a:t>STAGES OF HAIR GROWTH</a:t>
          </a:r>
          <a:endParaRPr lang="en-US" sz="2400" b="0" dirty="0">
            <a:solidFill>
              <a:schemeClr val="bg1"/>
            </a:solidFill>
            <a:latin typeface="+mj-lt"/>
          </a:endParaRPr>
        </a:p>
      </dgm:t>
    </dgm:pt>
    <dgm:pt modelId="{CB32C551-8BD4-4BB1-A9ED-95F84D1CF98F}" type="parTrans" cxnId="{7DE7BD49-2FEE-415A-AFA8-BE6A82D8B5CB}">
      <dgm:prSet/>
      <dgm:spPr/>
      <dgm:t>
        <a:bodyPr/>
        <a:lstStyle/>
        <a:p>
          <a:endParaRPr lang="en-US"/>
        </a:p>
      </dgm:t>
    </dgm:pt>
    <dgm:pt modelId="{18FAFBE5-3917-4810-A510-AB564F78CC67}" type="sibTrans" cxnId="{7DE7BD49-2FEE-415A-AFA8-BE6A82D8B5CB}">
      <dgm:prSet/>
      <dgm:spPr/>
      <dgm:t>
        <a:bodyPr/>
        <a:lstStyle/>
        <a:p>
          <a:endParaRPr lang="en-US"/>
        </a:p>
      </dgm:t>
    </dgm:pt>
    <dgm:pt modelId="{B3585675-DD97-4F9D-856B-E765EE906741}">
      <dgm:prSet phldrT="[Text]"/>
      <dgm:spPr>
        <a:solidFill>
          <a:srgbClr val="0070C0"/>
        </a:solidFill>
      </dgm:spPr>
      <dgm:t>
        <a:bodyPr/>
        <a:lstStyle/>
        <a:p>
          <a:r>
            <a:rPr lang="en-US" dirty="0" smtClean="0">
              <a:latin typeface="+mj-lt"/>
            </a:rPr>
            <a:t>ANAGEN</a:t>
          </a:r>
          <a:endParaRPr lang="en-US" dirty="0">
            <a:latin typeface="+mj-lt"/>
          </a:endParaRPr>
        </a:p>
      </dgm:t>
    </dgm:pt>
    <dgm:pt modelId="{F24F7598-E88A-4909-89E7-70C25BA2942A}" type="parTrans" cxnId="{E2B9B3BE-83A3-4552-A38D-BB3C0CEB1F9F}">
      <dgm:prSet/>
      <dgm:spPr/>
      <dgm:t>
        <a:bodyPr/>
        <a:lstStyle/>
        <a:p>
          <a:endParaRPr lang="en-US" dirty="0"/>
        </a:p>
      </dgm:t>
    </dgm:pt>
    <dgm:pt modelId="{83B3F2D6-A0CD-4C04-A24B-D88A1802B007}" type="sibTrans" cxnId="{E2B9B3BE-83A3-4552-A38D-BB3C0CEB1F9F}">
      <dgm:prSet/>
      <dgm:spPr/>
      <dgm:t>
        <a:bodyPr/>
        <a:lstStyle/>
        <a:p>
          <a:endParaRPr lang="en-US"/>
        </a:p>
      </dgm:t>
    </dgm:pt>
    <dgm:pt modelId="{2E60043A-A59D-41D5-809E-121F3B21EA7F}">
      <dgm:prSet phldrT="[Text]"/>
      <dgm:spPr>
        <a:solidFill>
          <a:srgbClr val="7030A0"/>
        </a:solidFill>
      </dgm:spPr>
      <dgm:t>
        <a:bodyPr/>
        <a:lstStyle/>
        <a:p>
          <a:r>
            <a:rPr lang="en-US" dirty="0" smtClean="0">
              <a:solidFill>
                <a:schemeClr val="bg1"/>
              </a:solidFill>
              <a:latin typeface="+mj-lt"/>
            </a:rPr>
            <a:t>CATAGEN</a:t>
          </a:r>
          <a:endParaRPr lang="en-US" dirty="0">
            <a:solidFill>
              <a:schemeClr val="bg1"/>
            </a:solidFill>
            <a:latin typeface="+mj-lt"/>
          </a:endParaRPr>
        </a:p>
      </dgm:t>
    </dgm:pt>
    <dgm:pt modelId="{F8ED82D5-3892-4BC5-8625-938778DA6D1A}" type="parTrans" cxnId="{AAF89DCB-2EDB-4BB3-84EE-2E30144D86BF}">
      <dgm:prSet/>
      <dgm:spPr/>
      <dgm:t>
        <a:bodyPr/>
        <a:lstStyle/>
        <a:p>
          <a:endParaRPr lang="en-US" dirty="0"/>
        </a:p>
      </dgm:t>
    </dgm:pt>
    <dgm:pt modelId="{62E80EEA-CF48-4BC1-AECE-65CACBE66773}" type="sibTrans" cxnId="{AAF89DCB-2EDB-4BB3-84EE-2E30144D86BF}">
      <dgm:prSet/>
      <dgm:spPr/>
      <dgm:t>
        <a:bodyPr/>
        <a:lstStyle/>
        <a:p>
          <a:endParaRPr lang="en-US"/>
        </a:p>
      </dgm:t>
    </dgm:pt>
    <dgm:pt modelId="{7113C45B-0F93-4FD4-9522-E822B6BB6613}">
      <dgm:prSet phldrT="[Text]"/>
      <dgm:spPr>
        <a:solidFill>
          <a:srgbClr val="00B050"/>
        </a:solidFill>
      </dgm:spPr>
      <dgm:t>
        <a:bodyPr/>
        <a:lstStyle/>
        <a:p>
          <a:r>
            <a:rPr lang="en-US" b="0" dirty="0" smtClean="0">
              <a:solidFill>
                <a:schemeClr val="bg1"/>
              </a:solidFill>
              <a:latin typeface="+mj-lt"/>
            </a:rPr>
            <a:t>TELOGEN</a:t>
          </a:r>
          <a:endParaRPr lang="en-US" b="0" dirty="0">
            <a:solidFill>
              <a:schemeClr val="bg1"/>
            </a:solidFill>
            <a:latin typeface="+mj-lt"/>
          </a:endParaRPr>
        </a:p>
      </dgm:t>
    </dgm:pt>
    <dgm:pt modelId="{9B28AE39-9F92-46D2-A05D-D0B4133F4FE3}" type="parTrans" cxnId="{9D000BC3-E649-4F79-B1D4-866AF472D5A5}">
      <dgm:prSet/>
      <dgm:spPr/>
      <dgm:t>
        <a:bodyPr/>
        <a:lstStyle/>
        <a:p>
          <a:endParaRPr lang="en-US" dirty="0"/>
        </a:p>
      </dgm:t>
    </dgm:pt>
    <dgm:pt modelId="{43CA9C28-DE44-406C-9BAA-9B54646EF746}" type="sibTrans" cxnId="{9D000BC3-E649-4F79-B1D4-866AF472D5A5}">
      <dgm:prSet/>
      <dgm:spPr/>
      <dgm:t>
        <a:bodyPr/>
        <a:lstStyle/>
        <a:p>
          <a:endParaRPr lang="en-US"/>
        </a:p>
      </dgm:t>
    </dgm:pt>
    <dgm:pt modelId="{18A1ACAE-34D2-4E53-9FB0-AEFB454C0467}">
      <dgm:prSet/>
      <dgm:spPr>
        <a:solidFill>
          <a:schemeClr val="tx1"/>
        </a:solidFill>
      </dgm:spPr>
      <dgm:t>
        <a:bodyPr/>
        <a:lstStyle/>
        <a:p>
          <a:r>
            <a:rPr lang="en-US" dirty="0" smtClean="0"/>
            <a:t>Growing stage </a:t>
          </a:r>
        </a:p>
        <a:p>
          <a:r>
            <a:rPr lang="en-US" dirty="0" smtClean="0"/>
            <a:t>Broom-shaped  end</a:t>
          </a:r>
        </a:p>
        <a:p>
          <a:r>
            <a:rPr lang="en-US" dirty="0" smtClean="0"/>
            <a:t>Long and wider diameter</a:t>
          </a:r>
        </a:p>
        <a:p>
          <a:r>
            <a:rPr lang="en-US" dirty="0" smtClean="0"/>
            <a:t>Covered with IRS</a:t>
          </a:r>
          <a:r>
            <a:rPr lang="en-US" baseline="30000" dirty="0" smtClean="0"/>
            <a:t>*</a:t>
          </a:r>
        </a:p>
        <a:p>
          <a:r>
            <a:rPr lang="en-US" dirty="0" smtClean="0"/>
            <a:t>85% - 2- 5 years</a:t>
          </a:r>
          <a:endParaRPr lang="en-US" dirty="0"/>
        </a:p>
      </dgm:t>
    </dgm:pt>
    <dgm:pt modelId="{F766E3A4-419B-4ADA-9D24-7B2B21894F57}" type="parTrans" cxnId="{54E852E5-6000-4BAA-93DD-56B9E97B0F84}">
      <dgm:prSet/>
      <dgm:spPr/>
      <dgm:t>
        <a:bodyPr/>
        <a:lstStyle/>
        <a:p>
          <a:endParaRPr lang="en-US" dirty="0"/>
        </a:p>
      </dgm:t>
    </dgm:pt>
    <dgm:pt modelId="{0FBB23E8-6B78-44D2-AB1F-D2CC6A3AB876}" type="sibTrans" cxnId="{54E852E5-6000-4BAA-93DD-56B9E97B0F84}">
      <dgm:prSet/>
      <dgm:spPr/>
      <dgm:t>
        <a:bodyPr/>
        <a:lstStyle/>
        <a:p>
          <a:endParaRPr lang="en-US"/>
        </a:p>
      </dgm:t>
    </dgm:pt>
    <dgm:pt modelId="{31053E6C-F0DC-457A-81CD-2F36F8F366F6}">
      <dgm:prSet/>
      <dgm:spPr>
        <a:solidFill>
          <a:schemeClr val="tx1"/>
        </a:solidFill>
      </dgm:spPr>
      <dgm:t>
        <a:bodyPr/>
        <a:lstStyle/>
        <a:p>
          <a:r>
            <a:rPr lang="en-US" dirty="0" smtClean="0"/>
            <a:t>Transient stage</a:t>
          </a:r>
        </a:p>
        <a:p>
          <a:r>
            <a:rPr lang="en-US" dirty="0" smtClean="0"/>
            <a:t>Club-shaped end</a:t>
          </a:r>
        </a:p>
        <a:p>
          <a:r>
            <a:rPr lang="en-US" dirty="0" smtClean="0"/>
            <a:t>1% - 2 weeks</a:t>
          </a:r>
          <a:endParaRPr lang="en-US" dirty="0"/>
        </a:p>
      </dgm:t>
    </dgm:pt>
    <dgm:pt modelId="{30E33768-624E-4FBD-B3BD-EBE5C0B8FD91}" type="parTrans" cxnId="{A0110D86-39A1-4D3A-A803-B06D025A2E66}">
      <dgm:prSet/>
      <dgm:spPr/>
      <dgm:t>
        <a:bodyPr/>
        <a:lstStyle/>
        <a:p>
          <a:endParaRPr lang="en-US" dirty="0"/>
        </a:p>
      </dgm:t>
    </dgm:pt>
    <dgm:pt modelId="{8D980062-5628-4D0E-9E92-98A447591DC3}" type="sibTrans" cxnId="{A0110D86-39A1-4D3A-A803-B06D025A2E66}">
      <dgm:prSet/>
      <dgm:spPr/>
      <dgm:t>
        <a:bodyPr/>
        <a:lstStyle/>
        <a:p>
          <a:endParaRPr lang="en-US"/>
        </a:p>
      </dgm:t>
    </dgm:pt>
    <dgm:pt modelId="{6CF1BED6-B19B-4E91-B130-C824A68B3302}">
      <dgm:prSet/>
      <dgm:spPr>
        <a:solidFill>
          <a:schemeClr val="tx1"/>
        </a:solidFill>
      </dgm:spPr>
      <dgm:t>
        <a:bodyPr/>
        <a:lstStyle/>
        <a:p>
          <a:r>
            <a:rPr lang="en-US" dirty="0" smtClean="0"/>
            <a:t>Resting stage</a:t>
          </a:r>
        </a:p>
        <a:p>
          <a:r>
            <a:rPr lang="en-US" dirty="0" smtClean="0"/>
            <a:t>Club-shaped end</a:t>
          </a:r>
        </a:p>
        <a:p>
          <a:r>
            <a:rPr lang="en-US" dirty="0" smtClean="0"/>
            <a:t>Short and thin diameter</a:t>
          </a:r>
        </a:p>
        <a:p>
          <a:r>
            <a:rPr lang="en-US" dirty="0" smtClean="0"/>
            <a:t>Not covered with IRS</a:t>
          </a:r>
        </a:p>
        <a:p>
          <a:r>
            <a:rPr lang="en-US" dirty="0" smtClean="0"/>
            <a:t>14% - 3 months</a:t>
          </a:r>
          <a:endParaRPr lang="en-US" dirty="0"/>
        </a:p>
      </dgm:t>
    </dgm:pt>
    <dgm:pt modelId="{124749CD-8636-4903-842C-C00BA472FD06}" type="parTrans" cxnId="{7C43AA4B-E537-4262-A580-9B18D5EA5B69}">
      <dgm:prSet/>
      <dgm:spPr/>
      <dgm:t>
        <a:bodyPr/>
        <a:lstStyle/>
        <a:p>
          <a:endParaRPr lang="en-US" dirty="0"/>
        </a:p>
      </dgm:t>
    </dgm:pt>
    <dgm:pt modelId="{C8A5DB08-AC3B-42AB-AC9C-A4C110AB4003}" type="sibTrans" cxnId="{7C43AA4B-E537-4262-A580-9B18D5EA5B69}">
      <dgm:prSet/>
      <dgm:spPr/>
      <dgm:t>
        <a:bodyPr/>
        <a:lstStyle/>
        <a:p>
          <a:endParaRPr lang="en-US"/>
        </a:p>
      </dgm:t>
    </dgm:pt>
    <dgm:pt modelId="{D7B8B917-2BFD-4EDF-92A5-DB7FBBB9FE92}" type="pres">
      <dgm:prSet presAssocID="{C7A7DB0C-4C25-4348-A310-5606466A6CFD}" presName="hierChild1" presStyleCnt="0">
        <dgm:presLayoutVars>
          <dgm:orgChart val="1"/>
          <dgm:chPref val="1"/>
          <dgm:dir/>
          <dgm:animOne val="branch"/>
          <dgm:animLvl val="lvl"/>
          <dgm:resizeHandles/>
        </dgm:presLayoutVars>
      </dgm:prSet>
      <dgm:spPr/>
      <dgm:t>
        <a:bodyPr/>
        <a:lstStyle/>
        <a:p>
          <a:endParaRPr lang="en-US"/>
        </a:p>
      </dgm:t>
    </dgm:pt>
    <dgm:pt modelId="{D765E9C3-EFC7-44FE-905A-45B589DBB847}" type="pres">
      <dgm:prSet presAssocID="{49EE0602-BBB3-4E6C-8D0C-0FD0FC60720F}" presName="hierRoot1" presStyleCnt="0">
        <dgm:presLayoutVars>
          <dgm:hierBranch val="init"/>
        </dgm:presLayoutVars>
      </dgm:prSet>
      <dgm:spPr/>
    </dgm:pt>
    <dgm:pt modelId="{727BBAEF-04AE-49EF-8B30-2EC058101344}" type="pres">
      <dgm:prSet presAssocID="{49EE0602-BBB3-4E6C-8D0C-0FD0FC60720F}" presName="rootComposite1" presStyleCnt="0"/>
      <dgm:spPr/>
    </dgm:pt>
    <dgm:pt modelId="{7663207E-96A1-43BD-A9CB-9FB68ABD84B2}" type="pres">
      <dgm:prSet presAssocID="{49EE0602-BBB3-4E6C-8D0C-0FD0FC60720F}" presName="rootText1" presStyleLbl="node0" presStyleIdx="0" presStyleCnt="1" custScaleX="258048" custScaleY="83912" custLinFactNeighborX="9513" custLinFactNeighborY="-30086">
        <dgm:presLayoutVars>
          <dgm:chPref val="3"/>
        </dgm:presLayoutVars>
      </dgm:prSet>
      <dgm:spPr>
        <a:prstGeom prst="roundRect">
          <a:avLst/>
        </a:prstGeom>
      </dgm:spPr>
      <dgm:t>
        <a:bodyPr/>
        <a:lstStyle/>
        <a:p>
          <a:endParaRPr lang="en-US"/>
        </a:p>
      </dgm:t>
    </dgm:pt>
    <dgm:pt modelId="{010397DF-5939-47DE-B335-DA0A5D23689D}" type="pres">
      <dgm:prSet presAssocID="{49EE0602-BBB3-4E6C-8D0C-0FD0FC60720F}" presName="rootConnector1" presStyleLbl="node1" presStyleIdx="0" presStyleCnt="0"/>
      <dgm:spPr/>
      <dgm:t>
        <a:bodyPr/>
        <a:lstStyle/>
        <a:p>
          <a:endParaRPr lang="en-US"/>
        </a:p>
      </dgm:t>
    </dgm:pt>
    <dgm:pt modelId="{15AC228D-5F08-4073-8873-85E9CFD7DCAD}" type="pres">
      <dgm:prSet presAssocID="{49EE0602-BBB3-4E6C-8D0C-0FD0FC60720F}" presName="hierChild2" presStyleCnt="0"/>
      <dgm:spPr/>
    </dgm:pt>
    <dgm:pt modelId="{BE619016-36F9-4400-801A-035DEA244C58}" type="pres">
      <dgm:prSet presAssocID="{F24F7598-E88A-4909-89E7-70C25BA2942A}" presName="Name37" presStyleLbl="parChTrans1D2" presStyleIdx="0" presStyleCnt="3"/>
      <dgm:spPr/>
      <dgm:t>
        <a:bodyPr/>
        <a:lstStyle/>
        <a:p>
          <a:endParaRPr lang="en-US"/>
        </a:p>
      </dgm:t>
    </dgm:pt>
    <dgm:pt modelId="{741EFB10-D683-4D66-925B-1480C86EE6A1}" type="pres">
      <dgm:prSet presAssocID="{B3585675-DD97-4F9D-856B-E765EE906741}" presName="hierRoot2" presStyleCnt="0">
        <dgm:presLayoutVars>
          <dgm:hierBranch val="init"/>
        </dgm:presLayoutVars>
      </dgm:prSet>
      <dgm:spPr/>
    </dgm:pt>
    <dgm:pt modelId="{FF5943D6-F77A-4A76-B9F1-9344DDF7E160}" type="pres">
      <dgm:prSet presAssocID="{B3585675-DD97-4F9D-856B-E765EE906741}" presName="rootComposite" presStyleCnt="0"/>
      <dgm:spPr/>
    </dgm:pt>
    <dgm:pt modelId="{7DD6B55D-182B-4FBF-9D88-990F64E7CBD8}" type="pres">
      <dgm:prSet presAssocID="{B3585675-DD97-4F9D-856B-E765EE906741}" presName="rootText" presStyleLbl="node2" presStyleIdx="0" presStyleCnt="3" custScaleX="113980" custScaleY="61860" custLinFactNeighborX="-123" custLinFactNeighborY="-13226">
        <dgm:presLayoutVars>
          <dgm:chPref val="3"/>
        </dgm:presLayoutVars>
      </dgm:prSet>
      <dgm:spPr>
        <a:prstGeom prst="roundRect">
          <a:avLst/>
        </a:prstGeom>
      </dgm:spPr>
      <dgm:t>
        <a:bodyPr/>
        <a:lstStyle/>
        <a:p>
          <a:endParaRPr lang="en-US"/>
        </a:p>
      </dgm:t>
    </dgm:pt>
    <dgm:pt modelId="{E8E8F1C5-CB6A-42EA-9363-859F458E16EA}" type="pres">
      <dgm:prSet presAssocID="{B3585675-DD97-4F9D-856B-E765EE906741}" presName="rootConnector" presStyleLbl="node2" presStyleIdx="0" presStyleCnt="3"/>
      <dgm:spPr/>
      <dgm:t>
        <a:bodyPr/>
        <a:lstStyle/>
        <a:p>
          <a:endParaRPr lang="en-US"/>
        </a:p>
      </dgm:t>
    </dgm:pt>
    <dgm:pt modelId="{D19DFFEA-4FAA-4C6A-8512-38372979D487}" type="pres">
      <dgm:prSet presAssocID="{B3585675-DD97-4F9D-856B-E765EE906741}" presName="hierChild4" presStyleCnt="0"/>
      <dgm:spPr/>
    </dgm:pt>
    <dgm:pt modelId="{CF87C031-311D-45A9-8ADA-8CA6668FB47D}" type="pres">
      <dgm:prSet presAssocID="{F766E3A4-419B-4ADA-9D24-7B2B21894F57}" presName="Name37" presStyleLbl="parChTrans1D3" presStyleIdx="0" presStyleCnt="3"/>
      <dgm:spPr/>
      <dgm:t>
        <a:bodyPr/>
        <a:lstStyle/>
        <a:p>
          <a:endParaRPr lang="en-US"/>
        </a:p>
      </dgm:t>
    </dgm:pt>
    <dgm:pt modelId="{50AE366B-99F4-4FF1-BD7D-64555E4D6BB6}" type="pres">
      <dgm:prSet presAssocID="{18A1ACAE-34D2-4E53-9FB0-AEFB454C0467}" presName="hierRoot2" presStyleCnt="0">
        <dgm:presLayoutVars>
          <dgm:hierBranch val="init"/>
        </dgm:presLayoutVars>
      </dgm:prSet>
      <dgm:spPr/>
    </dgm:pt>
    <dgm:pt modelId="{6D810752-D585-47D6-B1CE-695AE8BF31B8}" type="pres">
      <dgm:prSet presAssocID="{18A1ACAE-34D2-4E53-9FB0-AEFB454C0467}" presName="rootComposite" presStyleCnt="0"/>
      <dgm:spPr/>
    </dgm:pt>
    <dgm:pt modelId="{EBE3CD91-AA51-43FE-9B23-9A4BDAE7C5BA}" type="pres">
      <dgm:prSet presAssocID="{18A1ACAE-34D2-4E53-9FB0-AEFB454C0467}" presName="rootText" presStyleLbl="node3" presStyleIdx="0" presStyleCnt="3" custScaleX="146621" custScaleY="220474" custLinFactNeighborX="-7461" custLinFactNeighborY="7297">
        <dgm:presLayoutVars>
          <dgm:chPref val="3"/>
        </dgm:presLayoutVars>
      </dgm:prSet>
      <dgm:spPr/>
      <dgm:t>
        <a:bodyPr/>
        <a:lstStyle/>
        <a:p>
          <a:endParaRPr lang="en-US"/>
        </a:p>
      </dgm:t>
    </dgm:pt>
    <dgm:pt modelId="{0784AAA7-4CC3-490D-94E4-50164C54A5AB}" type="pres">
      <dgm:prSet presAssocID="{18A1ACAE-34D2-4E53-9FB0-AEFB454C0467}" presName="rootConnector" presStyleLbl="node3" presStyleIdx="0" presStyleCnt="3"/>
      <dgm:spPr/>
      <dgm:t>
        <a:bodyPr/>
        <a:lstStyle/>
        <a:p>
          <a:endParaRPr lang="en-US"/>
        </a:p>
      </dgm:t>
    </dgm:pt>
    <dgm:pt modelId="{138FD494-790D-4233-9A1E-DAC25A3FF658}" type="pres">
      <dgm:prSet presAssocID="{18A1ACAE-34D2-4E53-9FB0-AEFB454C0467}" presName="hierChild4" presStyleCnt="0"/>
      <dgm:spPr/>
    </dgm:pt>
    <dgm:pt modelId="{416EE232-6F49-4D4A-A525-3466ACEF682C}" type="pres">
      <dgm:prSet presAssocID="{18A1ACAE-34D2-4E53-9FB0-AEFB454C0467}" presName="hierChild5" presStyleCnt="0"/>
      <dgm:spPr/>
    </dgm:pt>
    <dgm:pt modelId="{186E3E66-8AA8-4FEE-9C2E-992A89CC59A1}" type="pres">
      <dgm:prSet presAssocID="{B3585675-DD97-4F9D-856B-E765EE906741}" presName="hierChild5" presStyleCnt="0"/>
      <dgm:spPr/>
    </dgm:pt>
    <dgm:pt modelId="{A5B98D41-22EC-47C6-AF51-1E5C9B35BFE8}" type="pres">
      <dgm:prSet presAssocID="{F8ED82D5-3892-4BC5-8625-938778DA6D1A}" presName="Name37" presStyleLbl="parChTrans1D2" presStyleIdx="1" presStyleCnt="3"/>
      <dgm:spPr/>
      <dgm:t>
        <a:bodyPr/>
        <a:lstStyle/>
        <a:p>
          <a:endParaRPr lang="en-US"/>
        </a:p>
      </dgm:t>
    </dgm:pt>
    <dgm:pt modelId="{CEA013EA-CDD6-4A6B-8CDE-D2ADB755580A}" type="pres">
      <dgm:prSet presAssocID="{2E60043A-A59D-41D5-809E-121F3B21EA7F}" presName="hierRoot2" presStyleCnt="0">
        <dgm:presLayoutVars>
          <dgm:hierBranch val="init"/>
        </dgm:presLayoutVars>
      </dgm:prSet>
      <dgm:spPr/>
    </dgm:pt>
    <dgm:pt modelId="{2B86E005-FA7A-4327-A748-EF9BFFEF14F9}" type="pres">
      <dgm:prSet presAssocID="{2E60043A-A59D-41D5-809E-121F3B21EA7F}" presName="rootComposite" presStyleCnt="0"/>
      <dgm:spPr/>
    </dgm:pt>
    <dgm:pt modelId="{0C9AAC63-0F35-4989-9701-1C1C36614653}" type="pres">
      <dgm:prSet presAssocID="{2E60043A-A59D-41D5-809E-121F3B21EA7F}" presName="rootText" presStyleLbl="node2" presStyleIdx="1" presStyleCnt="3" custScaleX="107089" custScaleY="66445" custLinFactNeighborX="-2852" custLinFactNeighborY="-6082">
        <dgm:presLayoutVars>
          <dgm:chPref val="3"/>
        </dgm:presLayoutVars>
      </dgm:prSet>
      <dgm:spPr>
        <a:prstGeom prst="roundRect">
          <a:avLst/>
        </a:prstGeom>
      </dgm:spPr>
      <dgm:t>
        <a:bodyPr/>
        <a:lstStyle/>
        <a:p>
          <a:endParaRPr lang="en-US"/>
        </a:p>
      </dgm:t>
    </dgm:pt>
    <dgm:pt modelId="{904C0BE3-38BD-4797-AA6F-63E9EF180CEC}" type="pres">
      <dgm:prSet presAssocID="{2E60043A-A59D-41D5-809E-121F3B21EA7F}" presName="rootConnector" presStyleLbl="node2" presStyleIdx="1" presStyleCnt="3"/>
      <dgm:spPr/>
      <dgm:t>
        <a:bodyPr/>
        <a:lstStyle/>
        <a:p>
          <a:endParaRPr lang="en-US"/>
        </a:p>
      </dgm:t>
    </dgm:pt>
    <dgm:pt modelId="{31D89D17-6F15-46D3-95F0-6C1157D424BA}" type="pres">
      <dgm:prSet presAssocID="{2E60043A-A59D-41D5-809E-121F3B21EA7F}" presName="hierChild4" presStyleCnt="0"/>
      <dgm:spPr/>
    </dgm:pt>
    <dgm:pt modelId="{B46CF59E-500D-4595-97FB-DCFDE88E42BD}" type="pres">
      <dgm:prSet presAssocID="{30E33768-624E-4FBD-B3BD-EBE5C0B8FD91}" presName="Name37" presStyleLbl="parChTrans1D3" presStyleIdx="1" presStyleCnt="3"/>
      <dgm:spPr/>
      <dgm:t>
        <a:bodyPr/>
        <a:lstStyle/>
        <a:p>
          <a:endParaRPr lang="en-US"/>
        </a:p>
      </dgm:t>
    </dgm:pt>
    <dgm:pt modelId="{E853A6E7-D263-41A2-A2BB-E67E9BA7EA39}" type="pres">
      <dgm:prSet presAssocID="{31053E6C-F0DC-457A-81CD-2F36F8F366F6}" presName="hierRoot2" presStyleCnt="0">
        <dgm:presLayoutVars>
          <dgm:hierBranch val="init"/>
        </dgm:presLayoutVars>
      </dgm:prSet>
      <dgm:spPr/>
    </dgm:pt>
    <dgm:pt modelId="{CE2BD708-795D-430A-8214-F5BAE76A293B}" type="pres">
      <dgm:prSet presAssocID="{31053E6C-F0DC-457A-81CD-2F36F8F366F6}" presName="rootComposite" presStyleCnt="0"/>
      <dgm:spPr/>
    </dgm:pt>
    <dgm:pt modelId="{6DE91DB0-6ED4-4548-A4D7-B499CFA7E0F2}" type="pres">
      <dgm:prSet presAssocID="{31053E6C-F0DC-457A-81CD-2F36F8F366F6}" presName="rootText" presStyleLbl="node3" presStyleIdx="1" presStyleCnt="3" custScaleX="113804" custScaleY="148703" custLinFactNeighborX="-12075" custLinFactNeighborY="43412">
        <dgm:presLayoutVars>
          <dgm:chPref val="3"/>
        </dgm:presLayoutVars>
      </dgm:prSet>
      <dgm:spPr/>
      <dgm:t>
        <a:bodyPr/>
        <a:lstStyle/>
        <a:p>
          <a:endParaRPr lang="en-US"/>
        </a:p>
      </dgm:t>
    </dgm:pt>
    <dgm:pt modelId="{50140072-1931-4473-AD17-F71756BF2F5A}" type="pres">
      <dgm:prSet presAssocID="{31053E6C-F0DC-457A-81CD-2F36F8F366F6}" presName="rootConnector" presStyleLbl="node3" presStyleIdx="1" presStyleCnt="3"/>
      <dgm:spPr/>
      <dgm:t>
        <a:bodyPr/>
        <a:lstStyle/>
        <a:p>
          <a:endParaRPr lang="en-US"/>
        </a:p>
      </dgm:t>
    </dgm:pt>
    <dgm:pt modelId="{A58A962E-D609-4D80-845B-29B20D210AC9}" type="pres">
      <dgm:prSet presAssocID="{31053E6C-F0DC-457A-81CD-2F36F8F366F6}" presName="hierChild4" presStyleCnt="0"/>
      <dgm:spPr/>
    </dgm:pt>
    <dgm:pt modelId="{29A57B47-D2E1-45DB-97E0-556C1F8F0556}" type="pres">
      <dgm:prSet presAssocID="{31053E6C-F0DC-457A-81CD-2F36F8F366F6}" presName="hierChild5" presStyleCnt="0"/>
      <dgm:spPr/>
    </dgm:pt>
    <dgm:pt modelId="{646195E4-7109-4CD2-95AF-CBD86205AB0C}" type="pres">
      <dgm:prSet presAssocID="{2E60043A-A59D-41D5-809E-121F3B21EA7F}" presName="hierChild5" presStyleCnt="0"/>
      <dgm:spPr/>
    </dgm:pt>
    <dgm:pt modelId="{DB4C8B4E-7A72-4335-B9A9-E5F3E6FF4FA3}" type="pres">
      <dgm:prSet presAssocID="{9B28AE39-9F92-46D2-A05D-D0B4133F4FE3}" presName="Name37" presStyleLbl="parChTrans1D2" presStyleIdx="2" presStyleCnt="3"/>
      <dgm:spPr/>
      <dgm:t>
        <a:bodyPr/>
        <a:lstStyle/>
        <a:p>
          <a:endParaRPr lang="en-US"/>
        </a:p>
      </dgm:t>
    </dgm:pt>
    <dgm:pt modelId="{D49884F5-F225-4095-B7EF-B9E1D3B8E56B}" type="pres">
      <dgm:prSet presAssocID="{7113C45B-0F93-4FD4-9522-E822B6BB6613}" presName="hierRoot2" presStyleCnt="0">
        <dgm:presLayoutVars>
          <dgm:hierBranch val="init"/>
        </dgm:presLayoutVars>
      </dgm:prSet>
      <dgm:spPr/>
    </dgm:pt>
    <dgm:pt modelId="{333C13E4-4BAE-41C0-8FA2-C002EC46D94C}" type="pres">
      <dgm:prSet presAssocID="{7113C45B-0F93-4FD4-9522-E822B6BB6613}" presName="rootComposite" presStyleCnt="0"/>
      <dgm:spPr/>
    </dgm:pt>
    <dgm:pt modelId="{D01390EF-B0A9-4767-BAEA-48814C3BF3F6}" type="pres">
      <dgm:prSet presAssocID="{7113C45B-0F93-4FD4-9522-E822B6BB6613}" presName="rootText" presStyleLbl="node2" presStyleIdx="2" presStyleCnt="3" custScaleX="112987" custScaleY="65303" custLinFactNeighborX="-5077" custLinFactNeighborY="-14416">
        <dgm:presLayoutVars>
          <dgm:chPref val="3"/>
        </dgm:presLayoutVars>
      </dgm:prSet>
      <dgm:spPr>
        <a:prstGeom prst="roundRect">
          <a:avLst/>
        </a:prstGeom>
      </dgm:spPr>
      <dgm:t>
        <a:bodyPr/>
        <a:lstStyle/>
        <a:p>
          <a:endParaRPr lang="en-US"/>
        </a:p>
      </dgm:t>
    </dgm:pt>
    <dgm:pt modelId="{F74DDD91-E6DF-431F-8CFA-5BE5087CCA62}" type="pres">
      <dgm:prSet presAssocID="{7113C45B-0F93-4FD4-9522-E822B6BB6613}" presName="rootConnector" presStyleLbl="node2" presStyleIdx="2" presStyleCnt="3"/>
      <dgm:spPr/>
      <dgm:t>
        <a:bodyPr/>
        <a:lstStyle/>
        <a:p>
          <a:endParaRPr lang="en-US"/>
        </a:p>
      </dgm:t>
    </dgm:pt>
    <dgm:pt modelId="{225A546D-F6E8-48AF-BF88-97A74B9664DA}" type="pres">
      <dgm:prSet presAssocID="{7113C45B-0F93-4FD4-9522-E822B6BB6613}" presName="hierChild4" presStyleCnt="0"/>
      <dgm:spPr/>
    </dgm:pt>
    <dgm:pt modelId="{059FE572-81B4-4C93-9A0A-9101B9D7075D}" type="pres">
      <dgm:prSet presAssocID="{124749CD-8636-4903-842C-C00BA472FD06}" presName="Name37" presStyleLbl="parChTrans1D3" presStyleIdx="2" presStyleCnt="3"/>
      <dgm:spPr/>
      <dgm:t>
        <a:bodyPr/>
        <a:lstStyle/>
        <a:p>
          <a:endParaRPr lang="en-US"/>
        </a:p>
      </dgm:t>
    </dgm:pt>
    <dgm:pt modelId="{8D474B19-79E3-4DDC-8FE3-C62FE968A69F}" type="pres">
      <dgm:prSet presAssocID="{6CF1BED6-B19B-4E91-B130-C824A68B3302}" presName="hierRoot2" presStyleCnt="0">
        <dgm:presLayoutVars>
          <dgm:hierBranch val="init"/>
        </dgm:presLayoutVars>
      </dgm:prSet>
      <dgm:spPr/>
    </dgm:pt>
    <dgm:pt modelId="{32DA2210-DB74-43EB-8F1F-BB40ACEFC69C}" type="pres">
      <dgm:prSet presAssocID="{6CF1BED6-B19B-4E91-B130-C824A68B3302}" presName="rootComposite" presStyleCnt="0"/>
      <dgm:spPr/>
    </dgm:pt>
    <dgm:pt modelId="{ABE4AC31-8422-4696-810A-8F467FCEC206}" type="pres">
      <dgm:prSet presAssocID="{6CF1BED6-B19B-4E91-B130-C824A68B3302}" presName="rootText" presStyleLbl="node3" presStyleIdx="2" presStyleCnt="3" custScaleX="151229" custScaleY="217031" custLinFactNeighborX="-10876" custLinFactNeighborY="1434">
        <dgm:presLayoutVars>
          <dgm:chPref val="3"/>
        </dgm:presLayoutVars>
      </dgm:prSet>
      <dgm:spPr/>
      <dgm:t>
        <a:bodyPr/>
        <a:lstStyle/>
        <a:p>
          <a:endParaRPr lang="en-US"/>
        </a:p>
      </dgm:t>
    </dgm:pt>
    <dgm:pt modelId="{AF198148-0444-4F10-B6D8-69864C1FD799}" type="pres">
      <dgm:prSet presAssocID="{6CF1BED6-B19B-4E91-B130-C824A68B3302}" presName="rootConnector" presStyleLbl="node3" presStyleIdx="2" presStyleCnt="3"/>
      <dgm:spPr/>
      <dgm:t>
        <a:bodyPr/>
        <a:lstStyle/>
        <a:p>
          <a:endParaRPr lang="en-US"/>
        </a:p>
      </dgm:t>
    </dgm:pt>
    <dgm:pt modelId="{BC040CCB-F184-40F8-A782-1BAF08F0E713}" type="pres">
      <dgm:prSet presAssocID="{6CF1BED6-B19B-4E91-B130-C824A68B3302}" presName="hierChild4" presStyleCnt="0"/>
      <dgm:spPr/>
    </dgm:pt>
    <dgm:pt modelId="{8AF3B1E4-501B-4BBD-9F7B-778099F90775}" type="pres">
      <dgm:prSet presAssocID="{6CF1BED6-B19B-4E91-B130-C824A68B3302}" presName="hierChild5" presStyleCnt="0"/>
      <dgm:spPr/>
    </dgm:pt>
    <dgm:pt modelId="{9D31062E-39F8-4609-8EFD-31A1CFBD7A7C}" type="pres">
      <dgm:prSet presAssocID="{7113C45B-0F93-4FD4-9522-E822B6BB6613}" presName="hierChild5" presStyleCnt="0"/>
      <dgm:spPr/>
    </dgm:pt>
    <dgm:pt modelId="{BBE050E4-4E60-43BF-91D5-72513C205ED0}" type="pres">
      <dgm:prSet presAssocID="{49EE0602-BBB3-4E6C-8D0C-0FD0FC60720F}" presName="hierChild3" presStyleCnt="0"/>
      <dgm:spPr/>
    </dgm:pt>
  </dgm:ptLst>
  <dgm:cxnLst>
    <dgm:cxn modelId="{ED594BB4-3C58-45AD-910B-F49214722A43}" type="presOf" srcId="{31053E6C-F0DC-457A-81CD-2F36F8F366F6}" destId="{50140072-1931-4473-AD17-F71756BF2F5A}" srcOrd="1" destOrd="0" presId="urn:microsoft.com/office/officeart/2005/8/layout/orgChart1"/>
    <dgm:cxn modelId="{7C43AA4B-E537-4262-A580-9B18D5EA5B69}" srcId="{7113C45B-0F93-4FD4-9522-E822B6BB6613}" destId="{6CF1BED6-B19B-4E91-B130-C824A68B3302}" srcOrd="0" destOrd="0" parTransId="{124749CD-8636-4903-842C-C00BA472FD06}" sibTransId="{C8A5DB08-AC3B-42AB-AC9C-A4C110AB4003}"/>
    <dgm:cxn modelId="{A46B728B-2787-499A-8A7A-8FC1E08D4AA9}" type="presOf" srcId="{30E33768-624E-4FBD-B3BD-EBE5C0B8FD91}" destId="{B46CF59E-500D-4595-97FB-DCFDE88E42BD}" srcOrd="0" destOrd="0" presId="urn:microsoft.com/office/officeart/2005/8/layout/orgChart1"/>
    <dgm:cxn modelId="{D4041920-4FF8-4727-934D-67DD8EDACD20}" type="presOf" srcId="{18A1ACAE-34D2-4E53-9FB0-AEFB454C0467}" destId="{EBE3CD91-AA51-43FE-9B23-9A4BDAE7C5BA}" srcOrd="0" destOrd="0" presId="urn:microsoft.com/office/officeart/2005/8/layout/orgChart1"/>
    <dgm:cxn modelId="{A0110D86-39A1-4D3A-A803-B06D025A2E66}" srcId="{2E60043A-A59D-41D5-809E-121F3B21EA7F}" destId="{31053E6C-F0DC-457A-81CD-2F36F8F366F6}" srcOrd="0" destOrd="0" parTransId="{30E33768-624E-4FBD-B3BD-EBE5C0B8FD91}" sibTransId="{8D980062-5628-4D0E-9E92-98A447591DC3}"/>
    <dgm:cxn modelId="{358C56FF-088A-4845-8835-B1A726CC18CD}" type="presOf" srcId="{B3585675-DD97-4F9D-856B-E765EE906741}" destId="{7DD6B55D-182B-4FBF-9D88-990F64E7CBD8}" srcOrd="0" destOrd="0" presId="urn:microsoft.com/office/officeart/2005/8/layout/orgChart1"/>
    <dgm:cxn modelId="{9D000BC3-E649-4F79-B1D4-866AF472D5A5}" srcId="{49EE0602-BBB3-4E6C-8D0C-0FD0FC60720F}" destId="{7113C45B-0F93-4FD4-9522-E822B6BB6613}" srcOrd="2" destOrd="0" parTransId="{9B28AE39-9F92-46D2-A05D-D0B4133F4FE3}" sibTransId="{43CA9C28-DE44-406C-9BAA-9B54646EF746}"/>
    <dgm:cxn modelId="{3C3A7A2B-5677-4130-B4F4-95A05FC61ABE}" type="presOf" srcId="{49EE0602-BBB3-4E6C-8D0C-0FD0FC60720F}" destId="{010397DF-5939-47DE-B335-DA0A5D23689D}" srcOrd="1" destOrd="0" presId="urn:microsoft.com/office/officeart/2005/8/layout/orgChart1"/>
    <dgm:cxn modelId="{6E0241A1-5FB8-49B5-A66B-F2AB9AF68E64}" type="presOf" srcId="{F24F7598-E88A-4909-89E7-70C25BA2942A}" destId="{BE619016-36F9-4400-801A-035DEA244C58}" srcOrd="0" destOrd="0" presId="urn:microsoft.com/office/officeart/2005/8/layout/orgChart1"/>
    <dgm:cxn modelId="{2ABE720A-A3BE-4305-9D14-5E5DE95FF789}" type="presOf" srcId="{7113C45B-0F93-4FD4-9522-E822B6BB6613}" destId="{D01390EF-B0A9-4767-BAEA-48814C3BF3F6}" srcOrd="0" destOrd="0" presId="urn:microsoft.com/office/officeart/2005/8/layout/orgChart1"/>
    <dgm:cxn modelId="{49227CF4-C056-427F-BF83-9079A22ADFD8}" type="presOf" srcId="{F8ED82D5-3892-4BC5-8625-938778DA6D1A}" destId="{A5B98D41-22EC-47C6-AF51-1E5C9B35BFE8}" srcOrd="0" destOrd="0" presId="urn:microsoft.com/office/officeart/2005/8/layout/orgChart1"/>
    <dgm:cxn modelId="{A77F6E5A-FE64-4ACE-8C56-E79FF7B9A2C2}" type="presOf" srcId="{9B28AE39-9F92-46D2-A05D-D0B4133F4FE3}" destId="{DB4C8B4E-7A72-4335-B9A9-E5F3E6FF4FA3}" srcOrd="0" destOrd="0" presId="urn:microsoft.com/office/officeart/2005/8/layout/orgChart1"/>
    <dgm:cxn modelId="{D3E866F3-85B9-4085-819B-C07FA97DFB08}" type="presOf" srcId="{B3585675-DD97-4F9D-856B-E765EE906741}" destId="{E8E8F1C5-CB6A-42EA-9363-859F458E16EA}" srcOrd="1" destOrd="0" presId="urn:microsoft.com/office/officeart/2005/8/layout/orgChart1"/>
    <dgm:cxn modelId="{AAF89DCB-2EDB-4BB3-84EE-2E30144D86BF}" srcId="{49EE0602-BBB3-4E6C-8D0C-0FD0FC60720F}" destId="{2E60043A-A59D-41D5-809E-121F3B21EA7F}" srcOrd="1" destOrd="0" parTransId="{F8ED82D5-3892-4BC5-8625-938778DA6D1A}" sibTransId="{62E80EEA-CF48-4BC1-AECE-65CACBE66773}"/>
    <dgm:cxn modelId="{6E1511EC-83F9-42B9-A2D5-ADEB03CCC8AD}" type="presOf" srcId="{2E60043A-A59D-41D5-809E-121F3B21EA7F}" destId="{0C9AAC63-0F35-4989-9701-1C1C36614653}" srcOrd="0" destOrd="0" presId="urn:microsoft.com/office/officeart/2005/8/layout/orgChart1"/>
    <dgm:cxn modelId="{0FAE0FC7-4D6D-48A4-8BDB-3E43DB9F8193}" type="presOf" srcId="{6CF1BED6-B19B-4E91-B130-C824A68B3302}" destId="{AF198148-0444-4F10-B6D8-69864C1FD799}" srcOrd="1" destOrd="0" presId="urn:microsoft.com/office/officeart/2005/8/layout/orgChart1"/>
    <dgm:cxn modelId="{FE0D5B1A-FD94-497E-BCB1-69AFD66B1388}" type="presOf" srcId="{124749CD-8636-4903-842C-C00BA472FD06}" destId="{059FE572-81B4-4C93-9A0A-9101B9D7075D}" srcOrd="0" destOrd="0" presId="urn:microsoft.com/office/officeart/2005/8/layout/orgChart1"/>
    <dgm:cxn modelId="{0BE81D23-648C-4A52-A9AF-F83E31766F48}" type="presOf" srcId="{C7A7DB0C-4C25-4348-A310-5606466A6CFD}" destId="{D7B8B917-2BFD-4EDF-92A5-DB7FBBB9FE92}" srcOrd="0" destOrd="0" presId="urn:microsoft.com/office/officeart/2005/8/layout/orgChart1"/>
    <dgm:cxn modelId="{3A4F762E-5D0D-4AD7-9C5B-D15D9CC62A6B}" type="presOf" srcId="{2E60043A-A59D-41D5-809E-121F3B21EA7F}" destId="{904C0BE3-38BD-4797-AA6F-63E9EF180CEC}" srcOrd="1" destOrd="0" presId="urn:microsoft.com/office/officeart/2005/8/layout/orgChart1"/>
    <dgm:cxn modelId="{E2B9B3BE-83A3-4552-A38D-BB3C0CEB1F9F}" srcId="{49EE0602-BBB3-4E6C-8D0C-0FD0FC60720F}" destId="{B3585675-DD97-4F9D-856B-E765EE906741}" srcOrd="0" destOrd="0" parTransId="{F24F7598-E88A-4909-89E7-70C25BA2942A}" sibTransId="{83B3F2D6-A0CD-4C04-A24B-D88A1802B007}"/>
    <dgm:cxn modelId="{2B415372-CB93-410E-A37C-EDB2B893F333}" type="presOf" srcId="{49EE0602-BBB3-4E6C-8D0C-0FD0FC60720F}" destId="{7663207E-96A1-43BD-A9CB-9FB68ABD84B2}" srcOrd="0" destOrd="0" presId="urn:microsoft.com/office/officeart/2005/8/layout/orgChart1"/>
    <dgm:cxn modelId="{7DE7BD49-2FEE-415A-AFA8-BE6A82D8B5CB}" srcId="{C7A7DB0C-4C25-4348-A310-5606466A6CFD}" destId="{49EE0602-BBB3-4E6C-8D0C-0FD0FC60720F}" srcOrd="0" destOrd="0" parTransId="{CB32C551-8BD4-4BB1-A9ED-95F84D1CF98F}" sibTransId="{18FAFBE5-3917-4810-A510-AB564F78CC67}"/>
    <dgm:cxn modelId="{B8264EF2-BE68-415E-A5CC-D66B28D6AD62}" type="presOf" srcId="{F766E3A4-419B-4ADA-9D24-7B2B21894F57}" destId="{CF87C031-311D-45A9-8ADA-8CA6668FB47D}" srcOrd="0" destOrd="0" presId="urn:microsoft.com/office/officeart/2005/8/layout/orgChart1"/>
    <dgm:cxn modelId="{54E852E5-6000-4BAA-93DD-56B9E97B0F84}" srcId="{B3585675-DD97-4F9D-856B-E765EE906741}" destId="{18A1ACAE-34D2-4E53-9FB0-AEFB454C0467}" srcOrd="0" destOrd="0" parTransId="{F766E3A4-419B-4ADA-9D24-7B2B21894F57}" sibTransId="{0FBB23E8-6B78-44D2-AB1F-D2CC6A3AB876}"/>
    <dgm:cxn modelId="{FE30D881-78DE-4E75-80F5-88AF0E260AF5}" type="presOf" srcId="{7113C45B-0F93-4FD4-9522-E822B6BB6613}" destId="{F74DDD91-E6DF-431F-8CFA-5BE5087CCA62}" srcOrd="1" destOrd="0" presId="urn:microsoft.com/office/officeart/2005/8/layout/orgChart1"/>
    <dgm:cxn modelId="{06CB1653-586E-4EA8-B32E-7F739C7CE916}" type="presOf" srcId="{31053E6C-F0DC-457A-81CD-2F36F8F366F6}" destId="{6DE91DB0-6ED4-4548-A4D7-B499CFA7E0F2}" srcOrd="0" destOrd="0" presId="urn:microsoft.com/office/officeart/2005/8/layout/orgChart1"/>
    <dgm:cxn modelId="{3C7F059F-45EA-42A4-A9EB-9B673472B813}" type="presOf" srcId="{18A1ACAE-34D2-4E53-9FB0-AEFB454C0467}" destId="{0784AAA7-4CC3-490D-94E4-50164C54A5AB}" srcOrd="1" destOrd="0" presId="urn:microsoft.com/office/officeart/2005/8/layout/orgChart1"/>
    <dgm:cxn modelId="{24F4F7E7-CCDA-4313-B390-4C79BCC6BF78}" type="presOf" srcId="{6CF1BED6-B19B-4E91-B130-C824A68B3302}" destId="{ABE4AC31-8422-4696-810A-8F467FCEC206}" srcOrd="0" destOrd="0" presId="urn:microsoft.com/office/officeart/2005/8/layout/orgChart1"/>
    <dgm:cxn modelId="{A0E58FF4-6662-4388-999E-A4C852C1EAC8}" type="presParOf" srcId="{D7B8B917-2BFD-4EDF-92A5-DB7FBBB9FE92}" destId="{D765E9C3-EFC7-44FE-905A-45B589DBB847}" srcOrd="0" destOrd="0" presId="urn:microsoft.com/office/officeart/2005/8/layout/orgChart1"/>
    <dgm:cxn modelId="{1ED0B7C0-121F-4A53-AA6F-3201F1972481}" type="presParOf" srcId="{D765E9C3-EFC7-44FE-905A-45B589DBB847}" destId="{727BBAEF-04AE-49EF-8B30-2EC058101344}" srcOrd="0" destOrd="0" presId="urn:microsoft.com/office/officeart/2005/8/layout/orgChart1"/>
    <dgm:cxn modelId="{5CD9F725-E2B6-440B-9F35-0052C2A938BB}" type="presParOf" srcId="{727BBAEF-04AE-49EF-8B30-2EC058101344}" destId="{7663207E-96A1-43BD-A9CB-9FB68ABD84B2}" srcOrd="0" destOrd="0" presId="urn:microsoft.com/office/officeart/2005/8/layout/orgChart1"/>
    <dgm:cxn modelId="{C4C74295-C53A-4D42-A542-D46F7B6A4EE0}" type="presParOf" srcId="{727BBAEF-04AE-49EF-8B30-2EC058101344}" destId="{010397DF-5939-47DE-B335-DA0A5D23689D}" srcOrd="1" destOrd="0" presId="urn:microsoft.com/office/officeart/2005/8/layout/orgChart1"/>
    <dgm:cxn modelId="{833A5395-ED91-4836-9EBF-8E1D0BFFBBA2}" type="presParOf" srcId="{D765E9C3-EFC7-44FE-905A-45B589DBB847}" destId="{15AC228D-5F08-4073-8873-85E9CFD7DCAD}" srcOrd="1" destOrd="0" presId="urn:microsoft.com/office/officeart/2005/8/layout/orgChart1"/>
    <dgm:cxn modelId="{488BBE8C-CA89-4DE5-B27F-758647A80675}" type="presParOf" srcId="{15AC228D-5F08-4073-8873-85E9CFD7DCAD}" destId="{BE619016-36F9-4400-801A-035DEA244C58}" srcOrd="0" destOrd="0" presId="urn:microsoft.com/office/officeart/2005/8/layout/orgChart1"/>
    <dgm:cxn modelId="{7FF77930-0226-40AC-A702-1D3BC27C4E1D}" type="presParOf" srcId="{15AC228D-5F08-4073-8873-85E9CFD7DCAD}" destId="{741EFB10-D683-4D66-925B-1480C86EE6A1}" srcOrd="1" destOrd="0" presId="urn:microsoft.com/office/officeart/2005/8/layout/orgChart1"/>
    <dgm:cxn modelId="{E7C4386B-65BD-4583-915B-4CCFF74C0B62}" type="presParOf" srcId="{741EFB10-D683-4D66-925B-1480C86EE6A1}" destId="{FF5943D6-F77A-4A76-B9F1-9344DDF7E160}" srcOrd="0" destOrd="0" presId="urn:microsoft.com/office/officeart/2005/8/layout/orgChart1"/>
    <dgm:cxn modelId="{21D216B9-B10D-48D4-9253-09AE6508A9C7}" type="presParOf" srcId="{FF5943D6-F77A-4A76-B9F1-9344DDF7E160}" destId="{7DD6B55D-182B-4FBF-9D88-990F64E7CBD8}" srcOrd="0" destOrd="0" presId="urn:microsoft.com/office/officeart/2005/8/layout/orgChart1"/>
    <dgm:cxn modelId="{04C9C93B-0A35-4C0A-8870-8A29E2427B3B}" type="presParOf" srcId="{FF5943D6-F77A-4A76-B9F1-9344DDF7E160}" destId="{E8E8F1C5-CB6A-42EA-9363-859F458E16EA}" srcOrd="1" destOrd="0" presId="urn:microsoft.com/office/officeart/2005/8/layout/orgChart1"/>
    <dgm:cxn modelId="{5EB94165-D451-4092-8CCC-8A6656E79759}" type="presParOf" srcId="{741EFB10-D683-4D66-925B-1480C86EE6A1}" destId="{D19DFFEA-4FAA-4C6A-8512-38372979D487}" srcOrd="1" destOrd="0" presId="urn:microsoft.com/office/officeart/2005/8/layout/orgChart1"/>
    <dgm:cxn modelId="{EE1B0DA9-740F-4894-BFF3-A32E8FB1D516}" type="presParOf" srcId="{D19DFFEA-4FAA-4C6A-8512-38372979D487}" destId="{CF87C031-311D-45A9-8ADA-8CA6668FB47D}" srcOrd="0" destOrd="0" presId="urn:microsoft.com/office/officeart/2005/8/layout/orgChart1"/>
    <dgm:cxn modelId="{4720D4C4-57A9-4FF8-85D8-644070DC653B}" type="presParOf" srcId="{D19DFFEA-4FAA-4C6A-8512-38372979D487}" destId="{50AE366B-99F4-4FF1-BD7D-64555E4D6BB6}" srcOrd="1" destOrd="0" presId="urn:microsoft.com/office/officeart/2005/8/layout/orgChart1"/>
    <dgm:cxn modelId="{97FD35D9-3431-4F95-9F2F-8BB69780C0FF}" type="presParOf" srcId="{50AE366B-99F4-4FF1-BD7D-64555E4D6BB6}" destId="{6D810752-D585-47D6-B1CE-695AE8BF31B8}" srcOrd="0" destOrd="0" presId="urn:microsoft.com/office/officeart/2005/8/layout/orgChart1"/>
    <dgm:cxn modelId="{391C0AAA-38EC-4D09-BD59-F471EA5D463F}" type="presParOf" srcId="{6D810752-D585-47D6-B1CE-695AE8BF31B8}" destId="{EBE3CD91-AA51-43FE-9B23-9A4BDAE7C5BA}" srcOrd="0" destOrd="0" presId="urn:microsoft.com/office/officeart/2005/8/layout/orgChart1"/>
    <dgm:cxn modelId="{32EF1EBA-1263-404F-9A53-8E1D028933BA}" type="presParOf" srcId="{6D810752-D585-47D6-B1CE-695AE8BF31B8}" destId="{0784AAA7-4CC3-490D-94E4-50164C54A5AB}" srcOrd="1" destOrd="0" presId="urn:microsoft.com/office/officeart/2005/8/layout/orgChart1"/>
    <dgm:cxn modelId="{62320273-4ED3-4E27-9786-F4682893BC14}" type="presParOf" srcId="{50AE366B-99F4-4FF1-BD7D-64555E4D6BB6}" destId="{138FD494-790D-4233-9A1E-DAC25A3FF658}" srcOrd="1" destOrd="0" presId="urn:microsoft.com/office/officeart/2005/8/layout/orgChart1"/>
    <dgm:cxn modelId="{057D4042-37F0-4E90-823A-7773C0689A48}" type="presParOf" srcId="{50AE366B-99F4-4FF1-BD7D-64555E4D6BB6}" destId="{416EE232-6F49-4D4A-A525-3466ACEF682C}" srcOrd="2" destOrd="0" presId="urn:microsoft.com/office/officeart/2005/8/layout/orgChart1"/>
    <dgm:cxn modelId="{5E04AB02-3BD3-485E-8EB9-426BEBE7C215}" type="presParOf" srcId="{741EFB10-D683-4D66-925B-1480C86EE6A1}" destId="{186E3E66-8AA8-4FEE-9C2E-992A89CC59A1}" srcOrd="2" destOrd="0" presId="urn:microsoft.com/office/officeart/2005/8/layout/orgChart1"/>
    <dgm:cxn modelId="{C7322FD8-B7BE-45E4-BB0B-92824FDC8DE4}" type="presParOf" srcId="{15AC228D-5F08-4073-8873-85E9CFD7DCAD}" destId="{A5B98D41-22EC-47C6-AF51-1E5C9B35BFE8}" srcOrd="2" destOrd="0" presId="urn:microsoft.com/office/officeart/2005/8/layout/orgChart1"/>
    <dgm:cxn modelId="{5ED37D39-72A1-4525-95F9-D19479075D91}" type="presParOf" srcId="{15AC228D-5F08-4073-8873-85E9CFD7DCAD}" destId="{CEA013EA-CDD6-4A6B-8CDE-D2ADB755580A}" srcOrd="3" destOrd="0" presId="urn:microsoft.com/office/officeart/2005/8/layout/orgChart1"/>
    <dgm:cxn modelId="{3ACA2DC9-237C-4B31-84F8-B5F46506981C}" type="presParOf" srcId="{CEA013EA-CDD6-4A6B-8CDE-D2ADB755580A}" destId="{2B86E005-FA7A-4327-A748-EF9BFFEF14F9}" srcOrd="0" destOrd="0" presId="urn:microsoft.com/office/officeart/2005/8/layout/orgChart1"/>
    <dgm:cxn modelId="{FA4A3FE8-7DE4-4186-84D8-9D012D470889}" type="presParOf" srcId="{2B86E005-FA7A-4327-A748-EF9BFFEF14F9}" destId="{0C9AAC63-0F35-4989-9701-1C1C36614653}" srcOrd="0" destOrd="0" presId="urn:microsoft.com/office/officeart/2005/8/layout/orgChart1"/>
    <dgm:cxn modelId="{C9AFC60B-8824-410C-8B26-7448DD6177C1}" type="presParOf" srcId="{2B86E005-FA7A-4327-A748-EF9BFFEF14F9}" destId="{904C0BE3-38BD-4797-AA6F-63E9EF180CEC}" srcOrd="1" destOrd="0" presId="urn:microsoft.com/office/officeart/2005/8/layout/orgChart1"/>
    <dgm:cxn modelId="{E070E1A8-461A-4C4A-ACE0-B3FE08E66810}" type="presParOf" srcId="{CEA013EA-CDD6-4A6B-8CDE-D2ADB755580A}" destId="{31D89D17-6F15-46D3-95F0-6C1157D424BA}" srcOrd="1" destOrd="0" presId="urn:microsoft.com/office/officeart/2005/8/layout/orgChart1"/>
    <dgm:cxn modelId="{91E8F40F-D9AD-477E-9B2D-1A63AC0CF8BD}" type="presParOf" srcId="{31D89D17-6F15-46D3-95F0-6C1157D424BA}" destId="{B46CF59E-500D-4595-97FB-DCFDE88E42BD}" srcOrd="0" destOrd="0" presId="urn:microsoft.com/office/officeart/2005/8/layout/orgChart1"/>
    <dgm:cxn modelId="{249BF16D-7930-40EF-8D12-2FCAC8BBBBA9}" type="presParOf" srcId="{31D89D17-6F15-46D3-95F0-6C1157D424BA}" destId="{E853A6E7-D263-41A2-A2BB-E67E9BA7EA39}" srcOrd="1" destOrd="0" presId="urn:microsoft.com/office/officeart/2005/8/layout/orgChart1"/>
    <dgm:cxn modelId="{5829704E-223F-432D-B6D6-51851A37A5BE}" type="presParOf" srcId="{E853A6E7-D263-41A2-A2BB-E67E9BA7EA39}" destId="{CE2BD708-795D-430A-8214-F5BAE76A293B}" srcOrd="0" destOrd="0" presId="urn:microsoft.com/office/officeart/2005/8/layout/orgChart1"/>
    <dgm:cxn modelId="{137075E6-ED62-4E60-B59A-EE2A33B42E6D}" type="presParOf" srcId="{CE2BD708-795D-430A-8214-F5BAE76A293B}" destId="{6DE91DB0-6ED4-4548-A4D7-B499CFA7E0F2}" srcOrd="0" destOrd="0" presId="urn:microsoft.com/office/officeart/2005/8/layout/orgChart1"/>
    <dgm:cxn modelId="{3D8A8372-7D1A-471A-8D3F-9655C05D6385}" type="presParOf" srcId="{CE2BD708-795D-430A-8214-F5BAE76A293B}" destId="{50140072-1931-4473-AD17-F71756BF2F5A}" srcOrd="1" destOrd="0" presId="urn:microsoft.com/office/officeart/2005/8/layout/orgChart1"/>
    <dgm:cxn modelId="{FF18ADC3-9087-49FE-AB2D-6FC18E30E605}" type="presParOf" srcId="{E853A6E7-D263-41A2-A2BB-E67E9BA7EA39}" destId="{A58A962E-D609-4D80-845B-29B20D210AC9}" srcOrd="1" destOrd="0" presId="urn:microsoft.com/office/officeart/2005/8/layout/orgChart1"/>
    <dgm:cxn modelId="{0AFCD6CC-B199-495E-AD4E-41EF8D892704}" type="presParOf" srcId="{E853A6E7-D263-41A2-A2BB-E67E9BA7EA39}" destId="{29A57B47-D2E1-45DB-97E0-556C1F8F0556}" srcOrd="2" destOrd="0" presId="urn:microsoft.com/office/officeart/2005/8/layout/orgChart1"/>
    <dgm:cxn modelId="{0C5DF2DC-180D-4940-A730-40B1519E5144}" type="presParOf" srcId="{CEA013EA-CDD6-4A6B-8CDE-D2ADB755580A}" destId="{646195E4-7109-4CD2-95AF-CBD86205AB0C}" srcOrd="2" destOrd="0" presId="urn:microsoft.com/office/officeart/2005/8/layout/orgChart1"/>
    <dgm:cxn modelId="{C891595F-C589-4FF9-9BC5-F6905F873A11}" type="presParOf" srcId="{15AC228D-5F08-4073-8873-85E9CFD7DCAD}" destId="{DB4C8B4E-7A72-4335-B9A9-E5F3E6FF4FA3}" srcOrd="4" destOrd="0" presId="urn:microsoft.com/office/officeart/2005/8/layout/orgChart1"/>
    <dgm:cxn modelId="{C289B994-8C90-4888-84A0-2F9AC3BCF18E}" type="presParOf" srcId="{15AC228D-5F08-4073-8873-85E9CFD7DCAD}" destId="{D49884F5-F225-4095-B7EF-B9E1D3B8E56B}" srcOrd="5" destOrd="0" presId="urn:microsoft.com/office/officeart/2005/8/layout/orgChart1"/>
    <dgm:cxn modelId="{658C33FE-7E71-4F8C-AE5C-C57C69870EC8}" type="presParOf" srcId="{D49884F5-F225-4095-B7EF-B9E1D3B8E56B}" destId="{333C13E4-4BAE-41C0-8FA2-C002EC46D94C}" srcOrd="0" destOrd="0" presId="urn:microsoft.com/office/officeart/2005/8/layout/orgChart1"/>
    <dgm:cxn modelId="{8D76C5A6-A593-40F0-903A-AF0DEE040B43}" type="presParOf" srcId="{333C13E4-4BAE-41C0-8FA2-C002EC46D94C}" destId="{D01390EF-B0A9-4767-BAEA-48814C3BF3F6}" srcOrd="0" destOrd="0" presId="urn:microsoft.com/office/officeart/2005/8/layout/orgChart1"/>
    <dgm:cxn modelId="{FDD2654D-17D8-414F-9AA1-CA7A9C78B0E3}" type="presParOf" srcId="{333C13E4-4BAE-41C0-8FA2-C002EC46D94C}" destId="{F74DDD91-E6DF-431F-8CFA-5BE5087CCA62}" srcOrd="1" destOrd="0" presId="urn:microsoft.com/office/officeart/2005/8/layout/orgChart1"/>
    <dgm:cxn modelId="{0A176A22-DB61-446D-97A5-7F939D42F92D}" type="presParOf" srcId="{D49884F5-F225-4095-B7EF-B9E1D3B8E56B}" destId="{225A546D-F6E8-48AF-BF88-97A74B9664DA}" srcOrd="1" destOrd="0" presId="urn:microsoft.com/office/officeart/2005/8/layout/orgChart1"/>
    <dgm:cxn modelId="{266DBCAC-7C5F-4CC4-85DB-83E84E7A404B}" type="presParOf" srcId="{225A546D-F6E8-48AF-BF88-97A74B9664DA}" destId="{059FE572-81B4-4C93-9A0A-9101B9D7075D}" srcOrd="0" destOrd="0" presId="urn:microsoft.com/office/officeart/2005/8/layout/orgChart1"/>
    <dgm:cxn modelId="{BAC20F50-1ACF-4212-8349-AE051DEA221E}" type="presParOf" srcId="{225A546D-F6E8-48AF-BF88-97A74B9664DA}" destId="{8D474B19-79E3-4DDC-8FE3-C62FE968A69F}" srcOrd="1" destOrd="0" presId="urn:microsoft.com/office/officeart/2005/8/layout/orgChart1"/>
    <dgm:cxn modelId="{E31D3EA3-4925-4833-B11B-ADD0B5405067}" type="presParOf" srcId="{8D474B19-79E3-4DDC-8FE3-C62FE968A69F}" destId="{32DA2210-DB74-43EB-8F1F-BB40ACEFC69C}" srcOrd="0" destOrd="0" presId="urn:microsoft.com/office/officeart/2005/8/layout/orgChart1"/>
    <dgm:cxn modelId="{D4C3F060-CCBD-459D-97C7-32CB7C48E9B1}" type="presParOf" srcId="{32DA2210-DB74-43EB-8F1F-BB40ACEFC69C}" destId="{ABE4AC31-8422-4696-810A-8F467FCEC206}" srcOrd="0" destOrd="0" presId="urn:microsoft.com/office/officeart/2005/8/layout/orgChart1"/>
    <dgm:cxn modelId="{D5123F0F-D7DA-4888-A06F-2586F4DC0C32}" type="presParOf" srcId="{32DA2210-DB74-43EB-8F1F-BB40ACEFC69C}" destId="{AF198148-0444-4F10-B6D8-69864C1FD799}" srcOrd="1" destOrd="0" presId="urn:microsoft.com/office/officeart/2005/8/layout/orgChart1"/>
    <dgm:cxn modelId="{03683784-31BD-41AE-8191-24CE0E83CC5F}" type="presParOf" srcId="{8D474B19-79E3-4DDC-8FE3-C62FE968A69F}" destId="{BC040CCB-F184-40F8-A782-1BAF08F0E713}" srcOrd="1" destOrd="0" presId="urn:microsoft.com/office/officeart/2005/8/layout/orgChart1"/>
    <dgm:cxn modelId="{4F9E08B7-4679-4D00-A356-4E6AA8864072}" type="presParOf" srcId="{8D474B19-79E3-4DDC-8FE3-C62FE968A69F}" destId="{8AF3B1E4-501B-4BBD-9F7B-778099F90775}" srcOrd="2" destOrd="0" presId="urn:microsoft.com/office/officeart/2005/8/layout/orgChart1"/>
    <dgm:cxn modelId="{4286C8AB-BD62-41D9-B03A-52E589EF3100}" type="presParOf" srcId="{D49884F5-F225-4095-B7EF-B9E1D3B8E56B}" destId="{9D31062E-39F8-4609-8EFD-31A1CFBD7A7C}" srcOrd="2" destOrd="0" presId="urn:microsoft.com/office/officeart/2005/8/layout/orgChart1"/>
    <dgm:cxn modelId="{BBCEA426-3D7E-43EE-8F01-1D529BDEE400}" type="presParOf" srcId="{D765E9C3-EFC7-44FE-905A-45B589DBB847}" destId="{BBE050E4-4E60-43BF-91D5-72513C205ED0}" srcOrd="2" destOrd="0" presId="urn:microsoft.com/office/officeart/2005/8/layout/orgChart1"/>
  </dgm:cxnLst>
  <dgm:bg/>
  <dgm:whole/>
</dgm:dataModel>
</file>

<file path=ppt/diagrams/data2.xml><?xml version="1.0" encoding="utf-8"?>
<dgm:dataModel xmlns:dgm="http://schemas.openxmlformats.org/drawingml/2006/diagram" xmlns:a="http://schemas.openxmlformats.org/drawingml/2006/main">
  <dgm:ptLst>
    <dgm:pt modelId="{5EE8338C-9B58-4046-B6DE-1A5068AF7470}" type="doc">
      <dgm:prSet loTypeId="urn:microsoft.com/office/officeart/2005/8/layout/hierarchy1" loCatId="hierarchy" qsTypeId="urn:microsoft.com/office/officeart/2005/8/quickstyle/3d3" qsCatId="3D" csTypeId="urn:microsoft.com/office/officeart/2005/8/colors/accent1_2" csCatId="accent1" phldr="1"/>
      <dgm:spPr/>
      <dgm:t>
        <a:bodyPr/>
        <a:lstStyle/>
        <a:p>
          <a:endParaRPr lang="en-US"/>
        </a:p>
      </dgm:t>
    </dgm:pt>
    <dgm:pt modelId="{4FC46397-D767-4EEF-B152-1BEA69D875FB}">
      <dgm:prSet phldrT="[Text]" custT="1"/>
      <dgm:spPr>
        <a:solidFill>
          <a:srgbClr val="FF0000">
            <a:alpha val="90000"/>
          </a:srgbClr>
        </a:solidFill>
        <a:ln>
          <a:solidFill>
            <a:srgbClr val="FFFF00"/>
          </a:solidFill>
        </a:ln>
      </dgm:spPr>
      <dgm:t>
        <a:bodyPr/>
        <a:lstStyle/>
        <a:p>
          <a:r>
            <a:rPr lang="en-US" sz="2800" b="1" dirty="0" smtClean="0">
              <a:solidFill>
                <a:schemeClr val="bg1"/>
              </a:solidFill>
              <a:effectLst>
                <a:outerShdw blurRad="38100" dist="38100" dir="2700000" algn="tl">
                  <a:srgbClr val="000000">
                    <a:alpha val="43137"/>
                  </a:srgbClr>
                </a:outerShdw>
              </a:effectLst>
            </a:rPr>
            <a:t>ALOPECIA</a:t>
          </a:r>
          <a:endParaRPr lang="en-US" sz="2800" b="1" dirty="0">
            <a:solidFill>
              <a:schemeClr val="bg1"/>
            </a:solidFill>
            <a:effectLst>
              <a:outerShdw blurRad="38100" dist="38100" dir="2700000" algn="tl">
                <a:srgbClr val="000000">
                  <a:alpha val="43137"/>
                </a:srgbClr>
              </a:outerShdw>
            </a:effectLst>
          </a:endParaRPr>
        </a:p>
      </dgm:t>
    </dgm:pt>
    <dgm:pt modelId="{EE39C4E1-2D64-4752-8933-7069667D0825}" type="parTrans" cxnId="{B42E2EC3-9319-4431-B785-FA2E4A053094}">
      <dgm:prSet/>
      <dgm:spPr/>
      <dgm:t>
        <a:bodyPr/>
        <a:lstStyle/>
        <a:p>
          <a:endParaRPr lang="en-US"/>
        </a:p>
      </dgm:t>
    </dgm:pt>
    <dgm:pt modelId="{281F2FE3-AEB2-4F05-904D-A73BFCEFB7D0}" type="sibTrans" cxnId="{B42E2EC3-9319-4431-B785-FA2E4A053094}">
      <dgm:prSet/>
      <dgm:spPr/>
      <dgm:t>
        <a:bodyPr/>
        <a:lstStyle/>
        <a:p>
          <a:endParaRPr lang="en-US"/>
        </a:p>
      </dgm:t>
    </dgm:pt>
    <dgm:pt modelId="{0678FDEB-219B-4FE7-830D-E1D5B91BBF16}">
      <dgm:prSet phldrT="[Text]" custT="1"/>
      <dgm:spPr>
        <a:solidFill>
          <a:srgbClr val="00B0F0">
            <a:alpha val="90000"/>
          </a:srgbClr>
        </a:solidFill>
      </dgm:spPr>
      <dgm:t>
        <a:bodyPr/>
        <a:lstStyle/>
        <a:p>
          <a:r>
            <a:rPr lang="en-US" sz="2800" b="1" dirty="0" smtClean="0"/>
            <a:t>LOCALIZED</a:t>
          </a:r>
          <a:endParaRPr lang="en-US" sz="2800" b="1" dirty="0"/>
        </a:p>
      </dgm:t>
    </dgm:pt>
    <dgm:pt modelId="{A61FE203-BEA1-4E62-835F-F574847BA04F}" type="parTrans" cxnId="{3D6793E9-AE6A-4CE5-8A89-53102F144781}">
      <dgm:prSet/>
      <dgm:spPr/>
      <dgm:t>
        <a:bodyPr/>
        <a:lstStyle/>
        <a:p>
          <a:endParaRPr lang="en-US" dirty="0"/>
        </a:p>
      </dgm:t>
    </dgm:pt>
    <dgm:pt modelId="{F75F5BAF-F6E8-4B2D-A099-17313E64EFBD}" type="sibTrans" cxnId="{3D6793E9-AE6A-4CE5-8A89-53102F144781}">
      <dgm:prSet/>
      <dgm:spPr/>
      <dgm:t>
        <a:bodyPr/>
        <a:lstStyle/>
        <a:p>
          <a:endParaRPr lang="en-US"/>
        </a:p>
      </dgm:t>
    </dgm:pt>
    <dgm:pt modelId="{EA57B22D-F294-4559-9345-E4161CBA91B5}">
      <dgm:prSet phldrT="[Text]" custT="1"/>
      <dgm:spPr>
        <a:solidFill>
          <a:srgbClr val="4AF84E">
            <a:alpha val="90000"/>
          </a:srgbClr>
        </a:solidFill>
      </dgm:spPr>
      <dgm:t>
        <a:bodyPr/>
        <a:lstStyle/>
        <a:p>
          <a:r>
            <a:rPr lang="en-US" sz="2800" b="1" dirty="0" smtClean="0"/>
            <a:t>SCARRING</a:t>
          </a:r>
          <a:endParaRPr lang="en-US" sz="2800" b="1" dirty="0"/>
        </a:p>
      </dgm:t>
    </dgm:pt>
    <dgm:pt modelId="{DF5AD3C4-52DA-45B3-926E-86E4B2A62C0D}" type="parTrans" cxnId="{147C5B04-0125-4C2E-8F7C-C66F527E8A2D}">
      <dgm:prSet/>
      <dgm:spPr/>
      <dgm:t>
        <a:bodyPr/>
        <a:lstStyle/>
        <a:p>
          <a:endParaRPr lang="en-US" dirty="0"/>
        </a:p>
      </dgm:t>
    </dgm:pt>
    <dgm:pt modelId="{2043BCCC-65F6-4EDA-AD74-0D0314A3BED5}" type="sibTrans" cxnId="{147C5B04-0125-4C2E-8F7C-C66F527E8A2D}">
      <dgm:prSet/>
      <dgm:spPr/>
      <dgm:t>
        <a:bodyPr/>
        <a:lstStyle/>
        <a:p>
          <a:endParaRPr lang="en-US"/>
        </a:p>
      </dgm:t>
    </dgm:pt>
    <dgm:pt modelId="{D8ED01EB-3BA3-4BD7-9F58-38CFC094F078}">
      <dgm:prSet phldrT="[Text]" custT="1"/>
      <dgm:spPr>
        <a:solidFill>
          <a:srgbClr val="4AF84E">
            <a:alpha val="90000"/>
          </a:srgbClr>
        </a:solidFill>
      </dgm:spPr>
      <dgm:t>
        <a:bodyPr/>
        <a:lstStyle/>
        <a:p>
          <a:r>
            <a:rPr lang="en-US" sz="2800" b="1" dirty="0" smtClean="0"/>
            <a:t>NON-SCARRING</a:t>
          </a:r>
          <a:endParaRPr lang="en-US" sz="2800" b="1" dirty="0"/>
        </a:p>
      </dgm:t>
    </dgm:pt>
    <dgm:pt modelId="{234C94C4-62E7-4495-9B98-7E69ABC64074}" type="parTrans" cxnId="{9A56BB5C-BE3A-4840-A579-FF52BEC6ECAA}">
      <dgm:prSet/>
      <dgm:spPr/>
      <dgm:t>
        <a:bodyPr/>
        <a:lstStyle/>
        <a:p>
          <a:endParaRPr lang="en-US" dirty="0"/>
        </a:p>
      </dgm:t>
    </dgm:pt>
    <dgm:pt modelId="{7A4C5021-B808-4922-B772-C76CBF9383F4}" type="sibTrans" cxnId="{9A56BB5C-BE3A-4840-A579-FF52BEC6ECAA}">
      <dgm:prSet/>
      <dgm:spPr/>
      <dgm:t>
        <a:bodyPr/>
        <a:lstStyle/>
        <a:p>
          <a:endParaRPr lang="en-US"/>
        </a:p>
      </dgm:t>
    </dgm:pt>
    <dgm:pt modelId="{C8E80A97-E726-4517-85B2-1C4780714916}">
      <dgm:prSet phldrT="[Text]" custT="1"/>
      <dgm:spPr>
        <a:solidFill>
          <a:srgbClr val="00B0F0">
            <a:alpha val="90000"/>
          </a:srgbClr>
        </a:solidFill>
      </dgm:spPr>
      <dgm:t>
        <a:bodyPr/>
        <a:lstStyle/>
        <a:p>
          <a:r>
            <a:rPr lang="en-US" sz="2800" b="1" dirty="0" smtClean="0"/>
            <a:t>DIFFUSE</a:t>
          </a:r>
          <a:endParaRPr lang="en-US" sz="2800" b="1" dirty="0"/>
        </a:p>
      </dgm:t>
    </dgm:pt>
    <dgm:pt modelId="{3B1030D0-732F-4477-9D37-C46BBFB82FB0}" type="parTrans" cxnId="{DB3FE54A-DA86-49B5-B090-EE93356F0A81}">
      <dgm:prSet/>
      <dgm:spPr/>
      <dgm:t>
        <a:bodyPr/>
        <a:lstStyle/>
        <a:p>
          <a:endParaRPr lang="en-US" dirty="0"/>
        </a:p>
      </dgm:t>
    </dgm:pt>
    <dgm:pt modelId="{B15D8CDE-CF52-4218-87B0-D4B4AA10A8BA}" type="sibTrans" cxnId="{DB3FE54A-DA86-49B5-B090-EE93356F0A81}">
      <dgm:prSet/>
      <dgm:spPr/>
      <dgm:t>
        <a:bodyPr/>
        <a:lstStyle/>
        <a:p>
          <a:endParaRPr lang="en-US"/>
        </a:p>
      </dgm:t>
    </dgm:pt>
    <dgm:pt modelId="{5FF2DFCD-1E50-48E7-B0C7-CD343BB95FAC}" type="pres">
      <dgm:prSet presAssocID="{5EE8338C-9B58-4046-B6DE-1A5068AF7470}" presName="hierChild1" presStyleCnt="0">
        <dgm:presLayoutVars>
          <dgm:chPref val="1"/>
          <dgm:dir/>
          <dgm:animOne val="branch"/>
          <dgm:animLvl val="lvl"/>
          <dgm:resizeHandles/>
        </dgm:presLayoutVars>
      </dgm:prSet>
      <dgm:spPr/>
      <dgm:t>
        <a:bodyPr/>
        <a:lstStyle/>
        <a:p>
          <a:endParaRPr lang="en-US"/>
        </a:p>
      </dgm:t>
    </dgm:pt>
    <dgm:pt modelId="{F4DF2AC9-4B23-4228-B6CA-D718324750C3}" type="pres">
      <dgm:prSet presAssocID="{4FC46397-D767-4EEF-B152-1BEA69D875FB}" presName="hierRoot1" presStyleCnt="0"/>
      <dgm:spPr/>
      <dgm:t>
        <a:bodyPr/>
        <a:lstStyle/>
        <a:p>
          <a:endParaRPr lang="en-US"/>
        </a:p>
      </dgm:t>
    </dgm:pt>
    <dgm:pt modelId="{4CB7F629-4539-4AA4-AFA4-5FBFDC366FD5}" type="pres">
      <dgm:prSet presAssocID="{4FC46397-D767-4EEF-B152-1BEA69D875FB}" presName="composite" presStyleCnt="0"/>
      <dgm:spPr/>
      <dgm:t>
        <a:bodyPr/>
        <a:lstStyle/>
        <a:p>
          <a:endParaRPr lang="en-US"/>
        </a:p>
      </dgm:t>
    </dgm:pt>
    <dgm:pt modelId="{5FA61907-A06F-4ECA-8A45-690C2CE39405}" type="pres">
      <dgm:prSet presAssocID="{4FC46397-D767-4EEF-B152-1BEA69D875FB}" presName="background" presStyleLbl="node0" presStyleIdx="0" presStyleCnt="1"/>
      <dgm:spPr>
        <a:solidFill>
          <a:srgbClr val="C00000"/>
        </a:solidFill>
      </dgm:spPr>
      <dgm:t>
        <a:bodyPr/>
        <a:lstStyle/>
        <a:p>
          <a:endParaRPr lang="en-US"/>
        </a:p>
      </dgm:t>
    </dgm:pt>
    <dgm:pt modelId="{C20C9BD7-0537-48B6-998D-43BE3D230FBF}" type="pres">
      <dgm:prSet presAssocID="{4FC46397-D767-4EEF-B152-1BEA69D875FB}" presName="text" presStyleLbl="fgAcc0" presStyleIdx="0" presStyleCnt="1" custScaleX="97090" custScaleY="34328" custLinFactNeighborX="-39552" custLinFactNeighborY="-16727">
        <dgm:presLayoutVars>
          <dgm:chPref val="3"/>
        </dgm:presLayoutVars>
      </dgm:prSet>
      <dgm:spPr/>
      <dgm:t>
        <a:bodyPr/>
        <a:lstStyle/>
        <a:p>
          <a:endParaRPr lang="en-US"/>
        </a:p>
      </dgm:t>
    </dgm:pt>
    <dgm:pt modelId="{D106C5E0-B0E4-49BC-B173-FC1563C4060E}" type="pres">
      <dgm:prSet presAssocID="{4FC46397-D767-4EEF-B152-1BEA69D875FB}" presName="hierChild2" presStyleCnt="0"/>
      <dgm:spPr/>
      <dgm:t>
        <a:bodyPr/>
        <a:lstStyle/>
        <a:p>
          <a:endParaRPr lang="en-US"/>
        </a:p>
      </dgm:t>
    </dgm:pt>
    <dgm:pt modelId="{8EB075E8-4142-43A2-A24E-F23CDFD7F4CF}" type="pres">
      <dgm:prSet presAssocID="{A61FE203-BEA1-4E62-835F-F574847BA04F}" presName="Name10" presStyleLbl="parChTrans1D2" presStyleIdx="0" presStyleCnt="2"/>
      <dgm:spPr/>
      <dgm:t>
        <a:bodyPr/>
        <a:lstStyle/>
        <a:p>
          <a:endParaRPr lang="en-US"/>
        </a:p>
      </dgm:t>
    </dgm:pt>
    <dgm:pt modelId="{A178D76B-C94C-47EF-AABB-FB552C7950A0}" type="pres">
      <dgm:prSet presAssocID="{0678FDEB-219B-4FE7-830D-E1D5B91BBF16}" presName="hierRoot2" presStyleCnt="0"/>
      <dgm:spPr/>
      <dgm:t>
        <a:bodyPr/>
        <a:lstStyle/>
        <a:p>
          <a:endParaRPr lang="en-US"/>
        </a:p>
      </dgm:t>
    </dgm:pt>
    <dgm:pt modelId="{F59CA4CB-7419-4C8C-B77E-23C241F43DBA}" type="pres">
      <dgm:prSet presAssocID="{0678FDEB-219B-4FE7-830D-E1D5B91BBF16}" presName="composite2" presStyleCnt="0"/>
      <dgm:spPr/>
      <dgm:t>
        <a:bodyPr/>
        <a:lstStyle/>
        <a:p>
          <a:endParaRPr lang="en-US"/>
        </a:p>
      </dgm:t>
    </dgm:pt>
    <dgm:pt modelId="{65B401F6-487F-47DD-AFE5-0EAD2923DBEB}" type="pres">
      <dgm:prSet presAssocID="{0678FDEB-219B-4FE7-830D-E1D5B91BBF16}" presName="background2" presStyleLbl="node2" presStyleIdx="0" presStyleCnt="2"/>
      <dgm:spPr>
        <a:solidFill>
          <a:schemeClr val="bg2">
            <a:lumMod val="75000"/>
          </a:schemeClr>
        </a:solidFill>
      </dgm:spPr>
      <dgm:t>
        <a:bodyPr/>
        <a:lstStyle/>
        <a:p>
          <a:endParaRPr lang="en-US"/>
        </a:p>
      </dgm:t>
    </dgm:pt>
    <dgm:pt modelId="{CFD86132-5647-4993-A5C9-61816098572E}" type="pres">
      <dgm:prSet presAssocID="{0678FDEB-219B-4FE7-830D-E1D5B91BBF16}" presName="text2" presStyleLbl="fgAcc2" presStyleIdx="0" presStyleCnt="2" custScaleY="36744" custLinFactNeighborX="-70965" custLinFactNeighborY="-10279">
        <dgm:presLayoutVars>
          <dgm:chPref val="3"/>
        </dgm:presLayoutVars>
      </dgm:prSet>
      <dgm:spPr/>
      <dgm:t>
        <a:bodyPr/>
        <a:lstStyle/>
        <a:p>
          <a:endParaRPr lang="en-US"/>
        </a:p>
      </dgm:t>
    </dgm:pt>
    <dgm:pt modelId="{46AB0202-0893-4992-A69E-6199040FC9E0}" type="pres">
      <dgm:prSet presAssocID="{0678FDEB-219B-4FE7-830D-E1D5B91BBF16}" presName="hierChild3" presStyleCnt="0"/>
      <dgm:spPr/>
      <dgm:t>
        <a:bodyPr/>
        <a:lstStyle/>
        <a:p>
          <a:endParaRPr lang="en-US"/>
        </a:p>
      </dgm:t>
    </dgm:pt>
    <dgm:pt modelId="{06FF9F01-0785-4D5B-A2DA-23EDAFF0C1B8}" type="pres">
      <dgm:prSet presAssocID="{DF5AD3C4-52DA-45B3-926E-86E4B2A62C0D}" presName="Name17" presStyleLbl="parChTrans1D3" presStyleIdx="0" presStyleCnt="2"/>
      <dgm:spPr/>
      <dgm:t>
        <a:bodyPr/>
        <a:lstStyle/>
        <a:p>
          <a:endParaRPr lang="en-US"/>
        </a:p>
      </dgm:t>
    </dgm:pt>
    <dgm:pt modelId="{2CE88939-9D8E-4A5A-B128-39236F916C9E}" type="pres">
      <dgm:prSet presAssocID="{EA57B22D-F294-4559-9345-E4161CBA91B5}" presName="hierRoot3" presStyleCnt="0"/>
      <dgm:spPr/>
      <dgm:t>
        <a:bodyPr/>
        <a:lstStyle/>
        <a:p>
          <a:endParaRPr lang="en-US"/>
        </a:p>
      </dgm:t>
    </dgm:pt>
    <dgm:pt modelId="{AC41B9AF-A25D-45FB-ABF0-7EF3539C17B7}" type="pres">
      <dgm:prSet presAssocID="{EA57B22D-F294-4559-9345-E4161CBA91B5}" presName="composite3" presStyleCnt="0"/>
      <dgm:spPr/>
      <dgm:t>
        <a:bodyPr/>
        <a:lstStyle/>
        <a:p>
          <a:endParaRPr lang="en-US"/>
        </a:p>
      </dgm:t>
    </dgm:pt>
    <dgm:pt modelId="{3E21D773-4893-41A4-B343-E5995C9733D2}" type="pres">
      <dgm:prSet presAssocID="{EA57B22D-F294-4559-9345-E4161CBA91B5}" presName="background3" presStyleLbl="node3" presStyleIdx="0" presStyleCnt="2"/>
      <dgm:spPr>
        <a:solidFill>
          <a:srgbClr val="006600"/>
        </a:solidFill>
      </dgm:spPr>
      <dgm:t>
        <a:bodyPr/>
        <a:lstStyle/>
        <a:p>
          <a:endParaRPr lang="en-US"/>
        </a:p>
      </dgm:t>
    </dgm:pt>
    <dgm:pt modelId="{5E4B37F3-BB6B-4381-B020-ADB1FB012713}" type="pres">
      <dgm:prSet presAssocID="{EA57B22D-F294-4559-9345-E4161CBA91B5}" presName="text3" presStyleLbl="fgAcc3" presStyleIdx="0" presStyleCnt="2" custScaleX="95675" custScaleY="33876" custLinFactNeighborX="-34573" custLinFactNeighborY="239">
        <dgm:presLayoutVars>
          <dgm:chPref val="3"/>
        </dgm:presLayoutVars>
      </dgm:prSet>
      <dgm:spPr/>
      <dgm:t>
        <a:bodyPr/>
        <a:lstStyle/>
        <a:p>
          <a:endParaRPr lang="en-US"/>
        </a:p>
      </dgm:t>
    </dgm:pt>
    <dgm:pt modelId="{BFD2C9C6-FC9A-455B-BCA0-9B5E7169DA92}" type="pres">
      <dgm:prSet presAssocID="{EA57B22D-F294-4559-9345-E4161CBA91B5}" presName="hierChild4" presStyleCnt="0"/>
      <dgm:spPr/>
      <dgm:t>
        <a:bodyPr/>
        <a:lstStyle/>
        <a:p>
          <a:endParaRPr lang="en-US"/>
        </a:p>
      </dgm:t>
    </dgm:pt>
    <dgm:pt modelId="{03AE9C6A-8E4F-416C-8EDB-2F57A5B2E9D0}" type="pres">
      <dgm:prSet presAssocID="{234C94C4-62E7-4495-9B98-7E69ABC64074}" presName="Name17" presStyleLbl="parChTrans1D3" presStyleIdx="1" presStyleCnt="2"/>
      <dgm:spPr/>
      <dgm:t>
        <a:bodyPr/>
        <a:lstStyle/>
        <a:p>
          <a:endParaRPr lang="en-US"/>
        </a:p>
      </dgm:t>
    </dgm:pt>
    <dgm:pt modelId="{AF89D352-B150-41E5-879F-2D295F4A2CC8}" type="pres">
      <dgm:prSet presAssocID="{D8ED01EB-3BA3-4BD7-9F58-38CFC094F078}" presName="hierRoot3" presStyleCnt="0"/>
      <dgm:spPr/>
      <dgm:t>
        <a:bodyPr/>
        <a:lstStyle/>
        <a:p>
          <a:endParaRPr lang="en-US"/>
        </a:p>
      </dgm:t>
    </dgm:pt>
    <dgm:pt modelId="{A104BF1B-997E-4D01-96C2-967BCFB227D3}" type="pres">
      <dgm:prSet presAssocID="{D8ED01EB-3BA3-4BD7-9F58-38CFC094F078}" presName="composite3" presStyleCnt="0"/>
      <dgm:spPr/>
      <dgm:t>
        <a:bodyPr/>
        <a:lstStyle/>
        <a:p>
          <a:endParaRPr lang="en-US"/>
        </a:p>
      </dgm:t>
    </dgm:pt>
    <dgm:pt modelId="{A71ED597-39F1-4B90-AD37-2A74BDF511A3}" type="pres">
      <dgm:prSet presAssocID="{D8ED01EB-3BA3-4BD7-9F58-38CFC094F078}" presName="background3" presStyleLbl="node3" presStyleIdx="1" presStyleCnt="2"/>
      <dgm:spPr>
        <a:solidFill>
          <a:srgbClr val="006600"/>
        </a:solidFill>
      </dgm:spPr>
      <dgm:t>
        <a:bodyPr/>
        <a:lstStyle/>
        <a:p>
          <a:endParaRPr lang="en-US"/>
        </a:p>
      </dgm:t>
    </dgm:pt>
    <dgm:pt modelId="{C05D8222-1C31-4D94-BEDC-8B8CBE7D2374}" type="pres">
      <dgm:prSet presAssocID="{D8ED01EB-3BA3-4BD7-9F58-38CFC094F078}" presName="text3" presStyleLbl="fgAcc3" presStyleIdx="1" presStyleCnt="2" custScaleX="137301" custScaleY="35630" custLinFactNeighborX="-5366" custLinFactNeighborY="-1567">
        <dgm:presLayoutVars>
          <dgm:chPref val="3"/>
        </dgm:presLayoutVars>
      </dgm:prSet>
      <dgm:spPr/>
      <dgm:t>
        <a:bodyPr/>
        <a:lstStyle/>
        <a:p>
          <a:endParaRPr lang="en-US"/>
        </a:p>
      </dgm:t>
    </dgm:pt>
    <dgm:pt modelId="{61BC026F-EE4A-490F-ADCE-BD6F93A83AA2}" type="pres">
      <dgm:prSet presAssocID="{D8ED01EB-3BA3-4BD7-9F58-38CFC094F078}" presName="hierChild4" presStyleCnt="0"/>
      <dgm:spPr/>
      <dgm:t>
        <a:bodyPr/>
        <a:lstStyle/>
        <a:p>
          <a:endParaRPr lang="en-US"/>
        </a:p>
      </dgm:t>
    </dgm:pt>
    <dgm:pt modelId="{080532FA-15F3-48F5-B49D-295A8C691564}" type="pres">
      <dgm:prSet presAssocID="{3B1030D0-732F-4477-9D37-C46BBFB82FB0}" presName="Name10" presStyleLbl="parChTrans1D2" presStyleIdx="1" presStyleCnt="2"/>
      <dgm:spPr/>
      <dgm:t>
        <a:bodyPr/>
        <a:lstStyle/>
        <a:p>
          <a:endParaRPr lang="en-US"/>
        </a:p>
      </dgm:t>
    </dgm:pt>
    <dgm:pt modelId="{81957161-B5F0-4306-B120-F574B06B2C20}" type="pres">
      <dgm:prSet presAssocID="{C8E80A97-E726-4517-85B2-1C4780714916}" presName="hierRoot2" presStyleCnt="0"/>
      <dgm:spPr/>
      <dgm:t>
        <a:bodyPr/>
        <a:lstStyle/>
        <a:p>
          <a:endParaRPr lang="en-US"/>
        </a:p>
      </dgm:t>
    </dgm:pt>
    <dgm:pt modelId="{ED121987-CEFB-4F98-991D-D284F7BE0926}" type="pres">
      <dgm:prSet presAssocID="{C8E80A97-E726-4517-85B2-1C4780714916}" presName="composite2" presStyleCnt="0"/>
      <dgm:spPr/>
      <dgm:t>
        <a:bodyPr/>
        <a:lstStyle/>
        <a:p>
          <a:endParaRPr lang="en-US"/>
        </a:p>
      </dgm:t>
    </dgm:pt>
    <dgm:pt modelId="{1457E5FD-AA84-4825-806E-D09F16CD0204}" type="pres">
      <dgm:prSet presAssocID="{C8E80A97-E726-4517-85B2-1C4780714916}" presName="background2" presStyleLbl="node2" presStyleIdx="1" presStyleCnt="2"/>
      <dgm:spPr>
        <a:solidFill>
          <a:schemeClr val="bg2">
            <a:lumMod val="75000"/>
          </a:schemeClr>
        </a:solidFill>
      </dgm:spPr>
      <dgm:t>
        <a:bodyPr/>
        <a:lstStyle/>
        <a:p>
          <a:endParaRPr lang="en-US"/>
        </a:p>
      </dgm:t>
    </dgm:pt>
    <dgm:pt modelId="{C772BB0E-3D71-4207-92E2-2405E18777D9}" type="pres">
      <dgm:prSet presAssocID="{C8E80A97-E726-4517-85B2-1C4780714916}" presName="text2" presStyleLbl="fgAcc2" presStyleIdx="1" presStyleCnt="2" custScaleX="82256" custScaleY="36833" custLinFactNeighborX="36684" custLinFactNeighborY="-10181">
        <dgm:presLayoutVars>
          <dgm:chPref val="3"/>
        </dgm:presLayoutVars>
      </dgm:prSet>
      <dgm:spPr/>
      <dgm:t>
        <a:bodyPr/>
        <a:lstStyle/>
        <a:p>
          <a:endParaRPr lang="en-US"/>
        </a:p>
      </dgm:t>
    </dgm:pt>
    <dgm:pt modelId="{CF7121F5-70CB-4250-8539-1C2D4FC7A69D}" type="pres">
      <dgm:prSet presAssocID="{C8E80A97-E726-4517-85B2-1C4780714916}" presName="hierChild3" presStyleCnt="0"/>
      <dgm:spPr/>
      <dgm:t>
        <a:bodyPr/>
        <a:lstStyle/>
        <a:p>
          <a:endParaRPr lang="en-US"/>
        </a:p>
      </dgm:t>
    </dgm:pt>
  </dgm:ptLst>
  <dgm:cxnLst>
    <dgm:cxn modelId="{7CEFED2F-9A3B-4A4F-8BCF-BCCE28FFAE47}" type="presOf" srcId="{3B1030D0-732F-4477-9D37-C46BBFB82FB0}" destId="{080532FA-15F3-48F5-B49D-295A8C691564}" srcOrd="0" destOrd="0" presId="urn:microsoft.com/office/officeart/2005/8/layout/hierarchy1"/>
    <dgm:cxn modelId="{33DF916A-A792-455C-9B4E-223C6C34AB32}" type="presOf" srcId="{DF5AD3C4-52DA-45B3-926E-86E4B2A62C0D}" destId="{06FF9F01-0785-4D5B-A2DA-23EDAFF0C1B8}" srcOrd="0" destOrd="0" presId="urn:microsoft.com/office/officeart/2005/8/layout/hierarchy1"/>
    <dgm:cxn modelId="{1180B0DA-F350-470A-9AD0-44FBDF5F1BA7}" type="presOf" srcId="{5EE8338C-9B58-4046-B6DE-1A5068AF7470}" destId="{5FF2DFCD-1E50-48E7-B0C7-CD343BB95FAC}" srcOrd="0" destOrd="0" presId="urn:microsoft.com/office/officeart/2005/8/layout/hierarchy1"/>
    <dgm:cxn modelId="{9C290C9E-A39B-4284-BA84-15D662571C37}" type="presOf" srcId="{EA57B22D-F294-4559-9345-E4161CBA91B5}" destId="{5E4B37F3-BB6B-4381-B020-ADB1FB012713}" srcOrd="0" destOrd="0" presId="urn:microsoft.com/office/officeart/2005/8/layout/hierarchy1"/>
    <dgm:cxn modelId="{9973963B-C571-4D5F-8621-965EBF2F634A}" type="presOf" srcId="{A61FE203-BEA1-4E62-835F-F574847BA04F}" destId="{8EB075E8-4142-43A2-A24E-F23CDFD7F4CF}" srcOrd="0" destOrd="0" presId="urn:microsoft.com/office/officeart/2005/8/layout/hierarchy1"/>
    <dgm:cxn modelId="{3D6793E9-AE6A-4CE5-8A89-53102F144781}" srcId="{4FC46397-D767-4EEF-B152-1BEA69D875FB}" destId="{0678FDEB-219B-4FE7-830D-E1D5B91BBF16}" srcOrd="0" destOrd="0" parTransId="{A61FE203-BEA1-4E62-835F-F574847BA04F}" sibTransId="{F75F5BAF-F6E8-4B2D-A099-17313E64EFBD}"/>
    <dgm:cxn modelId="{9A56BB5C-BE3A-4840-A579-FF52BEC6ECAA}" srcId="{0678FDEB-219B-4FE7-830D-E1D5B91BBF16}" destId="{D8ED01EB-3BA3-4BD7-9F58-38CFC094F078}" srcOrd="1" destOrd="0" parTransId="{234C94C4-62E7-4495-9B98-7E69ABC64074}" sibTransId="{7A4C5021-B808-4922-B772-C76CBF9383F4}"/>
    <dgm:cxn modelId="{5202DC62-D0E8-48DE-9911-B96E899F3D00}" type="presOf" srcId="{234C94C4-62E7-4495-9B98-7E69ABC64074}" destId="{03AE9C6A-8E4F-416C-8EDB-2F57A5B2E9D0}" srcOrd="0" destOrd="0" presId="urn:microsoft.com/office/officeart/2005/8/layout/hierarchy1"/>
    <dgm:cxn modelId="{147C5B04-0125-4C2E-8F7C-C66F527E8A2D}" srcId="{0678FDEB-219B-4FE7-830D-E1D5B91BBF16}" destId="{EA57B22D-F294-4559-9345-E4161CBA91B5}" srcOrd="0" destOrd="0" parTransId="{DF5AD3C4-52DA-45B3-926E-86E4B2A62C0D}" sibTransId="{2043BCCC-65F6-4EDA-AD74-0D0314A3BED5}"/>
    <dgm:cxn modelId="{0A3E7E20-CC3A-4F2A-A60E-0CAF03217FAE}" type="presOf" srcId="{C8E80A97-E726-4517-85B2-1C4780714916}" destId="{C772BB0E-3D71-4207-92E2-2405E18777D9}" srcOrd="0" destOrd="0" presId="urn:microsoft.com/office/officeart/2005/8/layout/hierarchy1"/>
    <dgm:cxn modelId="{B42E2EC3-9319-4431-B785-FA2E4A053094}" srcId="{5EE8338C-9B58-4046-B6DE-1A5068AF7470}" destId="{4FC46397-D767-4EEF-B152-1BEA69D875FB}" srcOrd="0" destOrd="0" parTransId="{EE39C4E1-2D64-4752-8933-7069667D0825}" sibTransId="{281F2FE3-AEB2-4F05-904D-A73BFCEFB7D0}"/>
    <dgm:cxn modelId="{91596061-8B18-4443-AF1A-F8454979C4E0}" type="presOf" srcId="{0678FDEB-219B-4FE7-830D-E1D5B91BBF16}" destId="{CFD86132-5647-4993-A5C9-61816098572E}" srcOrd="0" destOrd="0" presId="urn:microsoft.com/office/officeart/2005/8/layout/hierarchy1"/>
    <dgm:cxn modelId="{61CC6876-8D0B-41E4-A968-6241F0219DF1}" type="presOf" srcId="{D8ED01EB-3BA3-4BD7-9F58-38CFC094F078}" destId="{C05D8222-1C31-4D94-BEDC-8B8CBE7D2374}" srcOrd="0" destOrd="0" presId="urn:microsoft.com/office/officeart/2005/8/layout/hierarchy1"/>
    <dgm:cxn modelId="{DB3FE54A-DA86-49B5-B090-EE93356F0A81}" srcId="{4FC46397-D767-4EEF-B152-1BEA69D875FB}" destId="{C8E80A97-E726-4517-85B2-1C4780714916}" srcOrd="1" destOrd="0" parTransId="{3B1030D0-732F-4477-9D37-C46BBFB82FB0}" sibTransId="{B15D8CDE-CF52-4218-87B0-D4B4AA10A8BA}"/>
    <dgm:cxn modelId="{DC933A09-A09D-4C46-975F-A4322A774B49}" type="presOf" srcId="{4FC46397-D767-4EEF-B152-1BEA69D875FB}" destId="{C20C9BD7-0537-48B6-998D-43BE3D230FBF}" srcOrd="0" destOrd="0" presId="urn:microsoft.com/office/officeart/2005/8/layout/hierarchy1"/>
    <dgm:cxn modelId="{886D32CC-BC49-4FF0-834D-EC040184D82B}" type="presParOf" srcId="{5FF2DFCD-1E50-48E7-B0C7-CD343BB95FAC}" destId="{F4DF2AC9-4B23-4228-B6CA-D718324750C3}" srcOrd="0" destOrd="0" presId="urn:microsoft.com/office/officeart/2005/8/layout/hierarchy1"/>
    <dgm:cxn modelId="{D9F16AA2-6E91-45E1-9143-84E2A43766CC}" type="presParOf" srcId="{F4DF2AC9-4B23-4228-B6CA-D718324750C3}" destId="{4CB7F629-4539-4AA4-AFA4-5FBFDC366FD5}" srcOrd="0" destOrd="0" presId="urn:microsoft.com/office/officeart/2005/8/layout/hierarchy1"/>
    <dgm:cxn modelId="{629B5386-CBCB-4448-8520-93FE4299CC2C}" type="presParOf" srcId="{4CB7F629-4539-4AA4-AFA4-5FBFDC366FD5}" destId="{5FA61907-A06F-4ECA-8A45-690C2CE39405}" srcOrd="0" destOrd="0" presId="urn:microsoft.com/office/officeart/2005/8/layout/hierarchy1"/>
    <dgm:cxn modelId="{CD4A503A-17B2-4EE0-B7E0-992E6D25C8BA}" type="presParOf" srcId="{4CB7F629-4539-4AA4-AFA4-5FBFDC366FD5}" destId="{C20C9BD7-0537-48B6-998D-43BE3D230FBF}" srcOrd="1" destOrd="0" presId="urn:microsoft.com/office/officeart/2005/8/layout/hierarchy1"/>
    <dgm:cxn modelId="{0BC7A545-F777-4381-9DF8-3A88B043861F}" type="presParOf" srcId="{F4DF2AC9-4B23-4228-B6CA-D718324750C3}" destId="{D106C5E0-B0E4-49BC-B173-FC1563C4060E}" srcOrd="1" destOrd="0" presId="urn:microsoft.com/office/officeart/2005/8/layout/hierarchy1"/>
    <dgm:cxn modelId="{C7CA9B3F-4445-4E84-BB21-39FD6ED0D95C}" type="presParOf" srcId="{D106C5E0-B0E4-49BC-B173-FC1563C4060E}" destId="{8EB075E8-4142-43A2-A24E-F23CDFD7F4CF}" srcOrd="0" destOrd="0" presId="urn:microsoft.com/office/officeart/2005/8/layout/hierarchy1"/>
    <dgm:cxn modelId="{BDE50DF1-8DC4-4F18-A3BA-53340CD96E19}" type="presParOf" srcId="{D106C5E0-B0E4-49BC-B173-FC1563C4060E}" destId="{A178D76B-C94C-47EF-AABB-FB552C7950A0}" srcOrd="1" destOrd="0" presId="urn:microsoft.com/office/officeart/2005/8/layout/hierarchy1"/>
    <dgm:cxn modelId="{E44E6FE3-399C-4AFF-A465-FBC1BD49D4EA}" type="presParOf" srcId="{A178D76B-C94C-47EF-AABB-FB552C7950A0}" destId="{F59CA4CB-7419-4C8C-B77E-23C241F43DBA}" srcOrd="0" destOrd="0" presId="urn:microsoft.com/office/officeart/2005/8/layout/hierarchy1"/>
    <dgm:cxn modelId="{8888D48E-BD4A-4F2F-8155-7ECD65339BFB}" type="presParOf" srcId="{F59CA4CB-7419-4C8C-B77E-23C241F43DBA}" destId="{65B401F6-487F-47DD-AFE5-0EAD2923DBEB}" srcOrd="0" destOrd="0" presId="urn:microsoft.com/office/officeart/2005/8/layout/hierarchy1"/>
    <dgm:cxn modelId="{69728CE7-334D-4846-A6FB-0C1D971EE49A}" type="presParOf" srcId="{F59CA4CB-7419-4C8C-B77E-23C241F43DBA}" destId="{CFD86132-5647-4993-A5C9-61816098572E}" srcOrd="1" destOrd="0" presId="urn:microsoft.com/office/officeart/2005/8/layout/hierarchy1"/>
    <dgm:cxn modelId="{85941243-35EC-4D17-8CB7-1C290BA46A8A}" type="presParOf" srcId="{A178D76B-C94C-47EF-AABB-FB552C7950A0}" destId="{46AB0202-0893-4992-A69E-6199040FC9E0}" srcOrd="1" destOrd="0" presId="urn:microsoft.com/office/officeart/2005/8/layout/hierarchy1"/>
    <dgm:cxn modelId="{B5C3F2D1-1551-4F08-AE26-ED252C1B99F1}" type="presParOf" srcId="{46AB0202-0893-4992-A69E-6199040FC9E0}" destId="{06FF9F01-0785-4D5B-A2DA-23EDAFF0C1B8}" srcOrd="0" destOrd="0" presId="urn:microsoft.com/office/officeart/2005/8/layout/hierarchy1"/>
    <dgm:cxn modelId="{A95B9E00-BFB4-4C18-85C5-0B3613CCF259}" type="presParOf" srcId="{46AB0202-0893-4992-A69E-6199040FC9E0}" destId="{2CE88939-9D8E-4A5A-B128-39236F916C9E}" srcOrd="1" destOrd="0" presId="urn:microsoft.com/office/officeart/2005/8/layout/hierarchy1"/>
    <dgm:cxn modelId="{A5929186-9637-423C-AD7F-3981DB4A432D}" type="presParOf" srcId="{2CE88939-9D8E-4A5A-B128-39236F916C9E}" destId="{AC41B9AF-A25D-45FB-ABF0-7EF3539C17B7}" srcOrd="0" destOrd="0" presId="urn:microsoft.com/office/officeart/2005/8/layout/hierarchy1"/>
    <dgm:cxn modelId="{DCF066F6-01E1-467D-AE6B-EC958D2D899C}" type="presParOf" srcId="{AC41B9AF-A25D-45FB-ABF0-7EF3539C17B7}" destId="{3E21D773-4893-41A4-B343-E5995C9733D2}" srcOrd="0" destOrd="0" presId="urn:microsoft.com/office/officeart/2005/8/layout/hierarchy1"/>
    <dgm:cxn modelId="{99AEB115-CC46-4F81-8EF5-37A5E9BCFC09}" type="presParOf" srcId="{AC41B9AF-A25D-45FB-ABF0-7EF3539C17B7}" destId="{5E4B37F3-BB6B-4381-B020-ADB1FB012713}" srcOrd="1" destOrd="0" presId="urn:microsoft.com/office/officeart/2005/8/layout/hierarchy1"/>
    <dgm:cxn modelId="{2F93DE40-D5C3-48B2-A471-A2B2933D2CD2}" type="presParOf" srcId="{2CE88939-9D8E-4A5A-B128-39236F916C9E}" destId="{BFD2C9C6-FC9A-455B-BCA0-9B5E7169DA92}" srcOrd="1" destOrd="0" presId="urn:microsoft.com/office/officeart/2005/8/layout/hierarchy1"/>
    <dgm:cxn modelId="{9B7D03BF-7AAB-4307-91F0-0537CA2F1C1E}" type="presParOf" srcId="{46AB0202-0893-4992-A69E-6199040FC9E0}" destId="{03AE9C6A-8E4F-416C-8EDB-2F57A5B2E9D0}" srcOrd="2" destOrd="0" presId="urn:microsoft.com/office/officeart/2005/8/layout/hierarchy1"/>
    <dgm:cxn modelId="{905D6077-3054-4FC7-9A74-EC33B7F7715E}" type="presParOf" srcId="{46AB0202-0893-4992-A69E-6199040FC9E0}" destId="{AF89D352-B150-41E5-879F-2D295F4A2CC8}" srcOrd="3" destOrd="0" presId="urn:microsoft.com/office/officeart/2005/8/layout/hierarchy1"/>
    <dgm:cxn modelId="{19C1363C-FBA6-4C5F-B6A5-002FE744E727}" type="presParOf" srcId="{AF89D352-B150-41E5-879F-2D295F4A2CC8}" destId="{A104BF1B-997E-4D01-96C2-967BCFB227D3}" srcOrd="0" destOrd="0" presId="urn:microsoft.com/office/officeart/2005/8/layout/hierarchy1"/>
    <dgm:cxn modelId="{02FC7E61-E4D8-43E6-BB9D-28447D73B2DC}" type="presParOf" srcId="{A104BF1B-997E-4D01-96C2-967BCFB227D3}" destId="{A71ED597-39F1-4B90-AD37-2A74BDF511A3}" srcOrd="0" destOrd="0" presId="urn:microsoft.com/office/officeart/2005/8/layout/hierarchy1"/>
    <dgm:cxn modelId="{C7FA73F4-08D5-4C53-9D41-ABCB43A7E618}" type="presParOf" srcId="{A104BF1B-997E-4D01-96C2-967BCFB227D3}" destId="{C05D8222-1C31-4D94-BEDC-8B8CBE7D2374}" srcOrd="1" destOrd="0" presId="urn:microsoft.com/office/officeart/2005/8/layout/hierarchy1"/>
    <dgm:cxn modelId="{4FC68684-1CD2-4A79-9764-F6DDB42CFB5D}" type="presParOf" srcId="{AF89D352-B150-41E5-879F-2D295F4A2CC8}" destId="{61BC026F-EE4A-490F-ADCE-BD6F93A83AA2}" srcOrd="1" destOrd="0" presId="urn:microsoft.com/office/officeart/2005/8/layout/hierarchy1"/>
    <dgm:cxn modelId="{5A45570C-3A9F-4D6E-A7F9-26BF5EDFD44B}" type="presParOf" srcId="{D106C5E0-B0E4-49BC-B173-FC1563C4060E}" destId="{080532FA-15F3-48F5-B49D-295A8C691564}" srcOrd="2" destOrd="0" presId="urn:microsoft.com/office/officeart/2005/8/layout/hierarchy1"/>
    <dgm:cxn modelId="{7EA06FF7-3AF3-438C-885A-3B5CED094B01}" type="presParOf" srcId="{D106C5E0-B0E4-49BC-B173-FC1563C4060E}" destId="{81957161-B5F0-4306-B120-F574B06B2C20}" srcOrd="3" destOrd="0" presId="urn:microsoft.com/office/officeart/2005/8/layout/hierarchy1"/>
    <dgm:cxn modelId="{FFCB5A97-BA3D-4514-A80F-90394E9C66C2}" type="presParOf" srcId="{81957161-B5F0-4306-B120-F574B06B2C20}" destId="{ED121987-CEFB-4F98-991D-D284F7BE0926}" srcOrd="0" destOrd="0" presId="urn:microsoft.com/office/officeart/2005/8/layout/hierarchy1"/>
    <dgm:cxn modelId="{628C10FF-DEAA-41E2-8F45-081A81A567A6}" type="presParOf" srcId="{ED121987-CEFB-4F98-991D-D284F7BE0926}" destId="{1457E5FD-AA84-4825-806E-D09F16CD0204}" srcOrd="0" destOrd="0" presId="urn:microsoft.com/office/officeart/2005/8/layout/hierarchy1"/>
    <dgm:cxn modelId="{FF7C809A-F75B-45D3-8501-023910CDA301}" type="presParOf" srcId="{ED121987-CEFB-4F98-991D-D284F7BE0926}" destId="{C772BB0E-3D71-4207-92E2-2405E18777D9}" srcOrd="1" destOrd="0" presId="urn:microsoft.com/office/officeart/2005/8/layout/hierarchy1"/>
    <dgm:cxn modelId="{FB24EEF7-1AF0-4B3C-802B-CB10F0C33ADA}" type="presParOf" srcId="{81957161-B5F0-4306-B120-F574B06B2C20}" destId="{CF7121F5-70CB-4250-8539-1C2D4FC7A69D}" srcOrd="1" destOrd="0" presId="urn:microsoft.com/office/officeart/2005/8/layout/hierarchy1"/>
  </dgm:cxnLst>
  <dgm:bg/>
  <dgm:whole/>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9FB638-1FA6-4101-BC03-57145600887F}" type="datetimeFigureOut">
              <a:rPr lang="en-US" smtClean="0"/>
              <a:pPr/>
              <a:t>19-Mar-10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4C533E-675F-465F-BF72-60FABB511113}"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14C533E-675F-465F-BF72-60FABB511113}" type="slidenum">
              <a:rPr lang="en-US" smtClean="0"/>
              <a:pPr/>
              <a:t>10</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14C533E-675F-465F-BF72-60FABB511113}" type="slidenum">
              <a:rPr lang="en-US" smtClean="0"/>
              <a:pPr/>
              <a:t>11</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14C533E-675F-465F-BF72-60FABB511113}" type="slidenum">
              <a:rPr lang="en-US" smtClean="0"/>
              <a:pPr/>
              <a:t>12</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814C533E-675F-465F-BF72-60FABB511113}" type="slidenum">
              <a:rPr lang="en-US" smtClean="0"/>
              <a:pPr/>
              <a:t>30</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 probably acts as </a:t>
            </a:r>
            <a:endParaRPr lang="en-US" dirty="0"/>
          </a:p>
        </p:txBody>
      </p:sp>
      <p:sp>
        <p:nvSpPr>
          <p:cNvPr id="4" name="Slide Number Placeholder 3"/>
          <p:cNvSpPr>
            <a:spLocks noGrp="1"/>
          </p:cNvSpPr>
          <p:nvPr>
            <p:ph type="sldNum" sz="quarter" idx="10"/>
          </p:nvPr>
        </p:nvSpPr>
        <p:spPr/>
        <p:txBody>
          <a:bodyPr/>
          <a:lstStyle/>
          <a:p>
            <a:fld id="{814C533E-675F-465F-BF72-60FABB511113}" type="slidenum">
              <a:rPr lang="en-US" smtClean="0"/>
              <a:pPr/>
              <a:t>35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DD2A5BD4-5E49-452D-A644-383433E50A6B}" type="datetime1">
              <a:rPr lang="en-US" smtClean="0"/>
              <a:pPr/>
              <a:t>19-Mar-10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D388BAD-7F4B-41E2-90DA-5BFB3F5996F8}" type="datetime1">
              <a:rPr lang="en-US" smtClean="0"/>
              <a:pPr/>
              <a:t>19-Mar-10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7167DE2-7434-4BD3-91F9-E0C3DF13DAA2}" type="datetime1">
              <a:rPr lang="en-US" smtClean="0"/>
              <a:pPr/>
              <a:t>19-Mar-10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138642F-9350-4BB6-9155-EC06F1E5C17D}" type="datetime1">
              <a:rPr lang="en-US" smtClean="0"/>
              <a:pPr/>
              <a:t>19-Mar-10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CE381A3-F144-4BB2-BA4C-06B808080301}" type="datetime1">
              <a:rPr lang="en-US" smtClean="0"/>
              <a:pPr/>
              <a:t>19-Mar-10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05EC493-150D-4616-A45F-C67448AF7630}" type="datetime1">
              <a:rPr lang="en-US" smtClean="0"/>
              <a:pPr/>
              <a:t>19-Mar-10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6A4A91-4D78-4872-98CF-85F3F8D073F3}" type="datetime1">
              <a:rPr lang="en-US" smtClean="0"/>
              <a:pPr/>
              <a:t>19-Mar-10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CFDED86-756B-42D0-B13C-F06C1CCC6CFF}" type="datetime1">
              <a:rPr lang="en-US" smtClean="0"/>
              <a:pPr/>
              <a:t>19-Mar-10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714F2BE3-CAB5-468A-8777-71475A6511E4}" type="datetime1">
              <a:rPr lang="en-US" smtClean="0"/>
              <a:pPr/>
              <a:t>19-Mar-10</a:t>
            </a:fld>
            <a:endParaRPr lang="en-US" dirty="0"/>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dirty="0"/>
          </a:p>
        </p:txBody>
      </p:sp>
      <p:sp>
        <p:nvSpPr>
          <p:cNvPr id="7" name="Slide Number Placeholder 6"/>
          <p:cNvSpPr>
            <a:spLocks noGrp="1"/>
          </p:cNvSpPr>
          <p:nvPr>
            <p:ph type="sldNum" sz="quarter" idx="12"/>
          </p:nvPr>
        </p:nvSpPr>
        <p:spPr>
          <a:xfrm>
            <a:off x="8339328" y="1170432"/>
            <a:ext cx="733864" cy="201168"/>
          </a:xfrm>
        </p:spPr>
        <p:txBody>
          <a:bodyPr/>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B6F46C5-8A5A-4DDF-964B-CB1F5881C1D3}" type="datetime1">
              <a:rPr lang="en-US" smtClean="0"/>
              <a:pPr/>
              <a:t>19-Mar-10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64B8CC-C534-4C61-800C-F0CFA9CE7E91}" type="datetime1">
              <a:rPr lang="en-US" smtClean="0"/>
              <a:pPr/>
              <a:t>19-Mar-10</a:t>
            </a:fld>
            <a:endParaRPr lang="en-US" dirty="0"/>
          </a:p>
        </p:txBody>
      </p:sp>
      <p:sp>
        <p:nvSpPr>
          <p:cNvPr id="5" name="Footer Placeholder 4"/>
          <p:cNvSpPr>
            <a:spLocks noGrp="1"/>
          </p:cNvSpPr>
          <p:nvPr>
            <p:ph type="ftr" sz="quarter" idx="11"/>
          </p:nvPr>
        </p:nvSpPr>
        <p:spPr>
          <a:xfrm>
            <a:off x="2640597" y="6377459"/>
            <a:ext cx="3836404" cy="365125"/>
          </a:xfrm>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2A82D541-5512-4AC0-BF44-8DB864B2AC16}" type="datetime1">
              <a:rPr lang="en-US" smtClean="0"/>
              <a:pPr/>
              <a:t>19-Mar-10</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dirty="0"/>
          </a:p>
        </p:txBody>
      </p:sp>
      <p:sp>
        <p:nvSpPr>
          <p:cNvPr id="7" name="Rectangle 6"/>
          <p:cNvSpPr/>
          <p:nvPr/>
        </p:nvSpPr>
        <p:spPr>
          <a:xfrm>
            <a:off x="1143000" y="5181600"/>
            <a:ext cx="7162800" cy="1508105"/>
          </a:xfrm>
          <a:prstGeom prst="rect">
            <a:avLst/>
          </a:prstGeom>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2800" b="1" dirty="0" smtClean="0">
                <a:ln/>
                <a:solidFill>
                  <a:srgbClr val="C00000"/>
                </a:solidFill>
              </a:rPr>
              <a:t>ASSIST. PROFESSOR</a:t>
            </a:r>
          </a:p>
          <a:p>
            <a:pPr algn="ctr"/>
            <a:r>
              <a:rPr lang="en-US" sz="3200" b="1" dirty="0" smtClean="0">
                <a:ln/>
                <a:solidFill>
                  <a:srgbClr val="FFFF00"/>
                </a:solidFill>
              </a:rPr>
              <a:t>DR. NAMEER AL-SUDANY</a:t>
            </a:r>
          </a:p>
          <a:p>
            <a:pPr algn="ctr"/>
            <a:r>
              <a:rPr lang="en-US" sz="3200" b="1" dirty="0" smtClean="0">
                <a:ln/>
                <a:solidFill>
                  <a:srgbClr val="C00000"/>
                </a:solidFill>
              </a:rPr>
              <a:t>MUSTANSIRIYA MEDICAL COLLEGE</a:t>
            </a:r>
            <a:endParaRPr lang="en-US" sz="3200" b="1" dirty="0">
              <a:ln/>
              <a:solidFill>
                <a:srgbClr val="C00000"/>
              </a:solidFill>
            </a:endParaRPr>
          </a:p>
        </p:txBody>
      </p:sp>
      <p:sp>
        <p:nvSpPr>
          <p:cNvPr id="11" name="Rectangle 10"/>
          <p:cNvSpPr/>
          <p:nvPr/>
        </p:nvSpPr>
        <p:spPr>
          <a:xfrm>
            <a:off x="2362200" y="2209800"/>
            <a:ext cx="4267200"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ALOPECIA</a:t>
            </a:r>
            <a:endParaRPr lang="en-US"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TextBox 5"/>
          <p:cNvSpPr txBox="1"/>
          <p:nvPr/>
        </p:nvSpPr>
        <p:spPr>
          <a:xfrm>
            <a:off x="7391400" y="381000"/>
            <a:ext cx="1371600" cy="461665"/>
          </a:xfrm>
          <a:prstGeom prst="rect">
            <a:avLst/>
          </a:prstGeom>
          <a:noFill/>
        </p:spPr>
        <p:txBody>
          <a:bodyPr wrap="square" rtlCol="0">
            <a:spAutoFit/>
          </a:bodyPr>
          <a:lstStyle/>
          <a:p>
            <a:pPr algn="ctr"/>
            <a:r>
              <a:rPr lang="en-US" sz="2400" b="1" dirty="0" smtClean="0">
                <a:solidFill>
                  <a:srgbClr val="FF0000"/>
                </a:solidFill>
                <a:effectLst>
                  <a:outerShdw blurRad="38100" dist="38100" dir="2700000" algn="tl">
                    <a:srgbClr val="000000">
                      <a:alpha val="43137"/>
                    </a:srgbClr>
                  </a:outerShdw>
                </a:effectLst>
                <a:latin typeface="Verdana" pitchFamily="34" charset="0"/>
              </a:rPr>
              <a:t>2009</a:t>
            </a:r>
            <a:endParaRPr lang="en-US" sz="2400" b="1" dirty="0">
              <a:solidFill>
                <a:srgbClr val="FF0000"/>
              </a:solidFill>
              <a:effectLst>
                <a:outerShdw blurRad="38100" dist="38100" dir="2700000" algn="tl">
                  <a:srgbClr val="000000">
                    <a:alpha val="43137"/>
                  </a:srgbClr>
                </a:outerShdw>
              </a:effectLst>
              <a:latin typeface="Verdan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srcRect/>
          <a:stretch>
            <a:fillRect/>
          </a:stretch>
        </p:blipFill>
        <p:spPr bwMode="auto">
          <a:xfrm>
            <a:off x="838200" y="1219200"/>
            <a:ext cx="7537697" cy="4953000"/>
          </a:xfrm>
          <a:prstGeom prst="rect">
            <a:avLst/>
          </a:prstGeom>
          <a:noFill/>
          <a:ln w="9525">
            <a:noFill/>
            <a:miter lim="800000"/>
            <a:headEnd/>
            <a:tailEnd/>
          </a:ln>
          <a:effectLst/>
        </p:spPr>
      </p:pic>
      <p:sp>
        <p:nvSpPr>
          <p:cNvPr id="3" name="TextBox 2"/>
          <p:cNvSpPr txBox="1"/>
          <p:nvPr/>
        </p:nvSpPr>
        <p:spPr>
          <a:xfrm>
            <a:off x="533400" y="304800"/>
            <a:ext cx="7772400" cy="523220"/>
          </a:xfrm>
          <a:prstGeom prst="rect">
            <a:avLst/>
          </a:prstGeom>
          <a:noFill/>
        </p:spPr>
        <p:txBody>
          <a:bodyPr wrap="square" rtlCol="0">
            <a:spAutoFit/>
          </a:bodyPr>
          <a:lstStyle/>
          <a:p>
            <a:pPr algn="ctr"/>
            <a:r>
              <a:rPr lang="en-US" sz="2800" b="1" dirty="0" smtClean="0">
                <a:solidFill>
                  <a:srgbClr val="FF0000"/>
                </a:solidFill>
                <a:effectLst>
                  <a:outerShdw blurRad="38100" dist="38100" dir="2700000" algn="tl">
                    <a:srgbClr val="000000">
                      <a:alpha val="43137"/>
                    </a:srgbClr>
                  </a:outerShdw>
                </a:effectLst>
              </a:rPr>
              <a:t>Hair Structure </a:t>
            </a:r>
            <a:r>
              <a:rPr lang="en-US" sz="2800" b="1" dirty="0" smtClean="0">
                <a:solidFill>
                  <a:srgbClr val="FFFF00"/>
                </a:solidFill>
                <a:effectLst>
                  <a:outerShdw blurRad="38100" dist="38100" dir="2700000" algn="tl">
                    <a:srgbClr val="000000">
                      <a:alpha val="43137"/>
                    </a:srgbClr>
                  </a:outerShdw>
                </a:effectLst>
              </a:rPr>
              <a:t>[Anatomy of the Hair Follicle]</a:t>
            </a:r>
            <a:endParaRPr lang="en-US" sz="2800" b="1" dirty="0">
              <a:solidFill>
                <a:srgbClr val="FFFF0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609600" y="838200"/>
            <a:ext cx="8001000" cy="5632311"/>
          </a:xfrm>
          <a:prstGeom prst="rect">
            <a:avLst/>
          </a:prstGeom>
        </p:spPr>
        <p:txBody>
          <a:bodyPr wrap="square">
            <a:spAutoFit/>
          </a:bodyPr>
          <a:lstStyle/>
          <a:p>
            <a:r>
              <a:rPr lang="en-US" sz="2400" dirty="0" smtClean="0">
                <a:solidFill>
                  <a:schemeClr val="bg1"/>
                </a:solidFill>
              </a:rPr>
              <a:t>Hairs are classified into three main types:</a:t>
            </a:r>
          </a:p>
          <a:p>
            <a:r>
              <a:rPr lang="en-US" sz="2400" b="1" dirty="0" smtClean="0">
                <a:solidFill>
                  <a:srgbClr val="FF0000"/>
                </a:solidFill>
              </a:rPr>
              <a:t>1. </a:t>
            </a:r>
            <a:r>
              <a:rPr lang="en-US" sz="2400" b="1" i="1" dirty="0" smtClean="0">
                <a:solidFill>
                  <a:srgbClr val="FFFF00"/>
                </a:solidFill>
              </a:rPr>
              <a:t>Lanugo hairs</a:t>
            </a:r>
            <a:r>
              <a:rPr lang="en-US" sz="2400" b="1" i="1" dirty="0" smtClean="0">
                <a:solidFill>
                  <a:schemeClr val="bg1"/>
                </a:solidFill>
              </a:rPr>
              <a:t>: Fine long depigmented hairs covering the fetus, </a:t>
            </a:r>
            <a:r>
              <a:rPr lang="en-US" sz="2400" dirty="0" smtClean="0">
                <a:solidFill>
                  <a:schemeClr val="bg1"/>
                </a:solidFill>
              </a:rPr>
              <a:t>but shed about 1 month before birth.</a:t>
            </a:r>
          </a:p>
          <a:p>
            <a:r>
              <a:rPr lang="en-US" sz="2400" b="1" dirty="0" smtClean="0">
                <a:solidFill>
                  <a:srgbClr val="FF0000"/>
                </a:solidFill>
              </a:rPr>
              <a:t>2.</a:t>
            </a:r>
            <a:r>
              <a:rPr lang="en-US" sz="2400" b="1" dirty="0" smtClean="0">
                <a:solidFill>
                  <a:schemeClr val="bg1"/>
                </a:solidFill>
              </a:rPr>
              <a:t> </a:t>
            </a:r>
            <a:r>
              <a:rPr lang="en-US" sz="2400" b="1" i="1" dirty="0" smtClean="0">
                <a:solidFill>
                  <a:srgbClr val="FFFF00"/>
                </a:solidFill>
              </a:rPr>
              <a:t>Vellus hairs</a:t>
            </a:r>
            <a:r>
              <a:rPr lang="en-US" sz="2400" b="1" i="1" dirty="0" smtClean="0">
                <a:solidFill>
                  <a:schemeClr val="bg1"/>
                </a:solidFill>
              </a:rPr>
              <a:t>: Fine short unmedullated hairs, but coarses than lanugo hairs  </a:t>
            </a:r>
            <a:r>
              <a:rPr lang="en-US" sz="2400" dirty="0" smtClean="0">
                <a:solidFill>
                  <a:schemeClr val="bg1"/>
                </a:solidFill>
              </a:rPr>
              <a:t>covering much of the body surface. They replace the lanugo hairs just before birth.</a:t>
            </a:r>
          </a:p>
          <a:p>
            <a:r>
              <a:rPr lang="en-US" sz="2400" b="1" dirty="0" smtClean="0">
                <a:solidFill>
                  <a:srgbClr val="FF0000"/>
                </a:solidFill>
              </a:rPr>
              <a:t>3. </a:t>
            </a:r>
            <a:r>
              <a:rPr lang="en-US" sz="2400" b="1" i="1" dirty="0" smtClean="0">
                <a:solidFill>
                  <a:srgbClr val="FFFF00"/>
                </a:solidFill>
              </a:rPr>
              <a:t>Terminal hairs</a:t>
            </a:r>
            <a:r>
              <a:rPr lang="en-US" sz="2400" b="1" i="1" dirty="0" smtClean="0">
                <a:solidFill>
                  <a:schemeClr val="bg1"/>
                </a:solidFill>
              </a:rPr>
              <a:t>: Long coarse medullated (pigmented) hairs </a:t>
            </a:r>
            <a:r>
              <a:rPr lang="en-US" sz="2400" dirty="0" smtClean="0">
                <a:solidFill>
                  <a:schemeClr val="bg1"/>
                </a:solidFill>
              </a:rPr>
              <a:t>replacing vellous hairs seen, for example, in the scalp, moustache, beard, chest, axillae, pubic region, trunk and the extremities. By age of adolescence, the terminal hairs cover the face and sexual area [secondary sexual characteristic]. Their growth is often influenced by circulating androgen levels.</a:t>
            </a:r>
          </a:p>
          <a:p>
            <a:r>
              <a:rPr lang="en-US" sz="2400" dirty="0" smtClean="0">
                <a:solidFill>
                  <a:schemeClr val="bg1"/>
                </a:solidFill>
              </a:rPr>
              <a:t>The lips, glans penis, labia minora, palms and soles remain free of hair follicles.</a:t>
            </a:r>
          </a:p>
        </p:txBody>
      </p:sp>
      <p:sp>
        <p:nvSpPr>
          <p:cNvPr id="3" name="Rectangle 2"/>
          <p:cNvSpPr/>
          <p:nvPr/>
        </p:nvSpPr>
        <p:spPr>
          <a:xfrm>
            <a:off x="2667000" y="304800"/>
            <a:ext cx="3886200" cy="523220"/>
          </a:xfrm>
          <a:prstGeom prst="rect">
            <a:avLst/>
          </a:prstGeom>
        </p:spPr>
        <p:txBody>
          <a:bodyPr wrap="square">
            <a:spAutoFit/>
          </a:bodyPr>
          <a:lstStyle/>
          <a:p>
            <a:pPr algn="ctr"/>
            <a:r>
              <a:rPr lang="en-US" sz="2800" i="1" dirty="0" smtClean="0">
                <a:solidFill>
                  <a:srgbClr val="FF0000"/>
                </a:solidFill>
                <a:effectLst>
                  <a:outerShdw blurRad="38100" dist="38100" dir="2700000" algn="tl">
                    <a:srgbClr val="000000">
                      <a:alpha val="43137"/>
                    </a:srgbClr>
                  </a:outerShdw>
                </a:effectLst>
              </a:rPr>
              <a:t>Classification of Hairs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52400" y="457200"/>
            <a:ext cx="8763000" cy="5693866"/>
          </a:xfrm>
          <a:prstGeom prst="rect">
            <a:avLst/>
          </a:prstGeom>
        </p:spPr>
        <p:txBody>
          <a:bodyPr wrap="square">
            <a:spAutoFit/>
          </a:bodyPr>
          <a:lstStyle/>
          <a:p>
            <a:pPr algn="ctr"/>
            <a:r>
              <a:rPr lang="en-US" sz="2800" dirty="0" smtClean="0">
                <a:solidFill>
                  <a:srgbClr val="FF0000"/>
                </a:solidFill>
                <a:effectLst>
                  <a:outerShdw blurRad="38100" dist="38100" dir="2700000" algn="tl">
                    <a:srgbClr val="000000">
                      <a:alpha val="43137"/>
                    </a:srgbClr>
                  </a:outerShdw>
                </a:effectLst>
              </a:rPr>
              <a:t>The Hair Cycle</a:t>
            </a:r>
          </a:p>
          <a:p>
            <a:r>
              <a:rPr lang="en-US" sz="2400" dirty="0" smtClean="0">
                <a:solidFill>
                  <a:schemeClr val="bg1"/>
                </a:solidFill>
              </a:rPr>
              <a:t>Each follicle passes, independently of its neighbours, through regular cycles of growth and shedding. There are three phases of follicular activity:</a:t>
            </a:r>
          </a:p>
          <a:p>
            <a:r>
              <a:rPr lang="en-US" sz="2400" b="1" dirty="0" smtClean="0">
                <a:solidFill>
                  <a:srgbClr val="FF0000"/>
                </a:solidFill>
              </a:rPr>
              <a:t>1.  </a:t>
            </a:r>
            <a:r>
              <a:rPr lang="en-US" sz="2400" b="1" i="1" dirty="0" smtClean="0">
                <a:solidFill>
                  <a:srgbClr val="FFFF00"/>
                </a:solidFill>
              </a:rPr>
              <a:t>Anagen</a:t>
            </a:r>
            <a:r>
              <a:rPr lang="en-US" sz="2400" b="1" i="1" dirty="0" smtClean="0">
                <a:solidFill>
                  <a:schemeClr val="bg1"/>
                </a:solidFill>
              </a:rPr>
              <a:t>: </a:t>
            </a:r>
            <a:r>
              <a:rPr lang="en-US" sz="2400" dirty="0" smtClean="0">
                <a:solidFill>
                  <a:schemeClr val="bg1"/>
                </a:solidFill>
              </a:rPr>
              <a:t>The active phase of hair production.</a:t>
            </a:r>
          </a:p>
          <a:p>
            <a:r>
              <a:rPr lang="en-US" sz="2400" b="1" dirty="0" smtClean="0">
                <a:solidFill>
                  <a:srgbClr val="FF0000"/>
                </a:solidFill>
              </a:rPr>
              <a:t>2.</a:t>
            </a:r>
            <a:r>
              <a:rPr lang="en-US" sz="2400" b="1" dirty="0" smtClean="0">
                <a:solidFill>
                  <a:schemeClr val="bg1"/>
                </a:solidFill>
              </a:rPr>
              <a:t>  </a:t>
            </a:r>
            <a:r>
              <a:rPr lang="en-US" sz="2400" b="1" i="1" dirty="0" smtClean="0">
                <a:solidFill>
                  <a:srgbClr val="FFFF00"/>
                </a:solidFill>
              </a:rPr>
              <a:t>Catagen</a:t>
            </a:r>
            <a:r>
              <a:rPr lang="en-US" sz="2400" b="1" i="1" dirty="0" smtClean="0">
                <a:solidFill>
                  <a:schemeClr val="bg1"/>
                </a:solidFill>
              </a:rPr>
              <a:t>: </a:t>
            </a:r>
            <a:r>
              <a:rPr lang="en-US" sz="2400" dirty="0" smtClean="0">
                <a:solidFill>
                  <a:schemeClr val="bg1"/>
                </a:solidFill>
              </a:rPr>
              <a:t>A short phase of conversion from active growth to the resting phase. Growth stops, and the end of the hair becomes club-shaped.</a:t>
            </a:r>
          </a:p>
          <a:p>
            <a:r>
              <a:rPr lang="en-US" sz="2400" b="1" dirty="0" smtClean="0">
                <a:solidFill>
                  <a:srgbClr val="FF0000"/>
                </a:solidFill>
              </a:rPr>
              <a:t>3.</a:t>
            </a:r>
            <a:r>
              <a:rPr lang="en-US" sz="2400" b="1" dirty="0" smtClean="0">
                <a:solidFill>
                  <a:schemeClr val="bg1"/>
                </a:solidFill>
              </a:rPr>
              <a:t> </a:t>
            </a:r>
            <a:r>
              <a:rPr lang="en-US" sz="2400" b="1" i="1" dirty="0" smtClean="0">
                <a:solidFill>
                  <a:srgbClr val="FFFF00"/>
                </a:solidFill>
              </a:rPr>
              <a:t>Telogen</a:t>
            </a:r>
            <a:r>
              <a:rPr lang="en-US" sz="2400" dirty="0" smtClean="0">
                <a:solidFill>
                  <a:schemeClr val="bg1"/>
                </a:solidFill>
              </a:rPr>
              <a:t>: A resting phase at the end of which the club hair is shed.</a:t>
            </a:r>
          </a:p>
          <a:p>
            <a:pPr>
              <a:buClr>
                <a:srgbClr val="FF0000"/>
              </a:buClr>
              <a:buFont typeface="Rockwell" pitchFamily="18" charset="0"/>
              <a:buChar char="*"/>
            </a:pPr>
            <a:r>
              <a:rPr lang="en-US" sz="2400" dirty="0" smtClean="0">
                <a:solidFill>
                  <a:schemeClr val="bg1"/>
                </a:solidFill>
              </a:rPr>
              <a:t>  The duration of each of these stages varies from region to region.</a:t>
            </a:r>
          </a:p>
          <a:p>
            <a:pPr>
              <a:buClr>
                <a:srgbClr val="FF0000"/>
              </a:buClr>
              <a:buFont typeface="Rockwell" pitchFamily="18" charset="0"/>
              <a:buChar char="*"/>
            </a:pPr>
            <a:r>
              <a:rPr lang="en-US" sz="2400" dirty="0" smtClean="0">
                <a:solidFill>
                  <a:schemeClr val="bg1"/>
                </a:solidFill>
              </a:rPr>
              <a:t>  The scalp contains  an average of 100 000 hairs, anagen lasts for up to 5 years, catagen for about 2 weeks, and telogen for about 3 months. </a:t>
            </a:r>
          </a:p>
          <a:p>
            <a:pPr>
              <a:buClr>
                <a:srgbClr val="FF0000"/>
              </a:buClr>
              <a:buFont typeface="Rockwell" pitchFamily="18" charset="0"/>
              <a:buChar char="*"/>
            </a:pPr>
            <a:r>
              <a:rPr lang="en-US" sz="2400" dirty="0" smtClean="0">
                <a:solidFill>
                  <a:schemeClr val="bg1"/>
                </a:solidFill>
              </a:rPr>
              <a:t> As many as 100-150 hairs may be shed from the normal scalp every day as a normal consequence of cycling. </a:t>
            </a:r>
            <a:endParaRPr lang="en-US" sz="2400" dirty="0">
              <a:solidFill>
                <a:schemeClr val="bg1"/>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1371600" y="457200"/>
            <a:ext cx="6303113" cy="4724399"/>
          </a:xfrm>
          <a:prstGeom prst="rect">
            <a:avLst/>
          </a:prstGeom>
          <a:noFill/>
          <a:ln w="38100">
            <a:solidFill>
              <a:srgbClr val="FF0000"/>
            </a:solidFill>
            <a:miter lim="800000"/>
            <a:headEnd/>
            <a:tailEnd/>
          </a:ln>
          <a:effectLst/>
        </p:spPr>
      </p:pic>
      <p:sp>
        <p:nvSpPr>
          <p:cNvPr id="3" name="Slide Number Placeholder 2"/>
          <p:cNvSpPr>
            <a:spLocks noGrp="1"/>
          </p:cNvSpPr>
          <p:nvPr>
            <p:ph type="sldNum" sz="quarter" idx="12"/>
          </p:nvPr>
        </p:nvSpPr>
        <p:spPr/>
        <p:txBody>
          <a:bodyPr/>
          <a:lstStyle/>
          <a:p>
            <a:fld id="{B6F15528-21DE-4FAA-801E-634DDDAF4B2B}" type="slidenum">
              <a:rPr lang="en-US" smtClean="0"/>
              <a:pPr/>
              <a:t>5</a:t>
            </a:fld>
            <a:endParaRPr lang="en-US" dirty="0"/>
          </a:p>
        </p:txBody>
      </p:sp>
      <p:sp>
        <p:nvSpPr>
          <p:cNvPr id="5" name="Rounded Rectangle 4"/>
          <p:cNvSpPr/>
          <p:nvPr/>
        </p:nvSpPr>
        <p:spPr>
          <a:xfrm>
            <a:off x="1295400" y="5486400"/>
            <a:ext cx="6477000" cy="990600"/>
          </a:xfrm>
          <a:prstGeom prst="round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effectLst>
                  <a:outerShdw blurRad="38100" dist="38100" dir="2700000" algn="tl">
                    <a:srgbClr val="000000">
                      <a:alpha val="43137"/>
                    </a:srgbClr>
                  </a:outerShdw>
                </a:effectLst>
                <a:latin typeface="Arial Narrow" pitchFamily="34" charset="0"/>
              </a:rPr>
              <a:t>Terminal hairs convert to vellus hairs in male pattern alopecia, and vellus to terminal hairs in hirsutism.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457200" y="304800"/>
            <a:ext cx="8305800" cy="6063198"/>
          </a:xfrm>
          <a:prstGeom prst="rect">
            <a:avLst/>
          </a:prstGeom>
        </p:spPr>
        <p:txBody>
          <a:bodyPr wrap="square">
            <a:spAutoFit/>
          </a:bodyPr>
          <a:lstStyle/>
          <a:p>
            <a:pPr algn="ctr">
              <a:buClr>
                <a:srgbClr val="FF0000"/>
              </a:buClr>
            </a:pPr>
            <a:r>
              <a:rPr lang="en-US" sz="2400" dirty="0" smtClean="0">
                <a:solidFill>
                  <a:schemeClr val="bg1"/>
                </a:solidFill>
              </a:rPr>
              <a:t> </a:t>
            </a:r>
            <a:r>
              <a:rPr lang="en-US" sz="2800" b="1" dirty="0" smtClean="0">
                <a:solidFill>
                  <a:srgbClr val="FF0000"/>
                </a:solidFill>
                <a:effectLst>
                  <a:outerShdw blurRad="38100" dist="38100" dir="2700000" algn="tl">
                    <a:srgbClr val="000000">
                      <a:alpha val="43137"/>
                    </a:srgbClr>
                  </a:outerShdw>
                </a:effectLst>
              </a:rPr>
              <a:t>The Hair Cycle</a:t>
            </a:r>
          </a:p>
          <a:p>
            <a:pPr>
              <a:buClr>
                <a:srgbClr val="FF0000"/>
              </a:buClr>
              <a:buFont typeface="Rockwell" pitchFamily="18" charset="0"/>
              <a:buChar char="*"/>
            </a:pPr>
            <a:r>
              <a:rPr lang="en-US" sz="2400" dirty="0" smtClean="0">
                <a:solidFill>
                  <a:schemeClr val="bg1"/>
                </a:solidFill>
              </a:rPr>
              <a:t> The proportion of hairs in the growing and resting stages can be estimated by looking at plucked hairs (a trichogram). </a:t>
            </a:r>
          </a:p>
          <a:p>
            <a:pPr>
              <a:buClr>
                <a:srgbClr val="FF0000"/>
              </a:buClr>
              <a:buFont typeface="Rockwell" pitchFamily="18" charset="0"/>
              <a:buChar char="*"/>
            </a:pPr>
            <a:r>
              <a:rPr lang="en-US" sz="2400" dirty="0" smtClean="0">
                <a:solidFill>
                  <a:schemeClr val="bg1"/>
                </a:solidFill>
              </a:rPr>
              <a:t> The length of hair is determined by the duration of anagen; e.g. the hairs of the eyebrows have shorter cycles than those of the scalp.</a:t>
            </a:r>
          </a:p>
          <a:p>
            <a:pPr>
              <a:buClr>
                <a:srgbClr val="FF0000"/>
              </a:buClr>
              <a:buFont typeface="Rockwell" pitchFamily="18" charset="0"/>
              <a:buChar char="*"/>
            </a:pPr>
            <a:r>
              <a:rPr lang="en-US" sz="2400" dirty="0" smtClean="0">
                <a:solidFill>
                  <a:schemeClr val="bg1"/>
                </a:solidFill>
              </a:rPr>
              <a:t> Each hair follicle goes through its growth cycles out of phase with its neighbours, so there is no moulting period. However, if many pass into the resting phase (telogen) at the same time, then a correspondingly large number will be shed 2–3 months later and this what occurs in telogen effluvium.</a:t>
            </a:r>
          </a:p>
          <a:p>
            <a:pPr>
              <a:buClr>
                <a:srgbClr val="FF0000"/>
              </a:buClr>
              <a:buFont typeface="Rockwell" pitchFamily="18" charset="0"/>
              <a:buChar char="*"/>
            </a:pPr>
            <a:r>
              <a:rPr lang="en-US" sz="2400" dirty="0" smtClean="0">
                <a:solidFill>
                  <a:schemeClr val="bg1"/>
                </a:solidFill>
              </a:rPr>
              <a:t> Mongoloids have less facial and body hair than Mediterranean people who also have more hair than northern Europeans.</a:t>
            </a:r>
          </a:p>
          <a:p>
            <a:pPr>
              <a:buClr>
                <a:srgbClr val="FF0000"/>
              </a:buClr>
              <a:buFont typeface="Rockwell" pitchFamily="18" charset="0"/>
              <a:buChar char="*"/>
            </a:pPr>
            <a:r>
              <a:rPr lang="en-US" sz="2400" dirty="0" smtClean="0">
                <a:solidFill>
                  <a:schemeClr val="bg1"/>
                </a:solidFill>
              </a:rPr>
              <a:t> Knowledge of hair growth phases is important in studying the patterns and types of hair fall e.g. anagen effluvium and telogen effluvium.</a:t>
            </a:r>
            <a:endParaRPr lang="en-US" sz="2400" dirty="0">
              <a:solidFill>
                <a:schemeClr val="bg1"/>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7</a:t>
            </a:fld>
            <a:endParaRPr lang="en-US" dirty="0"/>
          </a:p>
        </p:txBody>
      </p:sp>
      <p:pic>
        <p:nvPicPr>
          <p:cNvPr id="1026" name="Picture 2"/>
          <p:cNvPicPr>
            <a:picLocks noChangeAspect="1" noChangeArrowheads="1"/>
          </p:cNvPicPr>
          <p:nvPr/>
        </p:nvPicPr>
        <p:blipFill>
          <a:blip r:embed="rId2"/>
          <a:srcRect/>
          <a:stretch>
            <a:fillRect/>
          </a:stretch>
        </p:blipFill>
        <p:spPr bwMode="auto">
          <a:xfrm>
            <a:off x="1219200" y="609600"/>
            <a:ext cx="6629400" cy="5791200"/>
          </a:xfrm>
          <a:prstGeom prst="rect">
            <a:avLst/>
          </a:prstGeom>
          <a:noFill/>
          <a:ln w="9525">
            <a:noFill/>
            <a:miter lim="800000"/>
            <a:headEnd/>
            <a:tailEnd/>
          </a:ln>
          <a:effectLst/>
        </p:spPr>
      </p:pic>
      <p:sp>
        <p:nvSpPr>
          <p:cNvPr id="4" name="Rounded Rectangle 3"/>
          <p:cNvSpPr/>
          <p:nvPr/>
        </p:nvSpPr>
        <p:spPr>
          <a:xfrm rot="19750297">
            <a:off x="668424" y="738886"/>
            <a:ext cx="2456937" cy="609600"/>
          </a:xfrm>
          <a:prstGeom prst="roundRect">
            <a:avLst/>
          </a:prstGeom>
          <a:solidFill>
            <a:srgbClr val="FF0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An average scalp</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000099"/>
        </a:solidFill>
        <a:effectLst/>
      </p:bgPr>
    </p:bg>
    <p:spTree>
      <p:nvGrpSpPr>
        <p:cNvPr id="1" name=""/>
        <p:cNvGrpSpPr/>
        <p:nvPr/>
      </p:nvGrpSpPr>
      <p:grpSpPr>
        <a:xfrm>
          <a:off x="0" y="0"/>
          <a:ext cx="0" cy="0"/>
          <a:chOff x="0" y="0"/>
          <a:chExt cx="0" cy="0"/>
        </a:xfrm>
      </p:grpSpPr>
      <p:graphicFrame>
        <p:nvGraphicFramePr>
          <p:cNvPr id="5" name="Diagram 4"/>
          <p:cNvGraphicFramePr/>
          <p:nvPr/>
        </p:nvGraphicFramePr>
        <p:xfrm>
          <a:off x="381000" y="381000"/>
          <a:ext cx="83820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pPr/>
              <a:t>8</a:t>
            </a:fld>
            <a:endParaRPr lang="en-US" dirty="0"/>
          </a:p>
        </p:txBody>
      </p:sp>
      <p:sp>
        <p:nvSpPr>
          <p:cNvPr id="4" name="TextBox 3"/>
          <p:cNvSpPr txBox="1"/>
          <p:nvPr/>
        </p:nvSpPr>
        <p:spPr>
          <a:xfrm>
            <a:off x="609600" y="5867400"/>
            <a:ext cx="3810000" cy="461665"/>
          </a:xfrm>
          <a:prstGeom prst="rect">
            <a:avLst/>
          </a:prstGeom>
          <a:noFill/>
        </p:spPr>
        <p:txBody>
          <a:bodyPr wrap="square" rtlCol="0">
            <a:spAutoFit/>
          </a:bodyPr>
          <a:lstStyle/>
          <a:p>
            <a:r>
              <a:rPr lang="en-US" sz="2400" baseline="30000" dirty="0" smtClean="0">
                <a:solidFill>
                  <a:srgbClr val="FFFF00"/>
                </a:solidFill>
              </a:rPr>
              <a:t>*</a:t>
            </a:r>
            <a:r>
              <a:rPr lang="en-US" sz="2400" dirty="0" smtClean="0">
                <a:solidFill>
                  <a:srgbClr val="FFFF00"/>
                </a:solidFill>
              </a:rPr>
              <a:t> IRS: Inner Root Sheath</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676400" y="381000"/>
            <a:ext cx="5791200" cy="584775"/>
          </a:xfrm>
          <a:prstGeom prst="rect">
            <a:avLst/>
          </a:prstGeom>
          <a:noFill/>
        </p:spPr>
        <p:txBody>
          <a:bodyPr wrap="square" rtlCol="0">
            <a:spAutoFit/>
          </a:bodyPr>
          <a:lstStyle/>
          <a:p>
            <a:pPr algn="ctr"/>
            <a:r>
              <a:rPr lang="en-US" sz="3200" b="1" dirty="0" smtClean="0">
                <a:solidFill>
                  <a:srgbClr val="FFFF00"/>
                </a:solidFill>
                <a:effectLst>
                  <a:outerShdw blurRad="38100" dist="38100" dir="2700000" algn="tl">
                    <a:srgbClr val="000000">
                      <a:alpha val="43137"/>
                    </a:srgbClr>
                  </a:outerShdw>
                </a:effectLst>
              </a:rPr>
              <a:t>CLASSIFICATION OF ALOPECIA</a:t>
            </a:r>
            <a:endParaRPr lang="en-US" sz="3200" b="1" dirty="0">
              <a:solidFill>
                <a:srgbClr val="FFFF00"/>
              </a:solidFill>
              <a:effectLst>
                <a:outerShdw blurRad="38100" dist="38100" dir="2700000" algn="tl">
                  <a:srgbClr val="000000">
                    <a:alpha val="43137"/>
                  </a:srgbClr>
                </a:outerShdw>
              </a:effectLst>
            </a:endParaRPr>
          </a:p>
        </p:txBody>
      </p:sp>
      <p:graphicFrame>
        <p:nvGraphicFramePr>
          <p:cNvPr id="3" name="Diagram 2"/>
          <p:cNvGraphicFramePr/>
          <p:nvPr/>
        </p:nvGraphicFramePr>
        <p:xfrm>
          <a:off x="838200" y="1066800"/>
          <a:ext cx="75438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28600" y="302359"/>
            <a:ext cx="8686800" cy="6124754"/>
          </a:xfrm>
          <a:prstGeom prst="rect">
            <a:avLst/>
          </a:prstGeom>
          <a:noFill/>
        </p:spPr>
        <p:txBody>
          <a:bodyPr wrap="square" rtlCol="0">
            <a:spAutoFit/>
          </a:bodyPr>
          <a:lstStyle/>
          <a:p>
            <a:pPr>
              <a:buClr>
                <a:srgbClr val="FF0000"/>
              </a:buClr>
              <a:buFont typeface="Wingdings" pitchFamily="2" charset="2"/>
              <a:buChar char="ü"/>
            </a:pPr>
            <a:r>
              <a:rPr lang="en-US" sz="2400" dirty="0" smtClean="0">
                <a:solidFill>
                  <a:schemeClr val="bg1"/>
                </a:solidFill>
              </a:rPr>
              <a:t> </a:t>
            </a:r>
            <a:r>
              <a:rPr lang="en-US" sz="2800" dirty="0" smtClean="0">
                <a:solidFill>
                  <a:schemeClr val="bg1"/>
                </a:solidFill>
                <a:effectLst>
                  <a:outerShdw blurRad="38100" dist="38100" dir="2700000" algn="tl">
                    <a:srgbClr val="000000">
                      <a:alpha val="43137"/>
                    </a:srgbClr>
                  </a:outerShdw>
                </a:effectLst>
              </a:rPr>
              <a:t>One convenient classification of alopecia is to divide it into localized and diffuse types. It is also important to decide whether the hair follicles have been replaced by scar tissue or not. The presence of any disease of the skin itself should also be noted.</a:t>
            </a:r>
          </a:p>
          <a:p>
            <a:pPr>
              <a:buClr>
                <a:srgbClr val="FF0000"/>
              </a:buClr>
              <a:buFont typeface="Wingdings" pitchFamily="2" charset="2"/>
              <a:buChar char="ü"/>
            </a:pPr>
            <a:r>
              <a:rPr lang="en-US" sz="2800" dirty="0" smtClean="0">
                <a:solidFill>
                  <a:schemeClr val="bg1"/>
                </a:solidFill>
                <a:effectLst>
                  <a:outerShdw blurRad="38100" dist="38100" dir="2700000" algn="tl">
                    <a:srgbClr val="000000">
                      <a:alpha val="43137"/>
                    </a:srgbClr>
                  </a:outerShdw>
                </a:effectLst>
              </a:rPr>
              <a:t> Localized A. is characterized by well-defined patchy areas of hair loss, while diffuse hair loss involves the whole scalp. </a:t>
            </a:r>
          </a:p>
          <a:p>
            <a:pPr>
              <a:buClr>
                <a:srgbClr val="FF0000"/>
              </a:buClr>
              <a:buFont typeface="Wingdings" pitchFamily="2" charset="2"/>
              <a:buChar char="ü"/>
            </a:pPr>
            <a:r>
              <a:rPr lang="en-US" sz="2800" dirty="0" smtClean="0">
                <a:solidFill>
                  <a:schemeClr val="bg1"/>
                </a:solidFill>
                <a:effectLst>
                  <a:outerShdw blurRad="38100" dist="38100" dir="2700000" algn="tl">
                    <a:srgbClr val="000000">
                      <a:alpha val="43137"/>
                    </a:srgbClr>
                  </a:outerShdw>
                </a:effectLst>
              </a:rPr>
              <a:t> Non-scarring A. has better prognosis than scarring A. as the hair usually grow again after a time because the hair roots are preserved. Hair loss in scarring A. is permanent </a:t>
            </a:r>
            <a:r>
              <a:rPr lang="en-US" sz="2800" b="1" dirty="0" smtClean="0">
                <a:ln/>
                <a:solidFill>
                  <a:schemeClr val="accent3"/>
                </a:solidFill>
                <a:effectLst>
                  <a:outerShdw blurRad="38100" dist="38100" dir="2700000" algn="tl">
                    <a:srgbClr val="000000">
                      <a:alpha val="43137"/>
                    </a:srgbClr>
                  </a:outerShdw>
                </a:effectLst>
                <a:latin typeface="Calibri" pitchFamily="34" charset="0"/>
              </a:rPr>
              <a:t> </a:t>
            </a:r>
            <a:r>
              <a:rPr lang="en-US" sz="2800" i="1" dirty="0" smtClean="0">
                <a:ln/>
                <a:solidFill>
                  <a:srgbClr val="FFFF00"/>
                </a:solidFill>
                <a:latin typeface="Calibri" pitchFamily="34" charset="0"/>
              </a:rPr>
              <a:t>[no hope for cure] </a:t>
            </a:r>
            <a:r>
              <a:rPr lang="en-US" sz="2800" dirty="0" smtClean="0">
                <a:solidFill>
                  <a:schemeClr val="bg1"/>
                </a:solidFill>
                <a:effectLst>
                  <a:outerShdw blurRad="38100" dist="38100" dir="2700000" algn="tl">
                    <a:srgbClr val="000000">
                      <a:alpha val="43137"/>
                    </a:srgbClr>
                  </a:outerShdw>
                </a:effectLst>
              </a:rPr>
              <a:t>due to damaged hair roots by the scarring process. </a:t>
            </a:r>
            <a:r>
              <a:rPr lang="en-US" sz="2800" dirty="0" smtClean="0">
                <a:solidFill>
                  <a:schemeClr val="bg1"/>
                </a:solidFill>
              </a:rPr>
              <a:t>If the follicular openings can no longer be seen with a lens, regrowth of hair cannot be expected.</a:t>
            </a:r>
            <a:r>
              <a:rPr lang="en-US" sz="2800" dirty="0" smtClean="0">
                <a:solidFill>
                  <a:schemeClr val="bg1"/>
                </a:solidFill>
                <a:effectLst>
                  <a:outerShdw blurRad="38100" dist="38100" dir="2700000" algn="tl">
                    <a:srgbClr val="000000">
                      <a:alpha val="43137"/>
                    </a:srgbClr>
                  </a:outerShdw>
                </a:effectLst>
              </a:rPr>
              <a:t> </a:t>
            </a:r>
          </a:p>
        </p:txBody>
      </p:sp>
      <p:sp>
        <p:nvSpPr>
          <p:cNvPr id="3" name="Slide Number Placeholder 2"/>
          <p:cNvSpPr>
            <a:spLocks noGrp="1"/>
          </p:cNvSpPr>
          <p:nvPr>
            <p:ph type="sldNum" sz="quarter" idx="12"/>
          </p:nvPr>
        </p:nvSpPr>
        <p:spPr/>
        <p:txBody>
          <a:bodyPr/>
          <a:lstStyle/>
          <a:p>
            <a:fld id="{B6F15528-21DE-4FAA-801E-634DDDAF4B2B}"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533400"/>
            <a:ext cx="8610600" cy="523220"/>
          </a:xfrm>
          <a:prstGeom prst="rect">
            <a:avLst/>
          </a:prstGeom>
          <a:noFill/>
        </p:spPr>
        <p:txBody>
          <a:bodyPr wrap="square" rtlCol="0">
            <a:spAutoFit/>
          </a:bodyPr>
          <a:lstStyle/>
          <a:p>
            <a:pPr algn="ctr"/>
            <a:r>
              <a:rPr lang="en-US" sz="2800" b="1" dirty="0" smtClean="0">
                <a:solidFill>
                  <a:srgbClr val="FFFF00"/>
                </a:solidFill>
                <a:effectLst>
                  <a:outerShdw blurRad="38100" dist="38100" dir="2700000" algn="tl">
                    <a:srgbClr val="000000">
                      <a:alpha val="43137"/>
                    </a:srgbClr>
                  </a:outerShdw>
                </a:effectLst>
              </a:rPr>
              <a:t>CAUSES OF LOCALIZED NON-SCARRING ALOPECIA</a:t>
            </a:r>
          </a:p>
        </p:txBody>
      </p:sp>
      <p:sp>
        <p:nvSpPr>
          <p:cNvPr id="3" name="TextBox 2"/>
          <p:cNvSpPr txBox="1"/>
          <p:nvPr/>
        </p:nvSpPr>
        <p:spPr>
          <a:xfrm>
            <a:off x="304800" y="1447800"/>
            <a:ext cx="8229600" cy="4893647"/>
          </a:xfrm>
          <a:prstGeom prst="rect">
            <a:avLst/>
          </a:prstGeom>
          <a:noFill/>
        </p:spPr>
        <p:txBody>
          <a:bodyPr wrap="square" rtlCol="0">
            <a:spAutoFit/>
          </a:bodyPr>
          <a:lstStyle/>
          <a:p>
            <a:pPr marL="342900" indent="-342900">
              <a:buClr>
                <a:srgbClr val="FFFF00"/>
              </a:buClr>
              <a:buAutoNum type="arabicPeriod"/>
            </a:pPr>
            <a:r>
              <a:rPr lang="en-US" sz="2400" dirty="0" smtClean="0">
                <a:solidFill>
                  <a:schemeClr val="bg1"/>
                </a:solidFill>
              </a:rPr>
              <a:t>Alopecia areata</a:t>
            </a:r>
          </a:p>
          <a:p>
            <a:pPr marL="342900" indent="-342900">
              <a:buClr>
                <a:srgbClr val="FFFF00"/>
              </a:buClr>
              <a:buFontTx/>
              <a:buAutoNum type="arabicPeriod"/>
            </a:pPr>
            <a:r>
              <a:rPr lang="en-US" sz="2400" dirty="0" smtClean="0">
                <a:solidFill>
                  <a:schemeClr val="bg1"/>
                </a:solidFill>
              </a:rPr>
              <a:t>Androgenetic alopecia (Early stages)</a:t>
            </a:r>
          </a:p>
          <a:p>
            <a:pPr marL="342900" indent="-342900">
              <a:buClr>
                <a:srgbClr val="FFFF00"/>
              </a:buClr>
              <a:buFontTx/>
              <a:buAutoNum type="arabicPeriod"/>
            </a:pPr>
            <a:r>
              <a:rPr lang="en-US" sz="2400" dirty="0" smtClean="0">
                <a:solidFill>
                  <a:schemeClr val="bg1"/>
                </a:solidFill>
              </a:rPr>
              <a:t>Tinea capitis (early treatment may prevent scarring)</a:t>
            </a:r>
          </a:p>
          <a:p>
            <a:pPr marL="342900" indent="-342900">
              <a:buClr>
                <a:srgbClr val="FFFF00"/>
              </a:buClr>
              <a:buFontTx/>
              <a:buAutoNum type="arabicPeriod"/>
            </a:pPr>
            <a:r>
              <a:rPr lang="en-US" sz="2400" dirty="0" smtClean="0">
                <a:solidFill>
                  <a:schemeClr val="bg1"/>
                </a:solidFill>
              </a:rPr>
              <a:t>Pyogenic infections e.g. boils or folliculitis.</a:t>
            </a:r>
          </a:p>
          <a:p>
            <a:pPr marL="342900" indent="-342900">
              <a:buClr>
                <a:srgbClr val="FFFF00"/>
              </a:buClr>
              <a:buFontTx/>
              <a:buAutoNum type="arabicPeriod"/>
            </a:pPr>
            <a:r>
              <a:rPr lang="en-US" sz="2400" dirty="0" smtClean="0">
                <a:solidFill>
                  <a:schemeClr val="bg1"/>
                </a:solidFill>
              </a:rPr>
              <a:t>Moth-eaten alopecia (Secondary syphilis)</a:t>
            </a:r>
          </a:p>
          <a:p>
            <a:pPr marL="342900" indent="-342900">
              <a:buClr>
                <a:srgbClr val="FFFF00"/>
              </a:buClr>
              <a:buAutoNum type="arabicPeriod"/>
            </a:pPr>
            <a:r>
              <a:rPr lang="en-US" sz="2400" dirty="0" smtClean="0">
                <a:solidFill>
                  <a:schemeClr val="bg1"/>
                </a:solidFill>
              </a:rPr>
              <a:t>Traumatic alopecia:</a:t>
            </a:r>
          </a:p>
          <a:p>
            <a:pPr marL="514350" indent="-514350">
              <a:buClr>
                <a:srgbClr val="FFFF00"/>
              </a:buClr>
              <a:buFont typeface="+mj-lt"/>
              <a:buAutoNum type="alphaLcParenR"/>
            </a:pPr>
            <a:r>
              <a:rPr lang="en-US" sz="2400" dirty="0" smtClean="0">
                <a:solidFill>
                  <a:srgbClr val="FF0000"/>
                </a:solidFill>
              </a:rPr>
              <a:t>Trichotillomania </a:t>
            </a:r>
            <a:r>
              <a:rPr lang="en-US" sz="2400" dirty="0" smtClean="0">
                <a:solidFill>
                  <a:schemeClr val="bg1"/>
                </a:solidFill>
              </a:rPr>
              <a:t>[Hair pulling habit]</a:t>
            </a:r>
            <a:endParaRPr lang="en-US" sz="2400" dirty="0" smtClean="0">
              <a:solidFill>
                <a:srgbClr val="FF0000"/>
              </a:solidFill>
            </a:endParaRPr>
          </a:p>
          <a:p>
            <a:pPr marL="514350" indent="-514350">
              <a:buClr>
                <a:srgbClr val="FFFF00"/>
              </a:buClr>
              <a:buFont typeface="+mj-lt"/>
              <a:buAutoNum type="alphaLcParenR"/>
            </a:pPr>
            <a:r>
              <a:rPr lang="en-US" sz="2400" dirty="0" smtClean="0">
                <a:solidFill>
                  <a:srgbClr val="FF0000"/>
                </a:solidFill>
              </a:rPr>
              <a:t>Traction alopecia</a:t>
            </a:r>
          </a:p>
          <a:p>
            <a:pPr marL="514350" indent="-514350">
              <a:buClr>
                <a:srgbClr val="FFFF00"/>
              </a:buClr>
              <a:buFont typeface="+mj-lt"/>
              <a:buAutoNum type="alphaLcParenR"/>
            </a:pPr>
            <a:r>
              <a:rPr lang="en-US" sz="2400" dirty="0" smtClean="0">
                <a:solidFill>
                  <a:srgbClr val="FF0000"/>
                </a:solidFill>
              </a:rPr>
              <a:t>Neonatal frictional alopecia </a:t>
            </a:r>
            <a:r>
              <a:rPr lang="en-US" sz="2400" dirty="0" smtClean="0">
                <a:solidFill>
                  <a:schemeClr val="bg1"/>
                </a:solidFill>
              </a:rPr>
              <a:t>(Occipital)</a:t>
            </a:r>
          </a:p>
          <a:p>
            <a:pPr marL="514350" indent="-514350">
              <a:buClr>
                <a:srgbClr val="FFFF00"/>
              </a:buClr>
              <a:buFont typeface="+mj-lt"/>
              <a:buAutoNum type="arabicPeriod" startAt="6"/>
            </a:pPr>
            <a:r>
              <a:rPr lang="en-US" sz="2400" dirty="0" smtClean="0">
                <a:solidFill>
                  <a:schemeClr val="bg1"/>
                </a:solidFill>
              </a:rPr>
              <a:t>CTDs (e.g. SLE: early non-scarring alopecia but later  may become scarring hair loss)</a:t>
            </a:r>
          </a:p>
          <a:p>
            <a:pPr marL="514350" indent="-514350">
              <a:buClr>
                <a:srgbClr val="FFFF00"/>
              </a:buClr>
              <a:buFont typeface="+mj-lt"/>
              <a:buAutoNum type="arabicPeriod" startAt="6"/>
            </a:pPr>
            <a:r>
              <a:rPr lang="en-US" sz="2400" dirty="0" smtClean="0">
                <a:solidFill>
                  <a:schemeClr val="bg1"/>
                </a:solidFill>
              </a:rPr>
              <a:t>Epidermal cyst (pressure effect on hair follicles may cause hair loss)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12</a:t>
            </a:fld>
            <a:endParaRPr lang="en-US" dirty="0"/>
          </a:p>
        </p:txBody>
      </p:sp>
      <p:pic>
        <p:nvPicPr>
          <p:cNvPr id="3" name="Picture 2" descr="C:\Documents and Settings\XPPRESP3\My Documents\Derm pictures\tinea_capitis.jpg"/>
          <p:cNvPicPr>
            <a:picLocks noChangeAspect="1" noChangeArrowheads="1"/>
          </p:cNvPicPr>
          <p:nvPr/>
        </p:nvPicPr>
        <p:blipFill>
          <a:blip r:embed="rId3"/>
          <a:srcRect/>
          <a:stretch>
            <a:fillRect/>
          </a:stretch>
        </p:blipFill>
        <p:spPr bwMode="auto">
          <a:xfrm>
            <a:off x="228600" y="914400"/>
            <a:ext cx="4368800" cy="3276600"/>
          </a:xfrm>
          <a:prstGeom prst="rect">
            <a:avLst/>
          </a:prstGeom>
          <a:solidFill>
            <a:srgbClr val="66FF99"/>
          </a:solidFill>
          <a:ln w="28575">
            <a:solidFill>
              <a:srgbClr val="FF0000"/>
            </a:solidFill>
            <a:miter lim="800000"/>
            <a:headEnd/>
            <a:tailEnd/>
          </a:ln>
        </p:spPr>
      </p:pic>
      <p:sp>
        <p:nvSpPr>
          <p:cNvPr id="4" name="Rounded Rectangle 3"/>
          <p:cNvSpPr/>
          <p:nvPr/>
        </p:nvSpPr>
        <p:spPr bwMode="auto">
          <a:xfrm>
            <a:off x="228600" y="4343400"/>
            <a:ext cx="4343400" cy="1447800"/>
          </a:xfrm>
          <a:prstGeom prst="roundRect">
            <a:avLst/>
          </a:prstGeom>
          <a:noFill/>
          <a:ln w="38100">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2000" dirty="0" smtClean="0">
                <a:solidFill>
                  <a:srgbClr val="FFFF00"/>
                </a:solidFill>
              </a:rPr>
              <a:t>Gray-patch tinea capitis presented as localized non scarring alopecia. </a:t>
            </a:r>
            <a:r>
              <a:rPr lang="en-US" sz="2000" dirty="0" smtClean="0">
                <a:solidFill>
                  <a:schemeClr val="bg1"/>
                </a:solidFill>
              </a:rPr>
              <a:t>[Alopecia, erythema and scaliness]</a:t>
            </a:r>
          </a:p>
          <a:p>
            <a:pPr>
              <a:defRPr/>
            </a:pPr>
            <a:endParaRPr lang="en-US" sz="2000" b="1" dirty="0">
              <a:solidFill>
                <a:srgbClr val="FFFF00"/>
              </a:solidFill>
            </a:endParaRPr>
          </a:p>
        </p:txBody>
      </p:sp>
      <p:pic>
        <p:nvPicPr>
          <p:cNvPr id="6" name="Picture 2" descr="C:\Documents and Settings\XPPRESP3\Desktop\Derm pictures\Picture 2. Typical lesions of kerion celsi.jpg"/>
          <p:cNvPicPr>
            <a:picLocks noChangeAspect="1" noChangeArrowheads="1"/>
          </p:cNvPicPr>
          <p:nvPr/>
        </p:nvPicPr>
        <p:blipFill>
          <a:blip r:embed="rId4"/>
          <a:srcRect/>
          <a:stretch>
            <a:fillRect/>
          </a:stretch>
        </p:blipFill>
        <p:spPr bwMode="auto">
          <a:xfrm>
            <a:off x="4724400" y="304800"/>
            <a:ext cx="4050342" cy="4648200"/>
          </a:xfrm>
          <a:prstGeom prst="rect">
            <a:avLst/>
          </a:prstGeom>
          <a:noFill/>
          <a:ln w="28575">
            <a:solidFill>
              <a:srgbClr val="FFFF00"/>
            </a:solidFill>
            <a:miter lim="800000"/>
            <a:headEnd/>
            <a:tailEnd/>
          </a:ln>
        </p:spPr>
      </p:pic>
      <p:sp>
        <p:nvSpPr>
          <p:cNvPr id="7" name="Rectangle 6"/>
          <p:cNvSpPr/>
          <p:nvPr/>
        </p:nvSpPr>
        <p:spPr>
          <a:xfrm>
            <a:off x="4724400" y="5105400"/>
            <a:ext cx="4114800" cy="1477328"/>
          </a:xfrm>
          <a:prstGeom prst="rect">
            <a:avLst/>
          </a:prstGeom>
        </p:spPr>
        <p:txBody>
          <a:bodyPr wrap="square">
            <a:spAutoFit/>
          </a:bodyPr>
          <a:lstStyle/>
          <a:p>
            <a:r>
              <a:rPr lang="en-US" dirty="0" smtClean="0">
                <a:solidFill>
                  <a:srgbClr val="FFFF00"/>
                </a:solidFill>
              </a:rPr>
              <a:t>Kerion [Inflammatory T. capitis] : A boggy  mass with hair loss  and pustules exuding pus from  the hair follicle openings. If not treated , it will  result in cause localized scarring alopecia.</a:t>
            </a: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13</a:t>
            </a:fld>
            <a:endParaRPr lang="en-US" dirty="0"/>
          </a:p>
        </p:txBody>
      </p:sp>
      <p:pic>
        <p:nvPicPr>
          <p:cNvPr id="3074" name="Picture 2" descr="C:\Documents and Settings\XPPRESP3\Desktop\alopecia\Traumatic hair loss in a newborn.jpg"/>
          <p:cNvPicPr>
            <a:picLocks noChangeAspect="1" noChangeArrowheads="1"/>
          </p:cNvPicPr>
          <p:nvPr/>
        </p:nvPicPr>
        <p:blipFill>
          <a:blip r:embed="rId2"/>
          <a:srcRect/>
          <a:stretch>
            <a:fillRect/>
          </a:stretch>
        </p:blipFill>
        <p:spPr bwMode="auto">
          <a:xfrm>
            <a:off x="685800" y="381000"/>
            <a:ext cx="7848600" cy="5568769"/>
          </a:xfrm>
          <a:prstGeom prst="rect">
            <a:avLst/>
          </a:prstGeom>
          <a:noFill/>
        </p:spPr>
      </p:pic>
      <p:sp>
        <p:nvSpPr>
          <p:cNvPr id="4" name="TextBox 3"/>
          <p:cNvSpPr txBox="1"/>
          <p:nvPr/>
        </p:nvSpPr>
        <p:spPr>
          <a:xfrm>
            <a:off x="609600" y="6019800"/>
            <a:ext cx="7924800" cy="523220"/>
          </a:xfrm>
          <a:prstGeom prst="rect">
            <a:avLst/>
          </a:prstGeom>
          <a:noFill/>
        </p:spPr>
        <p:txBody>
          <a:bodyPr wrap="square" rtlCol="0">
            <a:spAutoFit/>
          </a:bodyPr>
          <a:lstStyle/>
          <a:p>
            <a:r>
              <a:rPr lang="en-US" sz="2800" dirty="0" smtClean="0">
                <a:solidFill>
                  <a:schemeClr val="bg1"/>
                </a:solidFill>
              </a:rPr>
              <a:t>Traumatic hair loss in a newborn “</a:t>
            </a:r>
            <a:r>
              <a:rPr lang="en-US" sz="2800" i="1" dirty="0" smtClean="0">
                <a:solidFill>
                  <a:srgbClr val="FF0000"/>
                </a:solidFill>
                <a:effectLst>
                  <a:outerShdw blurRad="38100" dist="38100" dir="2700000" algn="tl">
                    <a:srgbClr val="000000">
                      <a:alpha val="43137"/>
                    </a:srgbClr>
                  </a:outerShdw>
                </a:effectLst>
              </a:rPr>
              <a:t>Frictional alopecia</a:t>
            </a:r>
            <a:r>
              <a:rPr lang="en-US" sz="2800" dirty="0" smtClean="0">
                <a:solidFill>
                  <a:schemeClr val="bg1"/>
                </a:solidFill>
              </a:rPr>
              <a:t>”</a:t>
            </a: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533400"/>
            <a:ext cx="7696200" cy="523220"/>
          </a:xfrm>
          <a:prstGeom prst="rect">
            <a:avLst/>
          </a:prstGeom>
        </p:spPr>
        <p:txBody>
          <a:bodyPr wrap="square">
            <a:spAutoFit/>
          </a:bodyPr>
          <a:lstStyle/>
          <a:p>
            <a:pPr algn="ctr"/>
            <a:r>
              <a:rPr lang="en-US" sz="2800" b="1" dirty="0" smtClean="0">
                <a:solidFill>
                  <a:srgbClr val="FFFF00"/>
                </a:solidFill>
                <a:effectLst>
                  <a:outerShdw blurRad="38100" dist="38100" dir="2700000" algn="tl">
                    <a:srgbClr val="000000">
                      <a:alpha val="43137"/>
                    </a:srgbClr>
                  </a:outerShdw>
                </a:effectLst>
              </a:rPr>
              <a:t>CAUSES OF LOCALIZED SCARRING ALOPECIA</a:t>
            </a:r>
            <a:endParaRPr lang="en-US" sz="2800" b="1" dirty="0">
              <a:solidFill>
                <a:srgbClr val="FFFF00"/>
              </a:solidFill>
              <a:effectLst>
                <a:outerShdw blurRad="38100" dist="38100" dir="2700000" algn="tl">
                  <a:srgbClr val="000000">
                    <a:alpha val="43137"/>
                  </a:srgbClr>
                </a:outerShdw>
              </a:effectLst>
            </a:endParaRPr>
          </a:p>
        </p:txBody>
      </p:sp>
      <p:sp>
        <p:nvSpPr>
          <p:cNvPr id="3" name="TextBox 2"/>
          <p:cNvSpPr txBox="1"/>
          <p:nvPr/>
        </p:nvSpPr>
        <p:spPr>
          <a:xfrm>
            <a:off x="457200" y="1447800"/>
            <a:ext cx="8305800" cy="5262979"/>
          </a:xfrm>
          <a:prstGeom prst="rect">
            <a:avLst/>
          </a:prstGeom>
          <a:noFill/>
        </p:spPr>
        <p:txBody>
          <a:bodyPr wrap="square" rtlCol="0">
            <a:spAutoFit/>
          </a:bodyPr>
          <a:lstStyle/>
          <a:p>
            <a:pPr marL="457200" indent="-457200">
              <a:buClr>
                <a:srgbClr val="FF0000"/>
              </a:buClr>
              <a:buFont typeface="+mj-lt"/>
              <a:buAutoNum type="arabicPeriod"/>
            </a:pPr>
            <a:r>
              <a:rPr lang="en-US" sz="2400" dirty="0" smtClean="0">
                <a:solidFill>
                  <a:schemeClr val="bg1"/>
                </a:solidFill>
              </a:rPr>
              <a:t>Physical injury e.g. trauma and burn</a:t>
            </a:r>
          </a:p>
          <a:p>
            <a:pPr marL="457200" indent="-457200">
              <a:buClr>
                <a:srgbClr val="FF0000"/>
              </a:buClr>
              <a:buFont typeface="+mj-lt"/>
              <a:buAutoNum type="arabicPeriod"/>
            </a:pPr>
            <a:r>
              <a:rPr lang="en-US" sz="2400" dirty="0" smtClean="0">
                <a:solidFill>
                  <a:schemeClr val="bg1"/>
                </a:solidFill>
              </a:rPr>
              <a:t>Congenital aplasia cutis</a:t>
            </a:r>
          </a:p>
          <a:p>
            <a:pPr marL="457200" indent="-457200">
              <a:buClr>
                <a:srgbClr val="FF0000"/>
              </a:buClr>
              <a:buFont typeface="+mj-lt"/>
              <a:buAutoNum type="arabicPeriod"/>
            </a:pPr>
            <a:r>
              <a:rPr lang="en-US" sz="2400" dirty="0" smtClean="0">
                <a:solidFill>
                  <a:srgbClr val="FFFF00"/>
                </a:solidFill>
              </a:rPr>
              <a:t>Severe infections</a:t>
            </a:r>
            <a:endParaRPr lang="en-US" sz="2400" dirty="0" smtClean="0">
              <a:solidFill>
                <a:schemeClr val="bg1"/>
              </a:solidFill>
            </a:endParaRPr>
          </a:p>
          <a:p>
            <a:pPr marL="457200" indent="-457200">
              <a:buClr>
                <a:srgbClr val="00B0F0"/>
              </a:buClr>
              <a:buFont typeface="+mj-lt"/>
              <a:buAutoNum type="alphaUcPeriod"/>
            </a:pPr>
            <a:r>
              <a:rPr lang="en-US" sz="2400" dirty="0" smtClean="0">
                <a:solidFill>
                  <a:schemeClr val="bg1"/>
                </a:solidFill>
              </a:rPr>
              <a:t>Fungal infections e.g. Kerion or Favus</a:t>
            </a:r>
          </a:p>
          <a:p>
            <a:pPr marL="457200" indent="-457200">
              <a:buClr>
                <a:srgbClr val="00B0F0"/>
              </a:buClr>
              <a:buFont typeface="+mj-lt"/>
              <a:buAutoNum type="alphaUcPeriod"/>
            </a:pPr>
            <a:r>
              <a:rPr lang="en-US" sz="2400" dirty="0" smtClean="0">
                <a:solidFill>
                  <a:schemeClr val="bg1"/>
                </a:solidFill>
              </a:rPr>
              <a:t>Bacterial infections e.g. Boils  and Carbuncles</a:t>
            </a:r>
          </a:p>
          <a:p>
            <a:pPr marL="457200" indent="-457200">
              <a:buClr>
                <a:srgbClr val="00B0F0"/>
              </a:buClr>
              <a:buFont typeface="+mj-lt"/>
              <a:buAutoNum type="alphaUcPeriod"/>
            </a:pPr>
            <a:r>
              <a:rPr lang="en-US" sz="2400" dirty="0" smtClean="0">
                <a:solidFill>
                  <a:schemeClr val="bg1"/>
                </a:solidFill>
              </a:rPr>
              <a:t>Protozoal infestation (e.g. Cutaneous leishmaniasis) </a:t>
            </a:r>
          </a:p>
          <a:p>
            <a:pPr marL="457200" indent="-457200">
              <a:buClr>
                <a:srgbClr val="00B0F0"/>
              </a:buClr>
              <a:buFont typeface="+mj-lt"/>
              <a:buAutoNum type="alphaUcPeriod"/>
            </a:pPr>
            <a:r>
              <a:rPr lang="en-US" sz="2400" dirty="0" smtClean="0">
                <a:solidFill>
                  <a:schemeClr val="bg1"/>
                </a:solidFill>
              </a:rPr>
              <a:t>Viral infection e.g. Herpes zoster</a:t>
            </a:r>
          </a:p>
          <a:p>
            <a:pPr marL="457200" indent="-457200">
              <a:buClr>
                <a:srgbClr val="FF0000"/>
              </a:buClr>
              <a:buFont typeface="+mj-lt"/>
              <a:buAutoNum type="arabicPeriod" startAt="5"/>
            </a:pPr>
            <a:r>
              <a:rPr lang="en-US" sz="2400" dirty="0" smtClean="0">
                <a:solidFill>
                  <a:schemeClr val="bg1"/>
                </a:solidFill>
              </a:rPr>
              <a:t>Neoplasms: Cicatricial BCC, SCC, Metastatic Ca</a:t>
            </a:r>
          </a:p>
          <a:p>
            <a:pPr marL="457200" indent="-457200">
              <a:buClr>
                <a:srgbClr val="FF0000"/>
              </a:buClr>
              <a:buFont typeface="+mj-lt"/>
              <a:buAutoNum type="arabicPeriod" startAt="5"/>
            </a:pPr>
            <a:r>
              <a:rPr lang="en-US" sz="2400" dirty="0" smtClean="0">
                <a:solidFill>
                  <a:schemeClr val="bg1"/>
                </a:solidFill>
              </a:rPr>
              <a:t>Lichen planus (Lichenplanopilaris)</a:t>
            </a:r>
          </a:p>
          <a:p>
            <a:pPr marL="457200" indent="-457200">
              <a:buClr>
                <a:srgbClr val="FF0000"/>
              </a:buClr>
              <a:buFont typeface="+mj-lt"/>
              <a:buAutoNum type="arabicPeriod" startAt="5"/>
            </a:pPr>
            <a:r>
              <a:rPr lang="en-US" sz="2400" dirty="0" smtClean="0">
                <a:solidFill>
                  <a:schemeClr val="bg1"/>
                </a:solidFill>
              </a:rPr>
              <a:t>CTDs e.g. DLE and Morphea</a:t>
            </a:r>
          </a:p>
          <a:p>
            <a:pPr marL="457200" indent="-457200">
              <a:buClr>
                <a:srgbClr val="FF0000"/>
              </a:buClr>
              <a:buFont typeface="+mj-lt"/>
              <a:buAutoNum type="arabicPeriod" startAt="5"/>
            </a:pPr>
            <a:r>
              <a:rPr lang="en-US" sz="2400" dirty="0" smtClean="0">
                <a:solidFill>
                  <a:schemeClr val="bg1"/>
                </a:solidFill>
              </a:rPr>
              <a:t>Folliculitis decalvans</a:t>
            </a:r>
          </a:p>
          <a:p>
            <a:pPr marL="457200" indent="-457200">
              <a:buClr>
                <a:srgbClr val="FF0000"/>
              </a:buClr>
              <a:buFont typeface="+mj-lt"/>
              <a:buAutoNum type="arabicPeriod" startAt="5"/>
            </a:pPr>
            <a:r>
              <a:rPr lang="en-US" sz="2400" dirty="0" smtClean="0">
                <a:solidFill>
                  <a:schemeClr val="bg1"/>
                </a:solidFill>
              </a:rPr>
              <a:t>Sarcoidosis</a:t>
            </a:r>
          </a:p>
          <a:p>
            <a:pPr marL="457200" indent="-457200">
              <a:buClr>
                <a:srgbClr val="FF0000"/>
              </a:buClr>
              <a:buFont typeface="+mj-lt"/>
              <a:buAutoNum type="arabicPeriod" startAt="5"/>
            </a:pPr>
            <a:r>
              <a:rPr lang="en-US" sz="2400" dirty="0" smtClean="0">
                <a:solidFill>
                  <a:schemeClr val="bg1"/>
                </a:solidFill>
              </a:rPr>
              <a:t>Iatrogenic (IL-CS injections)</a:t>
            </a:r>
          </a:p>
          <a:p>
            <a:pPr marL="457200" indent="-457200">
              <a:buClr>
                <a:srgbClr val="FF0000"/>
              </a:buClr>
              <a:buFont typeface="+mj-lt"/>
              <a:buAutoNum type="arabicPeriod" startAt="5"/>
            </a:pPr>
            <a:r>
              <a:rPr lang="en-US" sz="2400" dirty="0" smtClean="0">
                <a:solidFill>
                  <a:schemeClr val="bg1"/>
                </a:solidFill>
              </a:rPr>
              <a:t>Idiopathic (Pseudopelade of Brocq)  </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3" name="Picture 5" descr="Lichen Planopilaris"/>
          <p:cNvPicPr>
            <a:picLocks noChangeAspect="1" noChangeArrowheads="1"/>
          </p:cNvPicPr>
          <p:nvPr/>
        </p:nvPicPr>
        <p:blipFill>
          <a:blip r:embed="rId2"/>
          <a:srcRect b="5364"/>
          <a:stretch>
            <a:fillRect/>
          </a:stretch>
        </p:blipFill>
        <p:spPr bwMode="auto">
          <a:xfrm>
            <a:off x="2057400" y="381000"/>
            <a:ext cx="4876800" cy="5526120"/>
          </a:xfrm>
          <a:prstGeom prst="rect">
            <a:avLst/>
          </a:prstGeom>
          <a:noFill/>
          <a:ln w="9525">
            <a:noFill/>
            <a:miter lim="800000"/>
            <a:headEnd/>
            <a:tailEnd/>
          </a:ln>
        </p:spPr>
      </p:pic>
      <p:sp>
        <p:nvSpPr>
          <p:cNvPr id="4" name="TextBox 3"/>
          <p:cNvSpPr txBox="1"/>
          <p:nvPr/>
        </p:nvSpPr>
        <p:spPr>
          <a:xfrm>
            <a:off x="2133600" y="6019800"/>
            <a:ext cx="4876800" cy="461665"/>
          </a:xfrm>
          <a:prstGeom prst="rect">
            <a:avLst/>
          </a:prstGeom>
          <a:noFill/>
        </p:spPr>
        <p:txBody>
          <a:bodyPr wrap="square" rtlCol="0">
            <a:spAutoFit/>
          </a:bodyPr>
          <a:lstStyle/>
          <a:p>
            <a:pPr algn="ctr"/>
            <a:r>
              <a:rPr lang="en-US" sz="2400" b="1" dirty="0" smtClean="0">
                <a:solidFill>
                  <a:srgbClr val="FFFF00"/>
                </a:solidFill>
              </a:rPr>
              <a:t>Localized cicatricial alopecia (LP)</a:t>
            </a:r>
            <a:endParaRPr lang="en-US" sz="2400" b="1" dirty="0">
              <a:solidFill>
                <a:srgbClr val="FFFF00"/>
              </a:solidFill>
            </a:endParaRPr>
          </a:p>
        </p:txBody>
      </p:sp>
      <p:sp>
        <p:nvSpPr>
          <p:cNvPr id="6" name="Rounded Rectangle 5"/>
          <p:cNvSpPr>
            <a:spLocks noChangeArrowheads="1"/>
          </p:cNvSpPr>
          <p:nvPr/>
        </p:nvSpPr>
        <p:spPr bwMode="auto">
          <a:xfrm>
            <a:off x="228600" y="5486400"/>
            <a:ext cx="4191000" cy="1066800"/>
          </a:xfrm>
          <a:prstGeom prst="roundRect">
            <a:avLst>
              <a:gd name="adj" fmla="val 16667"/>
            </a:avLst>
          </a:prstGeom>
          <a:noFill/>
          <a:ln w="38100" algn="ctr">
            <a:noFill/>
            <a:round/>
            <a:headEnd/>
            <a:tailEnd/>
          </a:ln>
        </p:spPr>
        <p:txBody>
          <a:bodyPr/>
          <a:lstStyle/>
          <a:p>
            <a:endParaRPr lang="en-US" sz="2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16</a:t>
            </a:fld>
            <a:endParaRPr lang="en-US" dirty="0"/>
          </a:p>
        </p:txBody>
      </p:sp>
      <p:pic>
        <p:nvPicPr>
          <p:cNvPr id="1026" name="Picture 2"/>
          <p:cNvPicPr>
            <a:picLocks noChangeAspect="1" noChangeArrowheads="1"/>
          </p:cNvPicPr>
          <p:nvPr/>
        </p:nvPicPr>
        <p:blipFill>
          <a:blip r:embed="rId2"/>
          <a:srcRect/>
          <a:stretch>
            <a:fillRect/>
          </a:stretch>
        </p:blipFill>
        <p:spPr bwMode="auto">
          <a:xfrm>
            <a:off x="914400" y="381000"/>
            <a:ext cx="7315200" cy="5486400"/>
          </a:xfrm>
          <a:prstGeom prst="rect">
            <a:avLst/>
          </a:prstGeom>
          <a:noFill/>
          <a:ln w="9525">
            <a:noFill/>
            <a:miter lim="800000"/>
            <a:headEnd/>
            <a:tailEnd/>
          </a:ln>
          <a:effectLst/>
        </p:spPr>
      </p:pic>
      <p:sp>
        <p:nvSpPr>
          <p:cNvPr id="4" name="TextBox 3"/>
          <p:cNvSpPr txBox="1"/>
          <p:nvPr/>
        </p:nvSpPr>
        <p:spPr>
          <a:xfrm>
            <a:off x="762000" y="6096000"/>
            <a:ext cx="7543800" cy="461665"/>
          </a:xfrm>
          <a:prstGeom prst="rect">
            <a:avLst/>
          </a:prstGeom>
          <a:noFill/>
        </p:spPr>
        <p:txBody>
          <a:bodyPr wrap="square" rtlCol="0">
            <a:spAutoFit/>
          </a:bodyPr>
          <a:lstStyle/>
          <a:p>
            <a:pPr algn="ctr"/>
            <a:r>
              <a:rPr lang="en-US" sz="2400" b="1" dirty="0" smtClean="0">
                <a:solidFill>
                  <a:srgbClr val="FFFF00"/>
                </a:solidFill>
                <a:effectLst>
                  <a:outerShdw blurRad="38100" dist="38100" dir="2700000" algn="tl">
                    <a:srgbClr val="000000">
                      <a:alpha val="43137"/>
                    </a:srgbClr>
                  </a:outerShdw>
                </a:effectLst>
              </a:rPr>
              <a:t>Localized scarring alopecia due to lichenplanopilaris</a:t>
            </a:r>
            <a:endParaRPr lang="en-US" sz="2400" b="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17</a:t>
            </a:fld>
            <a:endParaRPr lang="en-US" dirty="0"/>
          </a:p>
        </p:txBody>
      </p:sp>
      <p:pic>
        <p:nvPicPr>
          <p:cNvPr id="4098" name="Picture 2"/>
          <p:cNvPicPr>
            <a:picLocks noChangeAspect="1" noChangeArrowheads="1"/>
          </p:cNvPicPr>
          <p:nvPr/>
        </p:nvPicPr>
        <p:blipFill>
          <a:blip r:embed="rId2"/>
          <a:srcRect/>
          <a:stretch>
            <a:fillRect/>
          </a:stretch>
        </p:blipFill>
        <p:spPr bwMode="auto">
          <a:xfrm>
            <a:off x="4191000" y="838200"/>
            <a:ext cx="4667250" cy="3810000"/>
          </a:xfrm>
          <a:prstGeom prst="rect">
            <a:avLst/>
          </a:prstGeom>
          <a:noFill/>
          <a:ln w="9525">
            <a:noFill/>
            <a:miter lim="800000"/>
            <a:headEnd/>
            <a:tailEnd/>
          </a:ln>
          <a:effectLst/>
        </p:spPr>
      </p:pic>
      <p:sp>
        <p:nvSpPr>
          <p:cNvPr id="4" name="Rounded Rectangle 3"/>
          <p:cNvSpPr/>
          <p:nvPr/>
        </p:nvSpPr>
        <p:spPr>
          <a:xfrm>
            <a:off x="4267200" y="5257800"/>
            <a:ext cx="4495800" cy="762000"/>
          </a:xfrm>
          <a:prstGeom prst="roundRect">
            <a:avLst/>
          </a:prstGeom>
          <a:solidFill>
            <a:srgbClr val="4AF84E"/>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effectLst>
                  <a:outerShdw blurRad="38100" dist="38100" dir="2700000" algn="tl">
                    <a:srgbClr val="000000">
                      <a:alpha val="43137"/>
                    </a:srgbClr>
                  </a:outerShdw>
                </a:effectLst>
              </a:rPr>
              <a:t>Localized scarring alopecia [DLE]</a:t>
            </a:r>
            <a:endParaRPr lang="en-US" sz="2400" dirty="0">
              <a:solidFill>
                <a:schemeClr val="tx1"/>
              </a:solidFill>
              <a:effectLst>
                <a:outerShdw blurRad="38100" dist="38100" dir="2700000" algn="tl">
                  <a:srgbClr val="000000">
                    <a:alpha val="43137"/>
                  </a:srgbClr>
                </a:outerShdw>
              </a:effectLst>
            </a:endParaRPr>
          </a:p>
        </p:txBody>
      </p:sp>
      <p:pic>
        <p:nvPicPr>
          <p:cNvPr id="5" name="Picture 2"/>
          <p:cNvPicPr>
            <a:picLocks noChangeAspect="1" noChangeArrowheads="1"/>
          </p:cNvPicPr>
          <p:nvPr/>
        </p:nvPicPr>
        <p:blipFill>
          <a:blip r:embed="rId3"/>
          <a:srcRect/>
          <a:stretch>
            <a:fillRect/>
          </a:stretch>
        </p:blipFill>
        <p:spPr bwMode="auto">
          <a:xfrm>
            <a:off x="152400" y="838200"/>
            <a:ext cx="3959412" cy="3810000"/>
          </a:xfrm>
          <a:prstGeom prst="rect">
            <a:avLst/>
          </a:prstGeom>
          <a:noFill/>
          <a:ln w="9525">
            <a:noFill/>
            <a:miter lim="800000"/>
            <a:headEnd/>
            <a:tailEnd/>
          </a:ln>
          <a:effectLst/>
        </p:spPr>
      </p:pic>
      <p:sp>
        <p:nvSpPr>
          <p:cNvPr id="6" name="Rounded Rectangle 5"/>
          <p:cNvSpPr/>
          <p:nvPr/>
        </p:nvSpPr>
        <p:spPr>
          <a:xfrm>
            <a:off x="228600" y="5181600"/>
            <a:ext cx="3816848" cy="838200"/>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effectLst>
                  <a:outerShdw blurRad="38100" dist="38100" dir="2700000" algn="tl">
                    <a:srgbClr val="000000">
                      <a:alpha val="43137"/>
                    </a:srgbClr>
                  </a:outerShdw>
                </a:effectLst>
              </a:rPr>
              <a:t>Localized scarring alopecia (Red scalp with adherent scales)</a:t>
            </a:r>
            <a:endParaRPr lang="en-US" sz="2000" dirty="0">
              <a:solidFill>
                <a:schemeClr val="tx1"/>
              </a:solidFill>
              <a:effectLst>
                <a:outerShdw blurRad="38100" dist="38100" dir="2700000" algn="tl">
                  <a:srgbClr val="000000">
                    <a:alpha val="43137"/>
                  </a:srgbClr>
                </a:outerShdw>
              </a:effectLst>
            </a:endParaRPr>
          </a:p>
        </p:txBody>
      </p:sp>
      <p:sp>
        <p:nvSpPr>
          <p:cNvPr id="7" name="Rectangle 6"/>
          <p:cNvSpPr/>
          <p:nvPr/>
        </p:nvSpPr>
        <p:spPr>
          <a:xfrm>
            <a:off x="3124200" y="2895600"/>
            <a:ext cx="587020" cy="369332"/>
          </a:xfrm>
          <a:prstGeom prst="rect">
            <a:avLst/>
          </a:prstGeom>
        </p:spPr>
        <p:txBody>
          <a:bodyPr wrap="none">
            <a:spAutoFit/>
          </a:bodyPr>
          <a:lstStyle/>
          <a:p>
            <a:pPr algn="ctr"/>
            <a:r>
              <a:rPr lang="en-US" dirty="0" smtClean="0">
                <a:effectLst>
                  <a:outerShdw blurRad="38100" dist="38100" dir="2700000" algn="tl">
                    <a:srgbClr val="000000">
                      <a:alpha val="43137"/>
                    </a:srgbClr>
                  </a:outerShdw>
                </a:effectLst>
              </a:rPr>
              <a:t>DLE</a:t>
            </a:r>
            <a:endParaRPr lang="en-US"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18</a:t>
            </a:fld>
            <a:endParaRPr lang="en-US" dirty="0"/>
          </a:p>
        </p:txBody>
      </p:sp>
      <p:pic>
        <p:nvPicPr>
          <p:cNvPr id="4098" name="Picture 2" descr="C:\Documents and Settings\XPPRESP3\Desktop\alopecia\Folliculitis decalvans.jpg"/>
          <p:cNvPicPr>
            <a:picLocks noChangeAspect="1" noChangeArrowheads="1"/>
          </p:cNvPicPr>
          <p:nvPr/>
        </p:nvPicPr>
        <p:blipFill>
          <a:blip r:embed="rId2"/>
          <a:srcRect/>
          <a:stretch>
            <a:fillRect/>
          </a:stretch>
        </p:blipFill>
        <p:spPr bwMode="auto">
          <a:xfrm>
            <a:off x="4953000" y="685800"/>
            <a:ext cx="3600450" cy="5029200"/>
          </a:xfrm>
          <a:prstGeom prst="rect">
            <a:avLst/>
          </a:prstGeom>
          <a:noFill/>
          <a:ln w="28575">
            <a:solidFill>
              <a:srgbClr val="FFFF00"/>
            </a:solidFill>
          </a:ln>
        </p:spPr>
      </p:pic>
      <p:pic>
        <p:nvPicPr>
          <p:cNvPr id="4099" name="Picture 3" descr="C:\Documents and Settings\XPPRESP3\Desktop\alopecia\Folliculitis decalvans 2.jpg"/>
          <p:cNvPicPr>
            <a:picLocks noChangeAspect="1" noChangeArrowheads="1"/>
          </p:cNvPicPr>
          <p:nvPr/>
        </p:nvPicPr>
        <p:blipFill>
          <a:blip r:embed="rId3"/>
          <a:srcRect/>
          <a:stretch>
            <a:fillRect/>
          </a:stretch>
        </p:blipFill>
        <p:spPr bwMode="auto">
          <a:xfrm>
            <a:off x="533400" y="685800"/>
            <a:ext cx="3581400" cy="5047611"/>
          </a:xfrm>
          <a:prstGeom prst="rect">
            <a:avLst/>
          </a:prstGeom>
          <a:noFill/>
          <a:ln w="28575">
            <a:solidFill>
              <a:srgbClr val="FFFF00"/>
            </a:solidFill>
          </a:ln>
        </p:spPr>
      </p:pic>
      <p:sp>
        <p:nvSpPr>
          <p:cNvPr id="5" name="TextBox 4"/>
          <p:cNvSpPr txBox="1"/>
          <p:nvPr/>
        </p:nvSpPr>
        <p:spPr>
          <a:xfrm>
            <a:off x="381000" y="5943600"/>
            <a:ext cx="8229600" cy="523220"/>
          </a:xfrm>
          <a:prstGeom prst="rect">
            <a:avLst/>
          </a:prstGeom>
          <a:noFill/>
        </p:spPr>
        <p:txBody>
          <a:bodyPr wrap="square" rtlCol="0">
            <a:spAutoFit/>
          </a:bodyPr>
          <a:lstStyle/>
          <a:p>
            <a:pPr algn="ctr"/>
            <a:r>
              <a:rPr lang="en-US" sz="2800" dirty="0" smtClean="0">
                <a:solidFill>
                  <a:schemeClr val="bg1"/>
                </a:solidFill>
              </a:rPr>
              <a:t>Localized scarring alopecia  due to </a:t>
            </a:r>
            <a:r>
              <a:rPr lang="en-US" sz="2800" i="1" dirty="0" smtClean="0">
                <a:solidFill>
                  <a:srgbClr val="FF0000"/>
                </a:solidFill>
                <a:effectLst>
                  <a:outerShdw blurRad="38100" dist="38100" dir="2700000" algn="tl">
                    <a:srgbClr val="000000">
                      <a:alpha val="43137"/>
                    </a:srgbClr>
                  </a:outerShdw>
                </a:effectLst>
              </a:rPr>
              <a:t>folliculitis decalvans</a:t>
            </a:r>
            <a:endParaRPr lang="en-US" sz="2800" i="1"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19</a:t>
            </a:fld>
            <a:endParaRPr lang="en-US" dirty="0"/>
          </a:p>
        </p:txBody>
      </p:sp>
      <p:pic>
        <p:nvPicPr>
          <p:cNvPr id="2050" name="Picture 2"/>
          <p:cNvPicPr>
            <a:picLocks noChangeAspect="1" noChangeArrowheads="1"/>
          </p:cNvPicPr>
          <p:nvPr/>
        </p:nvPicPr>
        <p:blipFill>
          <a:blip r:embed="rId2"/>
          <a:srcRect/>
          <a:stretch>
            <a:fillRect/>
          </a:stretch>
        </p:blipFill>
        <p:spPr bwMode="auto">
          <a:xfrm>
            <a:off x="381000" y="685800"/>
            <a:ext cx="5333999" cy="4000500"/>
          </a:xfrm>
          <a:prstGeom prst="rect">
            <a:avLst/>
          </a:prstGeom>
          <a:noFill/>
          <a:ln w="38100">
            <a:solidFill>
              <a:srgbClr val="FF0000"/>
            </a:solidFill>
            <a:miter lim="800000"/>
            <a:headEnd/>
            <a:tailEnd/>
          </a:ln>
          <a:effectLst/>
        </p:spPr>
      </p:pic>
      <p:sp>
        <p:nvSpPr>
          <p:cNvPr id="4" name="TextBox 3"/>
          <p:cNvSpPr txBox="1"/>
          <p:nvPr/>
        </p:nvSpPr>
        <p:spPr>
          <a:xfrm>
            <a:off x="609600" y="4953000"/>
            <a:ext cx="8001000" cy="1569660"/>
          </a:xfrm>
          <a:prstGeom prst="rect">
            <a:avLst/>
          </a:prstGeom>
          <a:noFill/>
        </p:spPr>
        <p:txBody>
          <a:bodyPr wrap="square" rtlCol="0">
            <a:spAutoFit/>
          </a:bodyPr>
          <a:lstStyle/>
          <a:p>
            <a:pPr algn="ctr"/>
            <a:r>
              <a:rPr lang="en-US" sz="2400" dirty="0" smtClean="0">
                <a:solidFill>
                  <a:srgbClr val="FFFF00"/>
                </a:solidFill>
                <a:effectLst>
                  <a:outerShdw blurRad="38100" dist="38100" dir="2700000" algn="tl">
                    <a:srgbClr val="000000">
                      <a:alpha val="43137"/>
                    </a:srgbClr>
                  </a:outerShdw>
                </a:effectLst>
              </a:rPr>
              <a:t>Localized scarring alopecia due to Pseudopelade of Brocq</a:t>
            </a:r>
          </a:p>
          <a:p>
            <a:pPr algn="just"/>
            <a:r>
              <a:rPr lang="en-US" sz="2400" dirty="0" smtClean="0">
                <a:solidFill>
                  <a:schemeClr val="bg1"/>
                </a:solidFill>
              </a:rPr>
              <a:t>The term ‘</a:t>
            </a:r>
            <a:r>
              <a:rPr lang="en-US" sz="2400" i="1" dirty="0" smtClean="0">
                <a:solidFill>
                  <a:srgbClr val="FF0000"/>
                </a:solidFill>
                <a:effectLst>
                  <a:outerShdw blurRad="38100" dist="38100" dir="2700000" algn="tl">
                    <a:srgbClr val="000000">
                      <a:alpha val="43137"/>
                    </a:srgbClr>
                  </a:outerShdw>
                </a:effectLst>
              </a:rPr>
              <a:t>pseudopelade</a:t>
            </a:r>
            <a:r>
              <a:rPr lang="en-US" sz="2400" dirty="0" smtClean="0">
                <a:solidFill>
                  <a:schemeClr val="bg1"/>
                </a:solidFill>
              </a:rPr>
              <a:t>’ is applied to a slowly progressive non-inflamed type of scarring A. which leads to irregular areas of hair loss without any apparent preceding skin disease. </a:t>
            </a:r>
            <a:endParaRPr lang="en-US" sz="2400" dirty="0">
              <a:solidFill>
                <a:srgbClr val="FFFF00"/>
              </a:solidFill>
              <a:effectLst>
                <a:outerShdw blurRad="38100" dist="38100" dir="2700000" algn="tl">
                  <a:srgbClr val="000000">
                    <a:alpha val="43137"/>
                  </a:srgbClr>
                </a:outerShdw>
              </a:effectLst>
            </a:endParaRPr>
          </a:p>
        </p:txBody>
      </p:sp>
      <p:pic>
        <p:nvPicPr>
          <p:cNvPr id="5122" name="Picture 2" descr="C:\Documents and Settings\XPPRESP3\Desktop\alopecia\Pseudopelade.jpg"/>
          <p:cNvPicPr>
            <a:picLocks noChangeAspect="1" noChangeArrowheads="1"/>
          </p:cNvPicPr>
          <p:nvPr/>
        </p:nvPicPr>
        <p:blipFill>
          <a:blip r:embed="rId3"/>
          <a:srcRect/>
          <a:stretch>
            <a:fillRect/>
          </a:stretch>
        </p:blipFill>
        <p:spPr bwMode="auto">
          <a:xfrm>
            <a:off x="5943600" y="685800"/>
            <a:ext cx="2838450" cy="4000500"/>
          </a:xfrm>
          <a:prstGeom prst="rect">
            <a:avLst/>
          </a:prstGeom>
          <a:noFill/>
          <a:ln w="38100">
            <a:solidFill>
              <a:srgbClr val="FF0000"/>
            </a:solid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5867400" cy="584775"/>
          </a:xfrm>
          <a:prstGeom prst="rect">
            <a:avLst/>
          </a:prstGeom>
          <a:noFill/>
        </p:spPr>
        <p:txBody>
          <a:bodyPr wrap="square" rtlCol="0">
            <a:spAutoFit/>
          </a:bodyPr>
          <a:lstStyle/>
          <a:p>
            <a:pPr algn="ctr"/>
            <a:r>
              <a:rPr lang="en-US" sz="3200" b="1" i="1" dirty="0" smtClean="0">
                <a:solidFill>
                  <a:srgbClr val="FFFF00"/>
                </a:solidFill>
                <a:effectLst>
                  <a:outerShdw blurRad="38100" dist="38100" dir="2700000" algn="tl">
                    <a:srgbClr val="000000">
                      <a:alpha val="43137"/>
                    </a:srgbClr>
                  </a:outerShdw>
                </a:effectLst>
              </a:rPr>
              <a:t>CAUSES OF DIFFUSE  ALOPECIA</a:t>
            </a:r>
            <a:endParaRPr lang="en-US" sz="3200" b="1" i="1" dirty="0">
              <a:solidFill>
                <a:srgbClr val="FFFF00"/>
              </a:solidFill>
              <a:effectLst>
                <a:outerShdw blurRad="38100" dist="38100" dir="2700000" algn="tl">
                  <a:srgbClr val="000000">
                    <a:alpha val="43137"/>
                  </a:srgbClr>
                </a:outerShdw>
              </a:effectLst>
            </a:endParaRPr>
          </a:p>
        </p:txBody>
      </p:sp>
      <p:sp>
        <p:nvSpPr>
          <p:cNvPr id="3" name="TextBox 2"/>
          <p:cNvSpPr txBox="1"/>
          <p:nvPr/>
        </p:nvSpPr>
        <p:spPr>
          <a:xfrm>
            <a:off x="228600" y="1447800"/>
            <a:ext cx="8686800" cy="5262979"/>
          </a:xfrm>
          <a:prstGeom prst="rect">
            <a:avLst/>
          </a:prstGeom>
          <a:noFill/>
        </p:spPr>
        <p:txBody>
          <a:bodyPr wrap="square" rtlCol="0">
            <a:spAutoFit/>
          </a:bodyPr>
          <a:lstStyle/>
          <a:p>
            <a:pPr marL="457200" indent="-457200">
              <a:buClr>
                <a:srgbClr val="FF0000"/>
              </a:buClr>
              <a:buAutoNum type="arabicPeriod"/>
            </a:pPr>
            <a:r>
              <a:rPr lang="en-US" sz="2400" dirty="0" smtClean="0">
                <a:solidFill>
                  <a:schemeClr val="bg1"/>
                </a:solidFill>
              </a:rPr>
              <a:t>Genetically determined alopecia (Androgenitic alopecia)</a:t>
            </a:r>
          </a:p>
          <a:p>
            <a:pPr marL="457200" indent="-457200">
              <a:buClr>
                <a:srgbClr val="FF0000"/>
              </a:buClr>
              <a:buAutoNum type="arabicPeriod"/>
            </a:pPr>
            <a:r>
              <a:rPr lang="en-US" sz="2400" dirty="0" smtClean="0">
                <a:solidFill>
                  <a:schemeClr val="bg1"/>
                </a:solidFill>
              </a:rPr>
              <a:t>Diffuse alopecia areata (A. totalis and A. universalis)</a:t>
            </a:r>
          </a:p>
          <a:p>
            <a:pPr marL="457200" indent="-457200">
              <a:buClr>
                <a:srgbClr val="FF0000"/>
              </a:buClr>
              <a:buAutoNum type="arabicPeriod"/>
            </a:pPr>
            <a:r>
              <a:rPr lang="en-US" sz="2400" dirty="0" smtClean="0">
                <a:solidFill>
                  <a:schemeClr val="bg1"/>
                </a:solidFill>
              </a:rPr>
              <a:t>Physiological (Neonatal alopecia)</a:t>
            </a:r>
          </a:p>
          <a:p>
            <a:pPr marL="457200" indent="-457200">
              <a:buClr>
                <a:srgbClr val="FF0000"/>
              </a:buClr>
              <a:buAutoNum type="arabicPeriod"/>
            </a:pPr>
            <a:r>
              <a:rPr lang="en-US" sz="2400" dirty="0" smtClean="0">
                <a:solidFill>
                  <a:schemeClr val="bg1"/>
                </a:solidFill>
              </a:rPr>
              <a:t>Congenital (Ectodermal dysplasia)</a:t>
            </a:r>
          </a:p>
          <a:p>
            <a:pPr marL="457200" indent="-457200">
              <a:buClr>
                <a:srgbClr val="FF0000"/>
              </a:buClr>
              <a:buFontTx/>
              <a:buAutoNum type="arabicPeriod"/>
            </a:pPr>
            <a:r>
              <a:rPr lang="en-US" sz="2400" dirty="0" smtClean="0">
                <a:solidFill>
                  <a:schemeClr val="bg1"/>
                </a:solidFill>
              </a:rPr>
              <a:t>Endocrine disorders: Thyrotoxicosis, hypothyroidism, hypoparathyroidism and panhypopituitarism</a:t>
            </a:r>
          </a:p>
          <a:p>
            <a:pPr marL="457200" indent="-457200">
              <a:buClr>
                <a:srgbClr val="FF0000"/>
              </a:buClr>
              <a:buFontTx/>
              <a:buAutoNum type="arabicPeriod"/>
            </a:pPr>
            <a:r>
              <a:rPr lang="en-US" sz="2400" dirty="0" smtClean="0">
                <a:solidFill>
                  <a:schemeClr val="bg1"/>
                </a:solidFill>
              </a:rPr>
              <a:t>Deficiency states (Kwashiorkor, Zinc deficiency, Iron deficiency) </a:t>
            </a:r>
          </a:p>
          <a:p>
            <a:pPr marL="457200" indent="-457200">
              <a:buClr>
                <a:srgbClr val="FF0000"/>
              </a:buClr>
              <a:buFontTx/>
              <a:buAutoNum type="arabicPeriod"/>
            </a:pPr>
            <a:r>
              <a:rPr lang="en-US" sz="2400" dirty="0" smtClean="0">
                <a:solidFill>
                  <a:schemeClr val="bg1"/>
                </a:solidFill>
              </a:rPr>
              <a:t>Severe chronic illness (malnutrition, metabolic disturbances and emotional upset) e.g. uremia, lymphoma</a:t>
            </a:r>
          </a:p>
          <a:p>
            <a:pPr marL="457200" indent="-457200">
              <a:buClr>
                <a:srgbClr val="FF0000"/>
              </a:buClr>
              <a:buFontTx/>
              <a:buAutoNum type="arabicPeriod"/>
            </a:pPr>
            <a:r>
              <a:rPr lang="en-US" sz="2400" dirty="0" smtClean="0">
                <a:solidFill>
                  <a:schemeClr val="bg1"/>
                </a:solidFill>
              </a:rPr>
              <a:t>Exfoliative skin disease e.g. erythroderma (stress may cause transient loss)</a:t>
            </a:r>
          </a:p>
          <a:p>
            <a:pPr marL="457200" indent="-457200">
              <a:buClr>
                <a:srgbClr val="FF0000"/>
              </a:buClr>
              <a:buFontTx/>
              <a:buAutoNum type="arabicPeriod"/>
            </a:pPr>
            <a:r>
              <a:rPr lang="en-US" sz="2400" dirty="0" smtClean="0">
                <a:solidFill>
                  <a:schemeClr val="bg1"/>
                </a:solidFill>
              </a:rPr>
              <a:t>Hair shaft abnormalities (fragile hair)</a:t>
            </a:r>
          </a:p>
          <a:p>
            <a:pPr marL="457200" indent="-457200">
              <a:buClr>
                <a:srgbClr val="FF0000"/>
              </a:buClr>
              <a:buFont typeface="+mj-lt"/>
              <a:buAutoNum type="arabicPeriod" startAt="10"/>
            </a:pPr>
            <a:r>
              <a:rPr lang="en-US" sz="2400" dirty="0" smtClean="0">
                <a:solidFill>
                  <a:schemeClr val="bg1"/>
                </a:solidFill>
              </a:rPr>
              <a:t>Anagen effluvium</a:t>
            </a:r>
          </a:p>
          <a:p>
            <a:pPr marL="457200" indent="-457200">
              <a:buClr>
                <a:srgbClr val="FF0000"/>
              </a:buClr>
              <a:buFont typeface="+mj-lt"/>
              <a:buAutoNum type="arabicPeriod" startAt="10"/>
            </a:pPr>
            <a:r>
              <a:rPr lang="en-US" sz="2400" dirty="0" smtClean="0">
                <a:solidFill>
                  <a:schemeClr val="bg1"/>
                </a:solidFill>
              </a:rPr>
              <a:t>Teolgen effluvium</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21</a:t>
            </a:fld>
            <a:endParaRPr lang="en-US" dirty="0"/>
          </a:p>
        </p:txBody>
      </p:sp>
      <p:pic>
        <p:nvPicPr>
          <p:cNvPr id="1026" name="Picture 2"/>
          <p:cNvPicPr>
            <a:picLocks noChangeAspect="1" noChangeArrowheads="1"/>
          </p:cNvPicPr>
          <p:nvPr/>
        </p:nvPicPr>
        <p:blipFill>
          <a:blip r:embed="rId2"/>
          <a:srcRect/>
          <a:stretch>
            <a:fillRect/>
          </a:stretch>
        </p:blipFill>
        <p:spPr bwMode="auto">
          <a:xfrm>
            <a:off x="304800" y="304800"/>
            <a:ext cx="3810000" cy="4904704"/>
          </a:xfrm>
          <a:prstGeom prst="rect">
            <a:avLst/>
          </a:prstGeom>
          <a:noFill/>
          <a:ln w="9525">
            <a:noFill/>
            <a:miter lim="800000"/>
            <a:headEnd/>
            <a:tailEnd/>
          </a:ln>
          <a:effectLst/>
        </p:spPr>
      </p:pic>
      <p:sp>
        <p:nvSpPr>
          <p:cNvPr id="4" name="Rectangle 3"/>
          <p:cNvSpPr/>
          <p:nvPr/>
        </p:nvSpPr>
        <p:spPr>
          <a:xfrm>
            <a:off x="152400" y="5334000"/>
            <a:ext cx="4038600" cy="707886"/>
          </a:xfrm>
          <a:prstGeom prst="rect">
            <a:avLst/>
          </a:prstGeom>
        </p:spPr>
        <p:txBody>
          <a:bodyPr wrap="square">
            <a:spAutoFit/>
          </a:bodyPr>
          <a:lstStyle/>
          <a:p>
            <a:pPr algn="ctr"/>
            <a:r>
              <a:rPr lang="en-US" sz="2000" dirty="0" smtClean="0">
                <a:solidFill>
                  <a:srgbClr val="FFFF00"/>
                </a:solidFill>
              </a:rPr>
              <a:t>Hypohidrotic ectodermal dysplasia </a:t>
            </a:r>
            <a:r>
              <a:rPr lang="en-US" sz="2000" dirty="0" smtClean="0">
                <a:solidFill>
                  <a:schemeClr val="bg1"/>
                </a:solidFill>
              </a:rPr>
              <a:t>(minimal hair &amp; characteristic facies)</a:t>
            </a:r>
            <a:endParaRPr lang="en-US" sz="2000" dirty="0">
              <a:solidFill>
                <a:schemeClr val="bg1"/>
              </a:solidFill>
            </a:endParaRPr>
          </a:p>
        </p:txBody>
      </p:sp>
      <p:pic>
        <p:nvPicPr>
          <p:cNvPr id="1027" name="Picture 3"/>
          <p:cNvPicPr>
            <a:picLocks noChangeAspect="1" noChangeArrowheads="1"/>
          </p:cNvPicPr>
          <p:nvPr/>
        </p:nvPicPr>
        <p:blipFill>
          <a:blip r:embed="rId3"/>
          <a:srcRect/>
          <a:stretch>
            <a:fillRect/>
          </a:stretch>
        </p:blipFill>
        <p:spPr bwMode="auto">
          <a:xfrm>
            <a:off x="4267200" y="1143000"/>
            <a:ext cx="4666260" cy="3063262"/>
          </a:xfrm>
          <a:prstGeom prst="rect">
            <a:avLst/>
          </a:prstGeom>
          <a:noFill/>
          <a:ln w="9525">
            <a:noFill/>
            <a:miter lim="800000"/>
            <a:headEnd/>
            <a:tailEnd/>
          </a:ln>
          <a:effectLst/>
        </p:spPr>
      </p:pic>
      <p:sp>
        <p:nvSpPr>
          <p:cNvPr id="6" name="Rectangle 5"/>
          <p:cNvSpPr/>
          <p:nvPr/>
        </p:nvSpPr>
        <p:spPr>
          <a:xfrm>
            <a:off x="4343400" y="4495800"/>
            <a:ext cx="4648200" cy="707886"/>
          </a:xfrm>
          <a:prstGeom prst="rect">
            <a:avLst/>
          </a:prstGeom>
        </p:spPr>
        <p:txBody>
          <a:bodyPr wrap="square">
            <a:spAutoFit/>
          </a:bodyPr>
          <a:lstStyle/>
          <a:p>
            <a:pPr algn="ctr"/>
            <a:r>
              <a:rPr lang="en-US" sz="2000" dirty="0" smtClean="0">
                <a:solidFill>
                  <a:srgbClr val="FFFF00"/>
                </a:solidFill>
              </a:rPr>
              <a:t>The cone-shaped incisors of hypohidrotic ectodermal dysplasia.</a:t>
            </a:r>
            <a:endParaRPr lang="en-US" sz="2000" dirty="0">
              <a:solidFill>
                <a:srgbClr val="FFFF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3733800" cy="646331"/>
          </a:xfrm>
          <a:prstGeom prst="rect">
            <a:avLst/>
          </a:prstGeom>
          <a:noFill/>
        </p:spPr>
        <p:txBody>
          <a:bodyPr wrap="square" rtlCol="0">
            <a:spAutoFit/>
          </a:bodyPr>
          <a:lstStyle/>
          <a:p>
            <a:pPr algn="ctr"/>
            <a:r>
              <a:rPr lang="en-US" sz="3600" i="1" dirty="0" smtClean="0">
                <a:solidFill>
                  <a:srgbClr val="FFFF00"/>
                </a:solidFill>
                <a:effectLst>
                  <a:outerShdw blurRad="38100" dist="38100" dir="2700000" algn="tl">
                    <a:srgbClr val="000000">
                      <a:alpha val="43137"/>
                    </a:srgbClr>
                  </a:outerShdw>
                </a:effectLst>
              </a:rPr>
              <a:t>Alopecia areata</a:t>
            </a:r>
            <a:endParaRPr lang="en-US" sz="3600" i="1" dirty="0">
              <a:solidFill>
                <a:srgbClr val="FFFF00"/>
              </a:solidFill>
              <a:effectLst>
                <a:outerShdw blurRad="38100" dist="38100" dir="2700000" algn="tl">
                  <a:srgbClr val="000000">
                    <a:alpha val="43137"/>
                  </a:srgbClr>
                </a:outerShdw>
              </a:effectLst>
            </a:endParaRPr>
          </a:p>
        </p:txBody>
      </p:sp>
      <p:sp>
        <p:nvSpPr>
          <p:cNvPr id="3" name="TextBox 2"/>
          <p:cNvSpPr txBox="1"/>
          <p:nvPr/>
        </p:nvSpPr>
        <p:spPr>
          <a:xfrm>
            <a:off x="381000" y="1600200"/>
            <a:ext cx="8382000" cy="4524315"/>
          </a:xfrm>
          <a:prstGeom prst="rect">
            <a:avLst/>
          </a:prstGeom>
          <a:noFill/>
        </p:spPr>
        <p:txBody>
          <a:bodyPr wrap="square" rtlCol="0">
            <a:spAutoFit/>
          </a:bodyPr>
          <a:lstStyle/>
          <a:p>
            <a:pPr>
              <a:buClr>
                <a:srgbClr val="FF0000"/>
              </a:buClr>
              <a:buFont typeface="Rockwell" pitchFamily="18" charset="0"/>
              <a:buChar char="*"/>
            </a:pPr>
            <a:r>
              <a:rPr lang="en-US" sz="2400" dirty="0" smtClean="0">
                <a:solidFill>
                  <a:schemeClr val="bg1"/>
                </a:solidFill>
              </a:rPr>
              <a:t>AA is one of the commonest hair problems in dermatological daily practice. It affects about 1-2% of the patients seen at out-patient skin clinics.</a:t>
            </a:r>
          </a:p>
          <a:p>
            <a:pPr>
              <a:buClr>
                <a:srgbClr val="FF0000"/>
              </a:buClr>
              <a:buFont typeface="Rockwell" pitchFamily="18" charset="0"/>
              <a:buChar char="*"/>
            </a:pPr>
            <a:r>
              <a:rPr lang="en-US" sz="2400" dirty="0" smtClean="0">
                <a:solidFill>
                  <a:schemeClr val="bg1"/>
                </a:solidFill>
              </a:rPr>
              <a:t> It is an acquired idiopathic disorder characterized by well-defined, single or multiple, non-cicatrical patches of hair loss.</a:t>
            </a:r>
          </a:p>
          <a:p>
            <a:pPr>
              <a:buClr>
                <a:srgbClr val="FF0000"/>
              </a:buClr>
              <a:buFont typeface="Rockwell" pitchFamily="18" charset="0"/>
              <a:buChar char="*"/>
            </a:pPr>
            <a:r>
              <a:rPr lang="en-US" sz="2400" dirty="0" smtClean="0">
                <a:solidFill>
                  <a:schemeClr val="bg1"/>
                </a:solidFill>
              </a:rPr>
              <a:t>  It may affect any age group, although more common in young people (80% of cases occurs in 5-40 years aged people). However, it may occur in infants, old people and during pregnancy. Both sexes are equally affected.</a:t>
            </a:r>
          </a:p>
          <a:p>
            <a:pPr>
              <a:buClr>
                <a:srgbClr val="FF0000"/>
              </a:buClr>
              <a:buFont typeface="Rockwell" pitchFamily="18" charset="0"/>
              <a:buChar char="*"/>
            </a:pPr>
            <a:r>
              <a:rPr lang="en-US" sz="2400" dirty="0" smtClean="0">
                <a:solidFill>
                  <a:schemeClr val="bg1"/>
                </a:solidFill>
              </a:rPr>
              <a:t> AA can involve any hairy area in the body (scalp, eyebrows, eyelashes, moustache, beard, axillary hair, pubic hair, body “truncal” hair and hair of the extremities). </a:t>
            </a:r>
          </a:p>
        </p:txBody>
      </p:sp>
      <p:sp>
        <p:nvSpPr>
          <p:cNvPr id="4" name="TextBox 3"/>
          <p:cNvSpPr txBox="1"/>
          <p:nvPr/>
        </p:nvSpPr>
        <p:spPr>
          <a:xfrm>
            <a:off x="4495800" y="457200"/>
            <a:ext cx="4191000" cy="523220"/>
          </a:xfrm>
          <a:prstGeom prst="rect">
            <a:avLst/>
          </a:prstGeom>
          <a:noFill/>
        </p:spPr>
        <p:txBody>
          <a:bodyPr wrap="square" rtlCol="0">
            <a:spAutoFit/>
          </a:bodyPr>
          <a:lstStyle/>
          <a:p>
            <a:pPr algn="ctr"/>
            <a:r>
              <a:rPr lang="ar-IQ" sz="2800" dirty="0" smtClean="0">
                <a:solidFill>
                  <a:srgbClr val="00B0F0"/>
                </a:solidFill>
              </a:rPr>
              <a:t>الحاصة البقعية ”داء الثعلب“</a:t>
            </a:r>
            <a:endParaRPr lang="en-US" sz="2800" dirty="0">
              <a:solidFill>
                <a:srgbClr val="00B0F0"/>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381000" y="304800"/>
            <a:ext cx="8458200" cy="6124754"/>
          </a:xfrm>
          <a:prstGeom prst="rect">
            <a:avLst/>
          </a:prstGeom>
        </p:spPr>
        <p:txBody>
          <a:bodyPr wrap="square">
            <a:spAutoFit/>
          </a:bodyPr>
          <a:lstStyle/>
          <a:p>
            <a:pPr>
              <a:buClr>
                <a:srgbClr val="FF0000"/>
              </a:buClr>
              <a:buFont typeface="Rockwell" pitchFamily="18" charset="0"/>
              <a:buChar char="*"/>
            </a:pPr>
            <a:r>
              <a:rPr lang="en-US" sz="2800" dirty="0" smtClean="0">
                <a:solidFill>
                  <a:schemeClr val="bg1"/>
                </a:solidFill>
              </a:rPr>
              <a:t> Patches of AA occur most commonly in the scalp and secondly in the beard area.</a:t>
            </a:r>
          </a:p>
          <a:p>
            <a:pPr>
              <a:buClr>
                <a:srgbClr val="FF0000"/>
              </a:buClr>
              <a:buFont typeface="Rockwell" pitchFamily="18" charset="0"/>
              <a:buChar char="*"/>
            </a:pPr>
            <a:r>
              <a:rPr lang="en-US" sz="2800" dirty="0" smtClean="0">
                <a:solidFill>
                  <a:schemeClr val="bg1"/>
                </a:solidFill>
              </a:rPr>
              <a:t> The skin in the involved area is normal i.e. no scarring, scaling or erythema.  Close examination of the alopecic patches may show the tendency of hair at the periphery of these patches to be thinner proximally and thicker distally and look like an exclamation mark with the hair papilla is the tip of this exclamation mark [</a:t>
            </a:r>
            <a:r>
              <a:rPr lang="en-US" sz="2800" dirty="0" smtClean="0">
                <a:solidFill>
                  <a:srgbClr val="FF0000"/>
                </a:solidFill>
              </a:rPr>
              <a:t>!</a:t>
            </a:r>
            <a:r>
              <a:rPr lang="en-US" sz="2800" dirty="0" smtClean="0">
                <a:solidFill>
                  <a:schemeClr val="bg1"/>
                </a:solidFill>
              </a:rPr>
              <a:t>]. </a:t>
            </a:r>
            <a:r>
              <a:rPr lang="en-US" sz="2800" dirty="0" smtClean="0">
                <a:solidFill>
                  <a:srgbClr val="FFFF00"/>
                </a:solidFill>
                <a:effectLst>
                  <a:outerShdw blurRad="38100" dist="38100" dir="2700000" algn="tl">
                    <a:srgbClr val="000000">
                      <a:alpha val="43137"/>
                    </a:srgbClr>
                  </a:outerShdw>
                </a:effectLst>
              </a:rPr>
              <a:t>Exclamation mark sign </a:t>
            </a:r>
            <a:r>
              <a:rPr lang="en-US" sz="2800" dirty="0" smtClean="0">
                <a:solidFill>
                  <a:schemeClr val="bg1"/>
                </a:solidFill>
              </a:rPr>
              <a:t>indicates active disease but not necessarily bad prognosis. </a:t>
            </a:r>
          </a:p>
          <a:p>
            <a:pPr>
              <a:buClr>
                <a:srgbClr val="FF0000"/>
              </a:buClr>
              <a:buFont typeface="Rockwell" pitchFamily="18" charset="0"/>
              <a:buChar char="*"/>
            </a:pPr>
            <a:r>
              <a:rPr lang="en-US" sz="2800" dirty="0" smtClean="0">
                <a:solidFill>
                  <a:schemeClr val="bg1"/>
                </a:solidFill>
              </a:rPr>
              <a:t> In some cases the hair loss may be so severe involving the entire scalp hair and in this case it is called </a:t>
            </a:r>
            <a:r>
              <a:rPr lang="en-US" sz="2800" dirty="0" smtClean="0">
                <a:solidFill>
                  <a:srgbClr val="FF0000"/>
                </a:solidFill>
              </a:rPr>
              <a:t>alopecia totalis </a:t>
            </a:r>
            <a:r>
              <a:rPr lang="en-US" sz="2800" dirty="0" smtClean="0">
                <a:solidFill>
                  <a:schemeClr val="bg1"/>
                </a:solidFill>
              </a:rPr>
              <a:t>or even may involve the scalp with all other hairy areas and termed </a:t>
            </a:r>
            <a:r>
              <a:rPr lang="en-US" sz="2800" dirty="0" smtClean="0">
                <a:solidFill>
                  <a:srgbClr val="FF0000"/>
                </a:solidFill>
              </a:rPr>
              <a:t>alopecia universalis</a:t>
            </a:r>
            <a:r>
              <a:rPr lang="en-US" sz="2800" dirty="0" smtClean="0">
                <a:solidFill>
                  <a:schemeClr val="bg1"/>
                </a:solidFill>
              </a:rPr>
              <a: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24</a:t>
            </a:fld>
            <a:endParaRPr lang="en-US" dirty="0"/>
          </a:p>
        </p:txBody>
      </p:sp>
      <p:pic>
        <p:nvPicPr>
          <p:cNvPr id="2050" name="Picture 2"/>
          <p:cNvPicPr>
            <a:picLocks noChangeAspect="1" noChangeArrowheads="1"/>
          </p:cNvPicPr>
          <p:nvPr/>
        </p:nvPicPr>
        <p:blipFill>
          <a:blip r:embed="rId2"/>
          <a:srcRect/>
          <a:stretch>
            <a:fillRect/>
          </a:stretch>
        </p:blipFill>
        <p:spPr bwMode="auto">
          <a:xfrm>
            <a:off x="1371600" y="609600"/>
            <a:ext cx="6553200" cy="5661792"/>
          </a:xfrm>
          <a:prstGeom prst="rect">
            <a:avLst/>
          </a:prstGeom>
          <a:noFill/>
          <a:ln w="9525">
            <a:noFill/>
            <a:miter lim="800000"/>
            <a:headEnd/>
            <a:tailEnd/>
          </a:ln>
          <a:effectLst/>
        </p:spPr>
      </p:pic>
      <p:sp>
        <p:nvSpPr>
          <p:cNvPr id="4" name="Rectangle 3"/>
          <p:cNvSpPr/>
          <p:nvPr/>
        </p:nvSpPr>
        <p:spPr>
          <a:xfrm>
            <a:off x="2667000" y="5562600"/>
            <a:ext cx="3633046" cy="461665"/>
          </a:xfrm>
          <a:prstGeom prst="rect">
            <a:avLst/>
          </a:prstGeom>
        </p:spPr>
        <p:txBody>
          <a:bodyPr wrap="none">
            <a:spAutoFit/>
          </a:bodyPr>
          <a:lstStyle/>
          <a:p>
            <a:r>
              <a:rPr lang="en-US" sz="2400" b="1" dirty="0" smtClean="0">
                <a:solidFill>
                  <a:srgbClr val="FF0000"/>
                </a:solidFill>
              </a:rPr>
              <a:t>An exclamation-mark hair</a:t>
            </a:r>
            <a:endParaRPr lang="en-US" sz="2400" b="1" dirty="0">
              <a:solidFill>
                <a:srgbClr val="FF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25</a:t>
            </a:fld>
            <a:endParaRPr lang="en-US" dirty="0"/>
          </a:p>
        </p:txBody>
      </p:sp>
      <p:pic>
        <p:nvPicPr>
          <p:cNvPr id="6" name="Picture 2" descr="C:\Documents and Settings\XPPRESP3\My Documents\alopecia\Alopecia areata with exclamation mark hairs.jpg"/>
          <p:cNvPicPr>
            <a:picLocks noChangeAspect="1" noChangeArrowheads="1"/>
          </p:cNvPicPr>
          <p:nvPr/>
        </p:nvPicPr>
        <p:blipFill>
          <a:blip r:embed="rId2"/>
          <a:srcRect/>
          <a:stretch>
            <a:fillRect/>
          </a:stretch>
        </p:blipFill>
        <p:spPr bwMode="auto">
          <a:xfrm>
            <a:off x="990600" y="457200"/>
            <a:ext cx="7086600" cy="4898570"/>
          </a:xfrm>
          <a:prstGeom prst="rect">
            <a:avLst/>
          </a:prstGeom>
          <a:noFill/>
        </p:spPr>
      </p:pic>
      <p:sp>
        <p:nvSpPr>
          <p:cNvPr id="7" name="Rectangle 6"/>
          <p:cNvSpPr/>
          <p:nvPr/>
        </p:nvSpPr>
        <p:spPr>
          <a:xfrm>
            <a:off x="990600" y="5486400"/>
            <a:ext cx="7086600" cy="1015663"/>
          </a:xfrm>
          <a:prstGeom prst="rect">
            <a:avLst/>
          </a:prstGeom>
        </p:spPr>
        <p:txBody>
          <a:bodyPr wrap="square">
            <a:spAutoFit/>
          </a:bodyPr>
          <a:lstStyle/>
          <a:p>
            <a:pPr algn="ctr"/>
            <a:r>
              <a:rPr lang="en-US" sz="2000" b="1" dirty="0" smtClean="0">
                <a:solidFill>
                  <a:srgbClr val="FFFF00"/>
                </a:solidFill>
              </a:rPr>
              <a:t>AA: Pathognomonic exclamation mark hairs </a:t>
            </a:r>
            <a:r>
              <a:rPr lang="en-US" sz="2000" dirty="0" smtClean="0">
                <a:solidFill>
                  <a:schemeClr val="bg1"/>
                </a:solidFill>
              </a:rPr>
              <a:t>seen around the edge of alopecic areas. They are broken off about 4mm from the scalp, and are narrowed and less pigmented proximally.</a:t>
            </a:r>
            <a:endParaRPr lang="en-US" sz="2400" b="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26</a:t>
            </a:fld>
            <a:endParaRPr lang="en-US" dirty="0"/>
          </a:p>
        </p:txBody>
      </p:sp>
      <p:pic>
        <p:nvPicPr>
          <p:cNvPr id="2050" name="Picture 2" descr="C:\Documents and Settings\XPPRESP3\My Documents\alopecia\Alopecia areata – extensive.jpg"/>
          <p:cNvPicPr>
            <a:picLocks noChangeAspect="1" noChangeArrowheads="1"/>
          </p:cNvPicPr>
          <p:nvPr/>
        </p:nvPicPr>
        <p:blipFill>
          <a:blip r:embed="rId2"/>
          <a:srcRect/>
          <a:stretch>
            <a:fillRect/>
          </a:stretch>
        </p:blipFill>
        <p:spPr bwMode="auto">
          <a:xfrm>
            <a:off x="4612657" y="223701"/>
            <a:ext cx="4302743" cy="3052899"/>
          </a:xfrm>
          <a:prstGeom prst="rect">
            <a:avLst/>
          </a:prstGeom>
          <a:noFill/>
        </p:spPr>
      </p:pic>
      <p:pic>
        <p:nvPicPr>
          <p:cNvPr id="2051" name="Picture 3" descr="C:\Documents and Settings\XPPRESP3\My Documents\alopecia\Alopecia areata in the beard area.jpg"/>
          <p:cNvPicPr>
            <a:picLocks noChangeAspect="1" noChangeArrowheads="1"/>
          </p:cNvPicPr>
          <p:nvPr/>
        </p:nvPicPr>
        <p:blipFill>
          <a:blip r:embed="rId3"/>
          <a:srcRect/>
          <a:stretch>
            <a:fillRect/>
          </a:stretch>
        </p:blipFill>
        <p:spPr bwMode="auto">
          <a:xfrm>
            <a:off x="304800" y="3581401"/>
            <a:ext cx="4152900" cy="3022780"/>
          </a:xfrm>
          <a:prstGeom prst="rect">
            <a:avLst/>
          </a:prstGeom>
          <a:noFill/>
        </p:spPr>
      </p:pic>
      <p:pic>
        <p:nvPicPr>
          <p:cNvPr id="2052" name="Picture 4" descr="C:\Documents and Settings\XPPRESP3\My Documents\alopecia\Alopecia universalis.jpg"/>
          <p:cNvPicPr>
            <a:picLocks noChangeAspect="1" noChangeArrowheads="1"/>
          </p:cNvPicPr>
          <p:nvPr/>
        </p:nvPicPr>
        <p:blipFill>
          <a:blip r:embed="rId4"/>
          <a:srcRect/>
          <a:stretch>
            <a:fillRect/>
          </a:stretch>
        </p:blipFill>
        <p:spPr bwMode="auto">
          <a:xfrm>
            <a:off x="304800" y="228601"/>
            <a:ext cx="4152900" cy="3022780"/>
          </a:xfrm>
          <a:prstGeom prst="rect">
            <a:avLst/>
          </a:prstGeom>
          <a:noFill/>
        </p:spPr>
      </p:pic>
      <p:sp>
        <p:nvSpPr>
          <p:cNvPr id="6" name="TextBox 5"/>
          <p:cNvSpPr txBox="1"/>
          <p:nvPr/>
        </p:nvSpPr>
        <p:spPr>
          <a:xfrm>
            <a:off x="7315200" y="2895600"/>
            <a:ext cx="1600200" cy="381000"/>
          </a:xfrm>
          <a:prstGeom prst="rect">
            <a:avLst/>
          </a:prstGeom>
          <a:solidFill>
            <a:schemeClr val="bg1"/>
          </a:solidFill>
        </p:spPr>
        <p:txBody>
          <a:bodyPr wrap="square" rtlCol="0">
            <a:spAutoFit/>
          </a:bodyPr>
          <a:lstStyle/>
          <a:p>
            <a:pPr algn="ctr"/>
            <a:r>
              <a:rPr lang="en-US" dirty="0" smtClean="0">
                <a:effectLst>
                  <a:outerShdw blurRad="38100" dist="38100" dir="2700000" algn="tl">
                    <a:srgbClr val="000000">
                      <a:alpha val="43137"/>
                    </a:srgbClr>
                  </a:outerShdw>
                </a:effectLst>
              </a:rPr>
              <a:t>Extensive AA</a:t>
            </a:r>
            <a:endParaRPr lang="en-US" dirty="0">
              <a:effectLst>
                <a:outerShdw blurRad="38100" dist="38100" dir="2700000" algn="tl">
                  <a:srgbClr val="000000">
                    <a:alpha val="43137"/>
                  </a:srgbClr>
                </a:outerShdw>
              </a:effectLst>
            </a:endParaRPr>
          </a:p>
        </p:txBody>
      </p:sp>
      <p:sp>
        <p:nvSpPr>
          <p:cNvPr id="7" name="TextBox 6"/>
          <p:cNvSpPr txBox="1"/>
          <p:nvPr/>
        </p:nvSpPr>
        <p:spPr>
          <a:xfrm>
            <a:off x="2743200" y="6248400"/>
            <a:ext cx="1676400" cy="369332"/>
          </a:xfrm>
          <a:prstGeom prst="rect">
            <a:avLst/>
          </a:prstGeom>
          <a:solidFill>
            <a:schemeClr val="bg1"/>
          </a:solidFill>
        </p:spPr>
        <p:txBody>
          <a:bodyPr wrap="square" rtlCol="0">
            <a:spAutoFit/>
          </a:bodyPr>
          <a:lstStyle/>
          <a:p>
            <a:r>
              <a:rPr lang="en-US" dirty="0" smtClean="0">
                <a:effectLst>
                  <a:outerShdw blurRad="38100" dist="38100" dir="2700000" algn="tl">
                    <a:srgbClr val="000000">
                      <a:alpha val="43137"/>
                    </a:srgbClr>
                  </a:outerShdw>
                </a:effectLst>
              </a:rPr>
              <a:t>AA in the beard</a:t>
            </a:r>
            <a:endParaRPr lang="en-US" dirty="0">
              <a:effectLst>
                <a:outerShdw blurRad="38100" dist="38100" dir="2700000" algn="tl">
                  <a:srgbClr val="000000">
                    <a:alpha val="43137"/>
                  </a:srgbClr>
                </a:outerShdw>
              </a:effectLst>
            </a:endParaRPr>
          </a:p>
        </p:txBody>
      </p:sp>
      <p:sp>
        <p:nvSpPr>
          <p:cNvPr id="8" name="TextBox 7"/>
          <p:cNvSpPr txBox="1"/>
          <p:nvPr/>
        </p:nvSpPr>
        <p:spPr>
          <a:xfrm>
            <a:off x="2819400" y="2895600"/>
            <a:ext cx="1600200" cy="369332"/>
          </a:xfrm>
          <a:prstGeom prst="rect">
            <a:avLst/>
          </a:prstGeom>
          <a:solidFill>
            <a:schemeClr val="bg1"/>
          </a:solidFill>
        </p:spPr>
        <p:txBody>
          <a:bodyPr wrap="square" rtlCol="0">
            <a:spAutoFit/>
          </a:bodyPr>
          <a:lstStyle/>
          <a:p>
            <a:pPr algn="ctr"/>
            <a:r>
              <a:rPr lang="en-US" dirty="0" smtClean="0">
                <a:effectLst>
                  <a:outerShdw blurRad="38100" dist="38100" dir="2700000" algn="tl">
                    <a:srgbClr val="000000">
                      <a:alpha val="43137"/>
                    </a:srgbClr>
                  </a:outerShdw>
                </a:effectLst>
              </a:rPr>
              <a:t>A. universalis</a:t>
            </a:r>
            <a:endParaRPr lang="en-US" dirty="0">
              <a:effectLst>
                <a:outerShdw blurRad="38100" dist="38100" dir="2700000" algn="tl">
                  <a:srgbClr val="000000">
                    <a:alpha val="43137"/>
                  </a:srgbClr>
                </a:outerShdw>
              </a:effectLst>
            </a:endParaRPr>
          </a:p>
        </p:txBody>
      </p:sp>
      <p:sp>
        <p:nvSpPr>
          <p:cNvPr id="9" name="TextBox 8"/>
          <p:cNvSpPr txBox="1"/>
          <p:nvPr/>
        </p:nvSpPr>
        <p:spPr>
          <a:xfrm rot="20118329">
            <a:off x="4653861" y="4651505"/>
            <a:ext cx="4289275" cy="523220"/>
          </a:xfrm>
          <a:prstGeom prst="rect">
            <a:avLst/>
          </a:prstGeom>
          <a:gradFill>
            <a:gsLst>
              <a:gs pos="0">
                <a:srgbClr val="00B0F0"/>
              </a:gs>
              <a:gs pos="50000">
                <a:srgbClr val="FFFF00"/>
              </a:gs>
              <a:gs pos="100000">
                <a:schemeClr val="bg1"/>
              </a:gs>
            </a:gsLst>
            <a:lin ang="5400000" scaled="0"/>
          </a:gradFill>
        </p:spPr>
        <p:txBody>
          <a:bodyPr wrap="square" rtlCol="0">
            <a:spAutoFit/>
          </a:bodyPr>
          <a:lstStyle/>
          <a:p>
            <a:pPr algn="ctr"/>
            <a:r>
              <a:rPr lang="en-US" sz="2800" dirty="0" smtClean="0">
                <a:effectLst>
                  <a:outerShdw blurRad="38100" dist="38100" dir="2700000" algn="tl">
                    <a:srgbClr val="000000">
                      <a:alpha val="43137"/>
                    </a:srgbClr>
                  </a:outerShdw>
                </a:effectLst>
              </a:rPr>
              <a:t>Different severities of AA</a:t>
            </a:r>
            <a:endParaRPr lang="en-US" sz="2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27</a:t>
            </a:fld>
            <a:endParaRPr lang="en-US" dirty="0"/>
          </a:p>
        </p:txBody>
      </p:sp>
      <p:pic>
        <p:nvPicPr>
          <p:cNvPr id="3" name="Picture 2" descr="C:\Documents and Settings\XPPRESP3\My Documents\Derm pictures\AA.jpg"/>
          <p:cNvPicPr>
            <a:picLocks noChangeAspect="1" noChangeArrowheads="1"/>
          </p:cNvPicPr>
          <p:nvPr/>
        </p:nvPicPr>
        <p:blipFill>
          <a:blip r:embed="rId2"/>
          <a:srcRect/>
          <a:stretch>
            <a:fillRect/>
          </a:stretch>
        </p:blipFill>
        <p:spPr bwMode="auto">
          <a:xfrm>
            <a:off x="838200" y="457200"/>
            <a:ext cx="7747227" cy="5514975"/>
          </a:xfrm>
          <a:prstGeom prst="rect">
            <a:avLst/>
          </a:prstGeom>
          <a:noFill/>
          <a:ln w="9525">
            <a:noFill/>
            <a:miter lim="800000"/>
            <a:headEnd/>
            <a:tailEnd/>
          </a:ln>
        </p:spPr>
      </p:pic>
      <p:sp>
        <p:nvSpPr>
          <p:cNvPr id="4" name="Rectangle 3"/>
          <p:cNvSpPr/>
          <p:nvPr/>
        </p:nvSpPr>
        <p:spPr>
          <a:xfrm>
            <a:off x="1066800" y="6096000"/>
            <a:ext cx="7239000" cy="523220"/>
          </a:xfrm>
          <a:prstGeom prst="rect">
            <a:avLst/>
          </a:prstGeom>
        </p:spPr>
        <p:txBody>
          <a:bodyPr wrap="square">
            <a:spAutoFit/>
          </a:bodyPr>
          <a:lstStyle/>
          <a:p>
            <a:pPr algn="ctr"/>
            <a:r>
              <a:rPr lang="en-US" sz="2800" b="1" dirty="0" smtClean="0">
                <a:solidFill>
                  <a:schemeClr val="bg1"/>
                </a:solidFill>
              </a:rPr>
              <a:t>Hair loss with normally looking scalp in AA</a:t>
            </a:r>
            <a:endParaRPr lang="en-US" sz="2800" dirty="0">
              <a:solidFill>
                <a:schemeClr val="bg1"/>
              </a:solidFill>
            </a:endParaRPr>
          </a:p>
        </p:txBody>
      </p:sp>
      <p:sp>
        <p:nvSpPr>
          <p:cNvPr id="5" name="Rectangle 4"/>
          <p:cNvSpPr/>
          <p:nvPr/>
        </p:nvSpPr>
        <p:spPr>
          <a:xfrm>
            <a:off x="1066800" y="685800"/>
            <a:ext cx="7239000" cy="461665"/>
          </a:xfrm>
          <a:prstGeom prst="rect">
            <a:avLst/>
          </a:prstGeom>
        </p:spPr>
        <p:txBody>
          <a:bodyPr wrap="square">
            <a:spAutoFit/>
          </a:bodyPr>
          <a:lstStyle/>
          <a:p>
            <a:pPr algn="ctr"/>
            <a:r>
              <a:rPr lang="en-US" sz="2400" dirty="0" smtClean="0">
                <a:solidFill>
                  <a:srgbClr val="FFFF00"/>
                </a:solidFill>
                <a:effectLst>
                  <a:outerShdw blurRad="38100" dist="38100" dir="2700000" algn="tl">
                    <a:srgbClr val="000000">
                      <a:alpha val="43137"/>
                    </a:srgbClr>
                  </a:outerShdw>
                </a:effectLst>
              </a:rPr>
              <a:t>The characteristic uninflamed patch of alopecia areata</a:t>
            </a:r>
            <a:endParaRPr lang="en-US" sz="2400"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28</a:t>
            </a:fld>
            <a:endParaRPr lang="en-US" dirty="0"/>
          </a:p>
        </p:txBody>
      </p:sp>
      <p:sp>
        <p:nvSpPr>
          <p:cNvPr id="4" name="Rectangle 3"/>
          <p:cNvSpPr/>
          <p:nvPr/>
        </p:nvSpPr>
        <p:spPr>
          <a:xfrm>
            <a:off x="762000" y="6019800"/>
            <a:ext cx="7315200" cy="523220"/>
          </a:xfrm>
          <a:prstGeom prst="rect">
            <a:avLst/>
          </a:prstGeom>
        </p:spPr>
        <p:txBody>
          <a:bodyPr wrap="square">
            <a:spAutoFit/>
          </a:bodyPr>
          <a:lstStyle/>
          <a:p>
            <a:pPr algn="ctr"/>
            <a:r>
              <a:rPr lang="en-US" sz="2800" dirty="0" smtClean="0">
                <a:solidFill>
                  <a:schemeClr val="bg1"/>
                </a:solidFill>
              </a:rPr>
              <a:t>AA: Single patch in the scalp of an adult person</a:t>
            </a:r>
            <a:endParaRPr lang="en-US" sz="2800" dirty="0">
              <a:solidFill>
                <a:schemeClr val="bg1"/>
              </a:solidFill>
            </a:endParaRPr>
          </a:p>
        </p:txBody>
      </p:sp>
      <p:pic>
        <p:nvPicPr>
          <p:cNvPr id="5" name="Picture 4" descr="DSC00437.JPG"/>
          <p:cNvPicPr>
            <a:picLocks noChangeAspect="1"/>
          </p:cNvPicPr>
          <p:nvPr/>
        </p:nvPicPr>
        <p:blipFill>
          <a:blip r:embed="rId2" cstate="print"/>
          <a:stretch>
            <a:fillRect/>
          </a:stretch>
        </p:blipFill>
        <p:spPr>
          <a:xfrm>
            <a:off x="838200" y="457200"/>
            <a:ext cx="7213600" cy="54102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29</a:t>
            </a:fld>
            <a:endParaRPr lang="en-US" dirty="0"/>
          </a:p>
        </p:txBody>
      </p:sp>
      <p:pic>
        <p:nvPicPr>
          <p:cNvPr id="3" name="Picture 2" descr="DSC00438.JPG"/>
          <p:cNvPicPr>
            <a:picLocks noChangeAspect="1"/>
          </p:cNvPicPr>
          <p:nvPr/>
        </p:nvPicPr>
        <p:blipFill>
          <a:blip r:embed="rId2" cstate="print"/>
          <a:stretch>
            <a:fillRect/>
          </a:stretch>
        </p:blipFill>
        <p:spPr>
          <a:xfrm>
            <a:off x="914400" y="381000"/>
            <a:ext cx="7416800" cy="5791200"/>
          </a:xfrm>
          <a:prstGeom prst="rect">
            <a:avLst/>
          </a:prstGeom>
        </p:spPr>
      </p:pic>
      <p:sp>
        <p:nvSpPr>
          <p:cNvPr id="4" name="Right Arrow 3"/>
          <p:cNvSpPr/>
          <p:nvPr/>
        </p:nvSpPr>
        <p:spPr>
          <a:xfrm>
            <a:off x="990600" y="1447800"/>
            <a:ext cx="609600" cy="457200"/>
          </a:xfrm>
          <a:prstGeom prst="rightArrow">
            <a:avLst/>
          </a:prstGeom>
          <a:solidFill>
            <a:srgbClr val="FF00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685800" y="6172200"/>
            <a:ext cx="7696200" cy="400110"/>
          </a:xfrm>
          <a:prstGeom prst="rect">
            <a:avLst/>
          </a:prstGeom>
          <a:noFill/>
        </p:spPr>
        <p:txBody>
          <a:bodyPr wrap="square" rtlCol="0">
            <a:spAutoFit/>
          </a:bodyPr>
          <a:lstStyle/>
          <a:p>
            <a:r>
              <a:rPr lang="en-US" sz="2000" dirty="0" smtClean="0">
                <a:solidFill>
                  <a:schemeClr val="bg1"/>
                </a:solidFill>
              </a:rPr>
              <a:t>Two patches of  AA, the upper patch showing white hair at its periphery</a:t>
            </a:r>
            <a:endParaRPr lang="en-US" sz="2000" dirty="0">
              <a:solidFill>
                <a:schemeClr val="bg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81000" y="381000"/>
            <a:ext cx="8458200" cy="6124754"/>
          </a:xfrm>
          <a:prstGeom prst="rect">
            <a:avLst/>
          </a:prstGeom>
        </p:spPr>
        <p:txBody>
          <a:bodyPr wrap="square">
            <a:spAutoFit/>
          </a:bodyPr>
          <a:lstStyle/>
          <a:p>
            <a:pPr>
              <a:buClr>
                <a:srgbClr val="FF0000"/>
              </a:buClr>
              <a:buSzPct val="100000"/>
              <a:buFont typeface="Rockwell" pitchFamily="18" charset="0"/>
              <a:buChar char="*"/>
            </a:pPr>
            <a:r>
              <a:rPr lang="en-US" sz="2800" dirty="0" smtClean="0">
                <a:solidFill>
                  <a:schemeClr val="bg1"/>
                </a:solidFill>
              </a:rPr>
              <a:t> The hair lost in AA may become grey in color  on regrowth especially on spontaneous regrowth i.e. without treatment. AA usually dose not affect grey hair (only pigmented hair is involved by AA).</a:t>
            </a:r>
          </a:p>
          <a:p>
            <a:pPr>
              <a:buClr>
                <a:srgbClr val="FF0000"/>
              </a:buClr>
              <a:buSzPct val="100000"/>
            </a:pPr>
            <a:endParaRPr lang="en-US" sz="2800" dirty="0" smtClean="0">
              <a:solidFill>
                <a:schemeClr val="bg1"/>
              </a:solidFill>
            </a:endParaRPr>
          </a:p>
          <a:p>
            <a:pPr>
              <a:buClr>
                <a:srgbClr val="FF0000"/>
              </a:buClr>
              <a:buSzPct val="100000"/>
              <a:buFont typeface="Rockwell" pitchFamily="18" charset="0"/>
              <a:buChar char="*"/>
            </a:pPr>
            <a:r>
              <a:rPr lang="en-US" sz="2800" dirty="0" smtClean="0">
                <a:solidFill>
                  <a:schemeClr val="bg1"/>
                </a:solidFill>
              </a:rPr>
              <a:t>AA may involve </a:t>
            </a:r>
            <a:r>
              <a:rPr lang="en-US" sz="2800" dirty="0" smtClean="0">
                <a:solidFill>
                  <a:srgbClr val="FF0000"/>
                </a:solidFill>
              </a:rPr>
              <a:t>the nails </a:t>
            </a:r>
            <a:r>
              <a:rPr lang="en-US" sz="2800" dirty="0" smtClean="0">
                <a:solidFill>
                  <a:schemeClr val="bg1"/>
                </a:solidFill>
              </a:rPr>
              <a:t>and up to 50% of patients may show fine pitting of the nails. Nail findings in AA may include:</a:t>
            </a:r>
          </a:p>
          <a:p>
            <a:pPr marL="457200" indent="-457200">
              <a:buAutoNum type="alphaLcParenR"/>
            </a:pPr>
            <a:r>
              <a:rPr lang="en-US" sz="2800" dirty="0" smtClean="0">
                <a:solidFill>
                  <a:schemeClr val="bg1"/>
                </a:solidFill>
              </a:rPr>
              <a:t>Nail pitting </a:t>
            </a:r>
            <a:r>
              <a:rPr lang="en-US" sz="2800" dirty="0" smtClean="0">
                <a:solidFill>
                  <a:schemeClr val="bg1"/>
                </a:solidFill>
              </a:rPr>
              <a:t>(fine and regular pits and may be called as </a:t>
            </a:r>
            <a:r>
              <a:rPr lang="en-US" sz="2800" dirty="0" smtClean="0">
                <a:solidFill>
                  <a:srgbClr val="FFFF00"/>
                </a:solidFill>
              </a:rPr>
              <a:t>Hammered </a:t>
            </a:r>
            <a:r>
              <a:rPr lang="en-US" sz="2800" dirty="0" smtClean="0">
                <a:solidFill>
                  <a:srgbClr val="FFFF00"/>
                </a:solidFill>
              </a:rPr>
              <a:t>brass pitting</a:t>
            </a:r>
            <a:r>
              <a:rPr lang="en-US" sz="2800" dirty="0" smtClean="0">
                <a:solidFill>
                  <a:schemeClr val="bg1"/>
                </a:solidFill>
              </a:rPr>
              <a:t>).</a:t>
            </a:r>
          </a:p>
          <a:p>
            <a:pPr marL="457200" indent="-457200">
              <a:buAutoNum type="alphaLcParenR"/>
            </a:pPr>
            <a:r>
              <a:rPr lang="en-US" sz="2800" dirty="0" smtClean="0">
                <a:solidFill>
                  <a:schemeClr val="bg1"/>
                </a:solidFill>
              </a:rPr>
              <a:t>Nail ridging</a:t>
            </a:r>
          </a:p>
          <a:p>
            <a:pPr marL="457200" indent="-457200">
              <a:buAutoNum type="alphaLcParenR"/>
            </a:pPr>
            <a:r>
              <a:rPr lang="en-US" sz="2800" dirty="0" smtClean="0">
                <a:solidFill>
                  <a:schemeClr val="bg1"/>
                </a:solidFill>
              </a:rPr>
              <a:t>Koilonychia (</a:t>
            </a:r>
            <a:r>
              <a:rPr lang="en-US" sz="2800" dirty="0" smtClean="0">
                <a:solidFill>
                  <a:srgbClr val="FFFF00"/>
                </a:solidFill>
              </a:rPr>
              <a:t>Spoon-shaped nails</a:t>
            </a:r>
            <a:r>
              <a:rPr lang="en-US" sz="2800" dirty="0" smtClean="0">
                <a:solidFill>
                  <a:schemeClr val="bg1"/>
                </a:solidFill>
              </a:rPr>
              <a:t>)</a:t>
            </a:r>
          </a:p>
          <a:p>
            <a:pPr marL="457200" indent="-457200">
              <a:buAutoNum type="alphaLcParenR"/>
            </a:pPr>
            <a:r>
              <a:rPr lang="en-US" sz="2800" dirty="0" smtClean="0">
                <a:solidFill>
                  <a:schemeClr val="bg1"/>
                </a:solidFill>
              </a:rPr>
              <a:t>Nail </a:t>
            </a:r>
            <a:r>
              <a:rPr lang="en-US" sz="2800" dirty="0" smtClean="0">
                <a:solidFill>
                  <a:schemeClr val="bg1"/>
                </a:solidFill>
              </a:rPr>
              <a:t>dystrophy</a:t>
            </a:r>
          </a:p>
          <a:p>
            <a:pPr marL="457200" indent="-457200">
              <a:buAutoNum type="alphaLcParenR"/>
            </a:pPr>
            <a:r>
              <a:rPr lang="en-US" sz="2800" dirty="0" smtClean="0">
                <a:solidFill>
                  <a:schemeClr val="bg1"/>
                </a:solidFill>
              </a:rPr>
              <a:t>Mottled lunulae</a:t>
            </a:r>
            <a:endParaRPr lang="en-US" sz="2800" dirty="0" smtClean="0">
              <a:solidFill>
                <a:schemeClr val="bg1"/>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447800"/>
            <a:ext cx="8610600" cy="5262979"/>
          </a:xfrm>
          <a:prstGeom prst="rect">
            <a:avLst/>
          </a:prstGeom>
        </p:spPr>
        <p:txBody>
          <a:bodyPr wrap="square">
            <a:spAutoFit/>
          </a:bodyPr>
          <a:lstStyle/>
          <a:p>
            <a:pPr marL="457200" indent="-457200">
              <a:buClr>
                <a:srgbClr val="FFFF00"/>
              </a:buClr>
              <a:buFont typeface="+mj-lt"/>
              <a:buAutoNum type="arabicPeriod"/>
            </a:pPr>
            <a:r>
              <a:rPr lang="en-US" sz="2400" b="1" dirty="0" smtClean="0">
                <a:solidFill>
                  <a:srgbClr val="FFFF00"/>
                </a:solidFill>
                <a:effectLst>
                  <a:outerShdw blurRad="38100" dist="38100" dir="2700000" algn="tl">
                    <a:srgbClr val="000000">
                      <a:alpha val="43137"/>
                    </a:srgbClr>
                  </a:outerShdw>
                </a:effectLst>
              </a:rPr>
              <a:t>Immunological factors</a:t>
            </a:r>
            <a:r>
              <a:rPr lang="en-US" sz="2400" dirty="0" smtClean="0">
                <a:solidFill>
                  <a:schemeClr val="bg1"/>
                </a:solidFill>
                <a:effectLst>
                  <a:outerShdw blurRad="38100" dist="38100" dir="2700000" algn="tl">
                    <a:srgbClr val="000000">
                      <a:alpha val="43137"/>
                    </a:srgbClr>
                  </a:outerShdw>
                </a:effectLst>
              </a:rPr>
              <a:t>: AA may be considered as an autoimmune disease for the following reasons:</a:t>
            </a:r>
          </a:p>
          <a:p>
            <a:pPr marL="457200" indent="-457200">
              <a:buAutoNum type="alphaLcParenR"/>
            </a:pPr>
            <a:r>
              <a:rPr lang="en-US" sz="2400" dirty="0" smtClean="0">
                <a:solidFill>
                  <a:schemeClr val="bg1"/>
                </a:solidFill>
                <a:effectLst>
                  <a:outerShdw blurRad="38100" dist="38100" dir="2700000" algn="tl">
                    <a:srgbClr val="000000">
                      <a:alpha val="43137"/>
                    </a:srgbClr>
                  </a:outerShdw>
                </a:effectLst>
              </a:rPr>
              <a:t>Ass</a:t>
            </a:r>
            <a:r>
              <a:rPr lang="en-US" sz="2400" dirty="0" smtClean="0">
                <a:solidFill>
                  <a:schemeClr val="bg1"/>
                </a:solidFill>
              </a:rPr>
              <a:t>ociation with other autoimmune disorders like  vitiligo, atopic dermatitis, Hashimoto’s thyroiditis , Addison’s disease, DM, Pernicious anemia …..etc. </a:t>
            </a:r>
          </a:p>
          <a:p>
            <a:pPr marL="457200" indent="-457200">
              <a:buAutoNum type="alphaLcParenR"/>
            </a:pPr>
            <a:r>
              <a:rPr lang="en-US" sz="2400" dirty="0" smtClean="0">
                <a:solidFill>
                  <a:schemeClr val="bg1"/>
                </a:solidFill>
              </a:rPr>
              <a:t>Presence of circulating organ specific auto-antibodies e.g. anti-thyroid antibodies .</a:t>
            </a:r>
          </a:p>
          <a:p>
            <a:pPr marL="457200" indent="-457200">
              <a:buAutoNum type="alphaLcParenR"/>
            </a:pPr>
            <a:r>
              <a:rPr lang="en-US" sz="2400" dirty="0" smtClean="0">
                <a:solidFill>
                  <a:schemeClr val="bg1"/>
                </a:solidFill>
              </a:rPr>
              <a:t>Presence of circulating dysfunctioning T-lymphocytes.</a:t>
            </a:r>
          </a:p>
          <a:p>
            <a:pPr marL="457200" indent="-457200">
              <a:buAutoNum type="alphaLcParenR"/>
            </a:pPr>
            <a:r>
              <a:rPr lang="en-US" sz="2400" dirty="0" smtClean="0">
                <a:solidFill>
                  <a:schemeClr val="bg1"/>
                </a:solidFill>
              </a:rPr>
              <a:t>Histologically, T lymphocytes cluster like a </a:t>
            </a:r>
            <a:r>
              <a:rPr lang="en-US" sz="2400" dirty="0" smtClean="0">
                <a:solidFill>
                  <a:srgbClr val="FF0000"/>
                </a:solidFill>
              </a:rPr>
              <a:t>swarm of bees </a:t>
            </a:r>
            <a:r>
              <a:rPr lang="en-US" sz="2400" dirty="0" smtClean="0">
                <a:solidFill>
                  <a:schemeClr val="bg1"/>
                </a:solidFill>
              </a:rPr>
              <a:t>around affected hair bulbs, having been attracted and made to divide by cytokines released from the dermal papilla.</a:t>
            </a:r>
          </a:p>
          <a:p>
            <a:pPr marL="457200" indent="-457200">
              <a:buClr>
                <a:srgbClr val="FFFF00"/>
              </a:buClr>
              <a:buFont typeface="+mj-lt"/>
              <a:buAutoNum type="arabicPeriod" startAt="2"/>
            </a:pPr>
            <a:r>
              <a:rPr lang="en-US" sz="2400" b="1" dirty="0" smtClean="0">
                <a:solidFill>
                  <a:srgbClr val="FFFF00"/>
                </a:solidFill>
              </a:rPr>
              <a:t>Genetic factor</a:t>
            </a:r>
            <a:r>
              <a:rPr lang="en-US" sz="2400" dirty="0" smtClean="0">
                <a:solidFill>
                  <a:schemeClr val="bg1"/>
                </a:solidFill>
              </a:rPr>
              <a:t>: about 10-25% of cases may be familial.</a:t>
            </a:r>
          </a:p>
          <a:p>
            <a:pPr marL="457200" indent="-457200">
              <a:buClr>
                <a:srgbClr val="FFFF00"/>
              </a:buClr>
              <a:buFont typeface="+mj-lt"/>
              <a:buAutoNum type="arabicPeriod" startAt="2"/>
            </a:pPr>
            <a:r>
              <a:rPr lang="en-US" sz="2400" b="1" dirty="0" smtClean="0">
                <a:solidFill>
                  <a:srgbClr val="FFFF00"/>
                </a:solidFill>
              </a:rPr>
              <a:t>Psychological factor</a:t>
            </a:r>
            <a:r>
              <a:rPr lang="en-US" sz="2400" dirty="0" smtClean="0">
                <a:solidFill>
                  <a:schemeClr val="bg1"/>
                </a:solidFill>
              </a:rPr>
              <a:t>: Severe psychological upset probably acts as a precipitating or triggering factor.</a:t>
            </a:r>
            <a:endParaRPr lang="en-US" sz="2400" dirty="0"/>
          </a:p>
        </p:txBody>
      </p:sp>
      <p:sp>
        <p:nvSpPr>
          <p:cNvPr id="3" name="Rectangle 2"/>
          <p:cNvSpPr/>
          <p:nvPr/>
        </p:nvSpPr>
        <p:spPr>
          <a:xfrm>
            <a:off x="457200" y="381000"/>
            <a:ext cx="3505200" cy="646331"/>
          </a:xfrm>
          <a:prstGeom prst="rect">
            <a:avLst/>
          </a:prstGeom>
        </p:spPr>
        <p:txBody>
          <a:bodyPr wrap="square">
            <a:spAutoFit/>
          </a:bodyPr>
          <a:lstStyle/>
          <a:p>
            <a:pPr algn="ctr"/>
            <a:r>
              <a:rPr lang="en-US" sz="3600" i="1" dirty="0" smtClean="0">
                <a:solidFill>
                  <a:srgbClr val="FFFF00"/>
                </a:solidFill>
                <a:effectLst>
                  <a:outerShdw blurRad="38100" dist="38100" dir="2700000" algn="tl">
                    <a:srgbClr val="000000">
                      <a:alpha val="43137"/>
                    </a:srgbClr>
                  </a:outerShdw>
                </a:effectLst>
              </a:rPr>
              <a:t>Aetiology of AA</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32</a:t>
            </a:fld>
            <a:endParaRPr lang="en-US" dirty="0"/>
          </a:p>
        </p:txBody>
      </p:sp>
      <p:sp>
        <p:nvSpPr>
          <p:cNvPr id="3" name="Rectangle 2"/>
          <p:cNvSpPr/>
          <p:nvPr/>
        </p:nvSpPr>
        <p:spPr>
          <a:xfrm>
            <a:off x="152400" y="1524000"/>
            <a:ext cx="8686800" cy="4832092"/>
          </a:xfrm>
          <a:prstGeom prst="rect">
            <a:avLst/>
          </a:prstGeom>
        </p:spPr>
        <p:txBody>
          <a:bodyPr wrap="square">
            <a:spAutoFit/>
          </a:bodyPr>
          <a:lstStyle/>
          <a:p>
            <a:pPr marL="457200" indent="-457200">
              <a:buClr>
                <a:srgbClr val="FFFF00"/>
              </a:buClr>
              <a:buAutoNum type="arabicPeriod"/>
            </a:pPr>
            <a:r>
              <a:rPr lang="en-US" sz="2800" i="1" dirty="0" smtClean="0">
                <a:solidFill>
                  <a:srgbClr val="FF0000"/>
                </a:solidFill>
              </a:rPr>
              <a:t>Tinea capitis</a:t>
            </a:r>
            <a:r>
              <a:rPr lang="en-US" sz="2800" dirty="0" smtClean="0">
                <a:solidFill>
                  <a:schemeClr val="bg1"/>
                </a:solidFill>
              </a:rPr>
              <a:t>: the patches are not scaly and uninflamed and KOH hair examination is negative in AA in contrast to tinea capitis.</a:t>
            </a:r>
          </a:p>
          <a:p>
            <a:pPr marL="457200" indent="-457200">
              <a:buClr>
                <a:srgbClr val="FFFF00"/>
              </a:buClr>
              <a:buAutoNum type="arabicPeriod"/>
            </a:pPr>
            <a:r>
              <a:rPr lang="en-US" sz="2800" i="1" dirty="0" smtClean="0">
                <a:solidFill>
                  <a:srgbClr val="FF0000"/>
                </a:solidFill>
              </a:rPr>
              <a:t>Lichen planus</a:t>
            </a:r>
            <a:r>
              <a:rPr lang="en-US" sz="2800" dirty="0" smtClean="0">
                <a:solidFill>
                  <a:schemeClr val="bg1"/>
                </a:solidFill>
              </a:rPr>
              <a:t> [the patches are inflamed with scarring].</a:t>
            </a:r>
          </a:p>
          <a:p>
            <a:pPr marL="457200" indent="-457200">
              <a:buClr>
                <a:srgbClr val="FFFF00"/>
              </a:buClr>
              <a:buFontTx/>
              <a:buAutoNum type="arabicPeriod"/>
            </a:pPr>
            <a:r>
              <a:rPr lang="en-US" sz="2800" i="1" dirty="0" smtClean="0">
                <a:solidFill>
                  <a:srgbClr val="FF0000"/>
                </a:solidFill>
              </a:rPr>
              <a:t>DLE </a:t>
            </a:r>
            <a:r>
              <a:rPr lang="en-US" sz="2800" dirty="0" smtClean="0">
                <a:solidFill>
                  <a:schemeClr val="bg1"/>
                </a:solidFill>
              </a:rPr>
              <a:t>[ also the patches are inflamed with scarring].</a:t>
            </a:r>
            <a:endParaRPr lang="en-US" sz="2800" i="1" dirty="0" smtClean="0">
              <a:solidFill>
                <a:srgbClr val="FF0000"/>
              </a:solidFill>
            </a:endParaRPr>
          </a:p>
          <a:p>
            <a:pPr marL="457200" indent="-457200">
              <a:buClr>
                <a:srgbClr val="FFFF00"/>
              </a:buClr>
              <a:buAutoNum type="arabicPeriod"/>
            </a:pPr>
            <a:r>
              <a:rPr lang="en-US" sz="2800" i="1" dirty="0" smtClean="0">
                <a:solidFill>
                  <a:srgbClr val="FF0000"/>
                </a:solidFill>
              </a:rPr>
              <a:t>Trichotillomania</a:t>
            </a:r>
            <a:r>
              <a:rPr lang="en-US" sz="2800" dirty="0" smtClean="0">
                <a:solidFill>
                  <a:schemeClr val="bg1"/>
                </a:solidFill>
              </a:rPr>
              <a:t>                 </a:t>
            </a:r>
            <a:r>
              <a:rPr lang="en-US" sz="2800" dirty="0" smtClean="0">
                <a:solidFill>
                  <a:srgbClr val="FFFF00"/>
                </a:solidFill>
              </a:rPr>
              <a:t>5. </a:t>
            </a:r>
            <a:r>
              <a:rPr lang="en-US" sz="2800" i="1" dirty="0" smtClean="0">
                <a:solidFill>
                  <a:srgbClr val="FF0000"/>
                </a:solidFill>
              </a:rPr>
              <a:t>Traction alopecia</a:t>
            </a:r>
            <a:endParaRPr lang="en-US" sz="2800" dirty="0" smtClean="0">
              <a:solidFill>
                <a:schemeClr val="bg1"/>
              </a:solidFill>
            </a:endParaRPr>
          </a:p>
          <a:p>
            <a:pPr marL="457200" indent="-457200">
              <a:buClr>
                <a:srgbClr val="FFFF00"/>
              </a:buClr>
            </a:pPr>
            <a:r>
              <a:rPr lang="en-US" sz="2800" dirty="0" smtClean="0">
                <a:solidFill>
                  <a:schemeClr val="bg1"/>
                </a:solidFill>
              </a:rPr>
              <a:t>       In both </a:t>
            </a:r>
            <a:r>
              <a:rPr lang="en-US" sz="2800" i="1" dirty="0" smtClean="0">
                <a:solidFill>
                  <a:srgbClr val="FF0000"/>
                </a:solidFill>
              </a:rPr>
              <a:t>trichotillomania</a:t>
            </a:r>
            <a:r>
              <a:rPr lang="en-US" sz="2800" dirty="0" smtClean="0">
                <a:solidFill>
                  <a:schemeClr val="bg1"/>
                </a:solidFill>
              </a:rPr>
              <a:t> and </a:t>
            </a:r>
            <a:r>
              <a:rPr lang="en-US" sz="2800" dirty="0" smtClean="0">
                <a:solidFill>
                  <a:srgbClr val="FF0000"/>
                </a:solidFill>
              </a:rPr>
              <a:t>traction alopecia </a:t>
            </a:r>
            <a:r>
              <a:rPr lang="en-US" sz="2800" dirty="0" smtClean="0">
                <a:solidFill>
                  <a:schemeClr val="bg1"/>
                </a:solidFill>
              </a:rPr>
              <a:t>broken hairs may be seen but true exclamation-mark hairs are absent.</a:t>
            </a:r>
          </a:p>
          <a:p>
            <a:pPr marL="457200" indent="-457200">
              <a:buClr>
                <a:srgbClr val="FFFF00"/>
              </a:buClr>
              <a:buFont typeface="+mj-lt"/>
              <a:buAutoNum type="arabicPeriod" startAt="6"/>
            </a:pPr>
            <a:r>
              <a:rPr lang="en-US" sz="2800" dirty="0" smtClean="0">
                <a:solidFill>
                  <a:schemeClr val="bg1"/>
                </a:solidFill>
              </a:rPr>
              <a:t> </a:t>
            </a:r>
            <a:r>
              <a:rPr lang="en-US" sz="2800" i="1" dirty="0" smtClean="0">
                <a:solidFill>
                  <a:srgbClr val="FF0000"/>
                </a:solidFill>
              </a:rPr>
              <a:t>Secondary syphilis </a:t>
            </a:r>
            <a:r>
              <a:rPr lang="en-US" sz="2800" dirty="0" smtClean="0">
                <a:solidFill>
                  <a:schemeClr val="bg1"/>
                </a:solidFill>
              </a:rPr>
              <a:t>can cause a ‘moth-eaten’ patchy hair loss.</a:t>
            </a:r>
          </a:p>
        </p:txBody>
      </p:sp>
      <p:sp>
        <p:nvSpPr>
          <p:cNvPr id="4" name="Rectangle 3"/>
          <p:cNvSpPr/>
          <p:nvPr/>
        </p:nvSpPr>
        <p:spPr>
          <a:xfrm>
            <a:off x="533400" y="457200"/>
            <a:ext cx="4662623" cy="584775"/>
          </a:xfrm>
          <a:prstGeom prst="rect">
            <a:avLst/>
          </a:prstGeom>
        </p:spPr>
        <p:txBody>
          <a:bodyPr wrap="none">
            <a:spAutoFit/>
          </a:bodyPr>
          <a:lstStyle/>
          <a:p>
            <a:r>
              <a:rPr lang="en-US" sz="3200" i="1" dirty="0" smtClean="0">
                <a:solidFill>
                  <a:srgbClr val="FFFF00"/>
                </a:solidFill>
                <a:effectLst>
                  <a:outerShdw blurRad="38100" dist="38100" dir="2700000" algn="tl">
                    <a:srgbClr val="000000">
                      <a:alpha val="43137"/>
                    </a:srgbClr>
                  </a:outerShdw>
                </a:effectLst>
              </a:rPr>
              <a:t>Differential diagnosis of AA</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33</a:t>
            </a:fld>
            <a:endParaRPr lang="en-US" dirty="0"/>
          </a:p>
        </p:txBody>
      </p:sp>
      <p:sp>
        <p:nvSpPr>
          <p:cNvPr id="3" name="Rectangle 2"/>
          <p:cNvSpPr/>
          <p:nvPr/>
        </p:nvSpPr>
        <p:spPr>
          <a:xfrm>
            <a:off x="381000" y="1600200"/>
            <a:ext cx="8305800" cy="4676715"/>
          </a:xfrm>
          <a:prstGeom prst="rect">
            <a:avLst/>
          </a:prstGeom>
        </p:spPr>
        <p:txBody>
          <a:bodyPr wrap="square">
            <a:spAutoFit/>
          </a:bodyPr>
          <a:lstStyle/>
          <a:p>
            <a:pPr algn="just"/>
            <a:r>
              <a:rPr lang="en-US" sz="2400" dirty="0" smtClean="0">
                <a:solidFill>
                  <a:schemeClr val="bg1"/>
                </a:solidFill>
              </a:rPr>
              <a:t>The </a:t>
            </a:r>
            <a:r>
              <a:rPr lang="en-US" sz="2400" dirty="0" smtClean="0">
                <a:solidFill>
                  <a:srgbClr val="FF0000"/>
                </a:solidFill>
              </a:rPr>
              <a:t>prognosis</a:t>
            </a:r>
            <a:r>
              <a:rPr lang="en-US" sz="2400" dirty="0" smtClean="0">
                <a:solidFill>
                  <a:schemeClr val="bg1"/>
                </a:solidFill>
              </a:rPr>
              <a:t> (outcome) in AA in general is usually good as the recovery rate is high (&gt; 90% of the cases recover within 6 months), but the relapse rate is also high so cure in AA is questionable, although some persons have remission for life, that is why the outcome in AA is </a:t>
            </a:r>
            <a:r>
              <a:rPr lang="en-US" sz="2400" dirty="0" smtClean="0">
                <a:solidFill>
                  <a:srgbClr val="FF0000"/>
                </a:solidFill>
              </a:rPr>
              <a:t>unpredictable</a:t>
            </a:r>
            <a:r>
              <a:rPr lang="en-US" sz="2400" dirty="0" smtClean="0">
                <a:solidFill>
                  <a:schemeClr val="bg1"/>
                </a:solidFill>
              </a:rPr>
              <a:t>. </a:t>
            </a:r>
          </a:p>
          <a:p>
            <a:pPr algn="just"/>
            <a:endParaRPr lang="en-US" sz="2400" dirty="0" smtClean="0">
              <a:solidFill>
                <a:schemeClr val="bg1"/>
              </a:solidFill>
            </a:endParaRPr>
          </a:p>
          <a:p>
            <a:pPr algn="just"/>
            <a:r>
              <a:rPr lang="en-US" sz="2400" dirty="0" smtClean="0">
                <a:solidFill>
                  <a:schemeClr val="bg1"/>
                </a:solidFill>
              </a:rPr>
              <a:t>Generally, in a first attack, regrowth is usual within few months. New hairs  appear in the centre of the patches as fine pale down, and gradually regain their normal thickness and color, although the new hair may remain white in older patients. Subsequent episodes tend to be more extensive and regrowth is slower. Hair loss in some areas may coexist with regrowth in others.</a:t>
            </a:r>
            <a:endParaRPr lang="en-US" sz="3200" b="1" i="1" dirty="0" smtClean="0">
              <a:solidFill>
                <a:srgbClr val="FFFF00"/>
              </a:solidFill>
            </a:endParaRPr>
          </a:p>
        </p:txBody>
      </p:sp>
      <p:sp>
        <p:nvSpPr>
          <p:cNvPr id="4" name="Rectangle 3"/>
          <p:cNvSpPr/>
          <p:nvPr/>
        </p:nvSpPr>
        <p:spPr>
          <a:xfrm>
            <a:off x="609600" y="533400"/>
            <a:ext cx="5093638" cy="646331"/>
          </a:xfrm>
          <a:prstGeom prst="rect">
            <a:avLst/>
          </a:prstGeom>
        </p:spPr>
        <p:txBody>
          <a:bodyPr wrap="none">
            <a:spAutoFit/>
          </a:bodyPr>
          <a:lstStyle/>
          <a:p>
            <a:r>
              <a:rPr lang="en-US" sz="3600" b="1" i="1" dirty="0" smtClean="0">
                <a:solidFill>
                  <a:srgbClr val="FFFF00"/>
                </a:solidFill>
              </a:rPr>
              <a:t>Course &amp; Prognosis</a:t>
            </a:r>
            <a:r>
              <a:rPr lang="en-US" sz="3600" b="1" i="1" dirty="0" smtClean="0">
                <a:solidFill>
                  <a:srgbClr val="FFFF00"/>
                </a:solidFill>
                <a:effectLst>
                  <a:outerShdw blurRad="38100" dist="38100" dir="2700000" algn="tl">
                    <a:srgbClr val="000000">
                      <a:alpha val="43137"/>
                    </a:srgbClr>
                  </a:outerShdw>
                </a:effectLst>
              </a:rPr>
              <a:t> of AA</a:t>
            </a:r>
            <a:endParaRPr lang="en-US" sz="3600" b="1" i="1" dirty="0" smtClean="0">
              <a:solidFill>
                <a:srgbClr val="FFFF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1524000"/>
            <a:ext cx="8610600" cy="4401205"/>
          </a:xfrm>
          <a:prstGeom prst="rect">
            <a:avLst/>
          </a:prstGeom>
          <a:noFill/>
        </p:spPr>
        <p:txBody>
          <a:bodyPr wrap="square" rtlCol="0">
            <a:spAutoFit/>
          </a:bodyPr>
          <a:lstStyle/>
          <a:p>
            <a:pPr marL="457200" indent="-457200">
              <a:buAutoNum type="arabicPeriod"/>
            </a:pPr>
            <a:r>
              <a:rPr lang="en-US" sz="2800" dirty="0" smtClean="0">
                <a:solidFill>
                  <a:schemeClr val="bg1"/>
                </a:solidFill>
                <a:effectLst>
                  <a:outerShdw blurRad="38100" dist="38100" dir="2700000" algn="tl">
                    <a:srgbClr val="000000">
                      <a:alpha val="43137"/>
                    </a:srgbClr>
                  </a:outerShdw>
                </a:effectLst>
              </a:rPr>
              <a:t>Unusually widespread alopecia especially alopecia totalis and alopecia universalis.</a:t>
            </a:r>
          </a:p>
          <a:p>
            <a:pPr marL="457200" indent="-457200">
              <a:buAutoNum type="arabicPeriod"/>
            </a:pPr>
            <a:r>
              <a:rPr lang="en-US" sz="2800" dirty="0" smtClean="0">
                <a:solidFill>
                  <a:schemeClr val="bg1"/>
                </a:solidFill>
                <a:effectLst>
                  <a:outerShdw blurRad="38100" dist="38100" dir="2700000" algn="tl">
                    <a:srgbClr val="000000">
                      <a:alpha val="43137"/>
                    </a:srgbClr>
                  </a:outerShdw>
                </a:effectLst>
              </a:rPr>
              <a:t>Early onset of the disease i.e. onset before puberty.</a:t>
            </a:r>
          </a:p>
          <a:p>
            <a:pPr marL="457200" indent="-457200">
              <a:buAutoNum type="arabicPeriod"/>
            </a:pPr>
            <a:r>
              <a:rPr lang="en-US" sz="2800" dirty="0" smtClean="0">
                <a:solidFill>
                  <a:schemeClr val="bg1"/>
                </a:solidFill>
                <a:effectLst>
                  <a:outerShdw blurRad="38100" dist="38100" dir="2700000" algn="tl">
                    <a:srgbClr val="000000">
                      <a:alpha val="43137"/>
                    </a:srgbClr>
                  </a:outerShdw>
                </a:effectLst>
              </a:rPr>
              <a:t>Multiplicity of the patches.</a:t>
            </a:r>
          </a:p>
          <a:p>
            <a:pPr marL="457200" indent="-457200">
              <a:buFontTx/>
              <a:buAutoNum type="arabicPeriod"/>
            </a:pPr>
            <a:r>
              <a:rPr lang="en-US" sz="2800" dirty="0" smtClean="0">
                <a:solidFill>
                  <a:schemeClr val="bg1"/>
                </a:solidFill>
                <a:effectLst>
                  <a:outerShdw blurRad="38100" dist="38100" dir="2700000" algn="tl">
                    <a:srgbClr val="000000">
                      <a:alpha val="43137"/>
                    </a:srgbClr>
                  </a:outerShdw>
                </a:effectLst>
              </a:rPr>
              <a:t>Chronicity (Recurrent cases).</a:t>
            </a:r>
          </a:p>
          <a:p>
            <a:pPr marL="457200" indent="-457200">
              <a:buAutoNum type="arabicPeriod"/>
            </a:pPr>
            <a:r>
              <a:rPr lang="en-US" sz="2800" dirty="0" smtClean="0">
                <a:solidFill>
                  <a:schemeClr val="bg1"/>
                </a:solidFill>
                <a:effectLst>
                  <a:outerShdw blurRad="38100" dist="38100" dir="2700000" algn="tl">
                    <a:srgbClr val="000000">
                      <a:alpha val="43137"/>
                    </a:srgbClr>
                  </a:outerShdw>
                </a:effectLst>
              </a:rPr>
              <a:t>Presence of nail changes.</a:t>
            </a:r>
          </a:p>
          <a:p>
            <a:pPr marL="457200" indent="-457200">
              <a:buAutoNum type="arabicPeriod"/>
            </a:pPr>
            <a:r>
              <a:rPr lang="en-US" sz="2800" dirty="0" smtClean="0">
                <a:solidFill>
                  <a:schemeClr val="bg1"/>
                </a:solidFill>
                <a:effectLst>
                  <a:outerShdw blurRad="38100" dist="38100" dir="2700000" algn="tl">
                    <a:srgbClr val="000000">
                      <a:alpha val="43137"/>
                    </a:srgbClr>
                  </a:outerShdw>
                </a:effectLst>
              </a:rPr>
              <a:t>Involvement of the scalp margin (</a:t>
            </a:r>
            <a:r>
              <a:rPr lang="en-US" sz="2800" dirty="0" smtClean="0">
                <a:solidFill>
                  <a:srgbClr val="FF0000"/>
                </a:solidFill>
                <a:effectLst>
                  <a:outerShdw blurRad="38100" dist="38100" dir="2700000" algn="tl">
                    <a:srgbClr val="000000">
                      <a:alpha val="43137"/>
                    </a:srgbClr>
                  </a:outerShdw>
                </a:effectLst>
              </a:rPr>
              <a:t>O</a:t>
            </a:r>
            <a:r>
              <a:rPr lang="en-US" sz="2800" b="1" dirty="0" smtClean="0">
                <a:solidFill>
                  <a:srgbClr val="FF0000"/>
                </a:solidFill>
                <a:effectLst>
                  <a:outerShdw blurRad="38100" dist="38100" dir="2700000" algn="tl">
                    <a:srgbClr val="000000">
                      <a:alpha val="43137"/>
                    </a:srgbClr>
                  </a:outerShdw>
                </a:effectLst>
              </a:rPr>
              <a:t>phiasis</a:t>
            </a:r>
            <a:r>
              <a:rPr lang="en-US" sz="2800" dirty="0" smtClean="0">
                <a:solidFill>
                  <a:schemeClr val="bg1"/>
                </a:solidFill>
                <a:effectLst>
                  <a:outerShdw blurRad="38100" dist="38100" dir="2700000" algn="tl">
                    <a:srgbClr val="000000">
                      <a:alpha val="43137"/>
                    </a:srgbClr>
                  </a:outerShdw>
                </a:effectLst>
              </a:rPr>
              <a:t>), especially at the nape of the neck.</a:t>
            </a:r>
          </a:p>
          <a:p>
            <a:pPr marL="457200" indent="-457200">
              <a:buFont typeface="+mj-lt"/>
              <a:buAutoNum type="arabicPeriod" startAt="7"/>
            </a:pPr>
            <a:r>
              <a:rPr lang="en-US" sz="2800" dirty="0" smtClean="0">
                <a:solidFill>
                  <a:schemeClr val="bg1"/>
                </a:solidFill>
                <a:effectLst>
                  <a:outerShdw blurRad="38100" dist="38100" dir="2700000" algn="tl">
                    <a:srgbClr val="000000">
                      <a:alpha val="43137"/>
                    </a:srgbClr>
                  </a:outerShdw>
                </a:effectLst>
              </a:rPr>
              <a:t>Familial AA [Positive F.H of AA].</a:t>
            </a:r>
          </a:p>
          <a:p>
            <a:pPr marL="457200" indent="-457200">
              <a:buFont typeface="+mj-lt"/>
              <a:buAutoNum type="arabicPeriod" startAt="7"/>
            </a:pPr>
            <a:r>
              <a:rPr lang="en-US" sz="2800" dirty="0" smtClean="0">
                <a:solidFill>
                  <a:schemeClr val="bg1"/>
                </a:solidFill>
                <a:effectLst>
                  <a:outerShdw blurRad="38100" dist="38100" dir="2700000" algn="tl">
                    <a:srgbClr val="000000">
                      <a:alpha val="43137"/>
                    </a:srgbClr>
                  </a:outerShdw>
                </a:effectLst>
              </a:rPr>
              <a:t>Association with atopy or Down’s syndrome.</a:t>
            </a:r>
            <a:endParaRPr lang="en-US" sz="2800" dirty="0">
              <a:solidFill>
                <a:schemeClr val="bg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dirty="0"/>
          </a:p>
        </p:txBody>
      </p:sp>
      <p:sp>
        <p:nvSpPr>
          <p:cNvPr id="5" name="Rectangle 4"/>
          <p:cNvSpPr/>
          <p:nvPr/>
        </p:nvSpPr>
        <p:spPr>
          <a:xfrm>
            <a:off x="457200" y="533400"/>
            <a:ext cx="6705599" cy="584775"/>
          </a:xfrm>
          <a:prstGeom prst="rect">
            <a:avLst/>
          </a:prstGeom>
        </p:spPr>
        <p:txBody>
          <a:bodyPr wrap="square">
            <a:spAutoFit/>
          </a:bodyPr>
          <a:lstStyle/>
          <a:p>
            <a:pPr algn="ctr"/>
            <a:r>
              <a:rPr lang="en-US" sz="3200" b="1" i="1" dirty="0" smtClean="0">
                <a:solidFill>
                  <a:srgbClr val="FFFF00"/>
                </a:solidFill>
                <a:effectLst>
                  <a:outerShdw blurRad="38100" dist="38100" dir="2700000" algn="tl">
                    <a:srgbClr val="000000">
                      <a:alpha val="43137"/>
                    </a:srgbClr>
                  </a:outerShdw>
                </a:effectLst>
              </a:rPr>
              <a:t>Bad Prognostic Pointers (Signs) in AA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457200"/>
            <a:ext cx="3886200" cy="646331"/>
          </a:xfrm>
          <a:prstGeom prst="rect">
            <a:avLst/>
          </a:prstGeom>
          <a:noFill/>
        </p:spPr>
        <p:txBody>
          <a:bodyPr wrap="square" rtlCol="0">
            <a:spAutoFit/>
          </a:bodyPr>
          <a:lstStyle/>
          <a:p>
            <a:pPr algn="ctr"/>
            <a:r>
              <a:rPr lang="en-US" sz="3600" i="1" dirty="0" smtClean="0">
                <a:solidFill>
                  <a:srgbClr val="FFFF00"/>
                </a:solidFill>
                <a:effectLst>
                  <a:outerShdw blurRad="38100" dist="38100" dir="2700000" algn="tl">
                    <a:srgbClr val="000000">
                      <a:alpha val="43137"/>
                    </a:srgbClr>
                  </a:outerShdw>
                </a:effectLst>
              </a:rPr>
              <a:t>Management of AA</a:t>
            </a:r>
            <a:endParaRPr lang="en-US" sz="3600" i="1" dirty="0">
              <a:solidFill>
                <a:srgbClr val="FFFF00"/>
              </a:solidFill>
              <a:effectLst>
                <a:outerShdw blurRad="38100" dist="38100" dir="2700000" algn="tl">
                  <a:srgbClr val="000000">
                    <a:alpha val="43137"/>
                  </a:srgbClr>
                </a:outerShdw>
              </a:effectLst>
            </a:endParaRPr>
          </a:p>
        </p:txBody>
      </p:sp>
      <p:sp>
        <p:nvSpPr>
          <p:cNvPr id="3" name="TextBox 2"/>
          <p:cNvSpPr txBox="1"/>
          <p:nvPr/>
        </p:nvSpPr>
        <p:spPr>
          <a:xfrm>
            <a:off x="381000" y="1524000"/>
            <a:ext cx="8382000" cy="4832092"/>
          </a:xfrm>
          <a:prstGeom prst="rect">
            <a:avLst/>
          </a:prstGeom>
          <a:noFill/>
        </p:spPr>
        <p:txBody>
          <a:bodyPr wrap="square" rtlCol="0">
            <a:spAutoFit/>
          </a:bodyPr>
          <a:lstStyle/>
          <a:p>
            <a:pPr marL="457200" indent="-457200">
              <a:buClr>
                <a:srgbClr val="FF0000"/>
              </a:buClr>
              <a:buAutoNum type="arabicPeriod"/>
            </a:pPr>
            <a:r>
              <a:rPr lang="en-US" sz="2800" dirty="0" smtClean="0">
                <a:solidFill>
                  <a:schemeClr val="bg1"/>
                </a:solidFill>
              </a:rPr>
              <a:t>Reassurance (not contagious with high rate of spontaneous recovery). The aim of therapy is to facilitate recovery.  </a:t>
            </a:r>
          </a:p>
          <a:p>
            <a:pPr marL="457200" indent="-457200">
              <a:buClr>
                <a:srgbClr val="FF0000"/>
              </a:buClr>
              <a:buAutoNum type="arabicPeriod"/>
            </a:pPr>
            <a:r>
              <a:rPr lang="en-US" sz="2800" dirty="0" smtClean="0">
                <a:solidFill>
                  <a:schemeClr val="bg1"/>
                </a:solidFill>
              </a:rPr>
              <a:t>Tranquillizers may be helpful at the start of therapy.</a:t>
            </a:r>
          </a:p>
          <a:p>
            <a:pPr marL="457200" indent="-457200">
              <a:buClr>
                <a:srgbClr val="FF0000"/>
              </a:buClr>
              <a:buAutoNum type="arabicPeriod"/>
            </a:pPr>
            <a:r>
              <a:rPr lang="en-US" sz="2800" dirty="0" smtClean="0">
                <a:solidFill>
                  <a:schemeClr val="bg1"/>
                </a:solidFill>
              </a:rPr>
              <a:t>Topical sensitizing agents e.g. DNCB [Dinitrochlorobenzene].</a:t>
            </a:r>
          </a:p>
          <a:p>
            <a:pPr marL="457200" indent="-457200">
              <a:buClr>
                <a:srgbClr val="FF0000"/>
              </a:buClr>
              <a:buAutoNum type="arabicPeriod"/>
            </a:pPr>
            <a:r>
              <a:rPr lang="en-US" sz="2800" dirty="0" smtClean="0">
                <a:solidFill>
                  <a:schemeClr val="bg1"/>
                </a:solidFill>
              </a:rPr>
              <a:t>Topical irritants to stimulate hair growth such as topical phenol (5% solution), Dithranol (0.1–0.25% ), Garlic, Plant extracts ….etc. are often used but with limited success. </a:t>
            </a:r>
          </a:p>
          <a:p>
            <a:pPr marL="457200" indent="-457200">
              <a:buClr>
                <a:srgbClr val="FF0000"/>
              </a:buClr>
              <a:buFontTx/>
              <a:buAutoNum type="arabicPeriod"/>
            </a:pPr>
            <a:r>
              <a:rPr lang="en-US" sz="2800" dirty="0" smtClean="0">
                <a:solidFill>
                  <a:schemeClr val="bg1"/>
                </a:solidFill>
              </a:rPr>
              <a:t>Topical minoxidil 5% solution.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dirty="0"/>
          </a:p>
        </p:txBody>
      </p:sp>
      <p:sp>
        <p:nvSpPr>
          <p:cNvPr id="6" name="Right Arrow 5"/>
          <p:cNvSpPr/>
          <p:nvPr/>
        </p:nvSpPr>
        <p:spPr>
          <a:xfrm>
            <a:off x="6477000" y="5867400"/>
            <a:ext cx="1447800" cy="685800"/>
          </a:xfrm>
          <a:prstGeom prst="rightArrow">
            <a:avLst/>
          </a:prstGeom>
          <a:solidFill>
            <a:schemeClr val="tx1"/>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Continue</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36</a:t>
            </a:fld>
            <a:endParaRPr lang="en-US" dirty="0"/>
          </a:p>
        </p:txBody>
      </p:sp>
      <p:sp>
        <p:nvSpPr>
          <p:cNvPr id="3" name="Rectangle 2"/>
          <p:cNvSpPr/>
          <p:nvPr/>
        </p:nvSpPr>
        <p:spPr>
          <a:xfrm>
            <a:off x="533400" y="1524000"/>
            <a:ext cx="8229600" cy="4893647"/>
          </a:xfrm>
          <a:prstGeom prst="rect">
            <a:avLst/>
          </a:prstGeom>
        </p:spPr>
        <p:txBody>
          <a:bodyPr wrap="square">
            <a:spAutoFit/>
          </a:bodyPr>
          <a:lstStyle/>
          <a:p>
            <a:pPr marL="457200" indent="-457200" algn="just">
              <a:buClr>
                <a:srgbClr val="FF0000"/>
              </a:buClr>
              <a:buFont typeface="+mj-lt"/>
              <a:buAutoNum type="arabicPeriod" startAt="6"/>
            </a:pPr>
            <a:r>
              <a:rPr lang="en-US" sz="2400" dirty="0" smtClean="0">
                <a:solidFill>
                  <a:schemeClr val="bg1"/>
                </a:solidFill>
              </a:rPr>
              <a:t>Topical corticosteroids </a:t>
            </a:r>
            <a:r>
              <a:rPr lang="en-US" sz="2400" u="sng" dirty="0" smtClean="0">
                <a:solidFill>
                  <a:schemeClr val="bg1"/>
                </a:solidFill>
              </a:rPr>
              <a:t>+ </a:t>
            </a:r>
            <a:r>
              <a:rPr lang="en-US" sz="2400" dirty="0" smtClean="0">
                <a:solidFill>
                  <a:schemeClr val="bg1"/>
                </a:solidFill>
              </a:rPr>
              <a:t>Salicylic acid (Solution or cream) or as intralesional corticosteroids (triamcenolone 5-10 mg/ml) especially for resistant cases.</a:t>
            </a:r>
          </a:p>
          <a:p>
            <a:pPr marL="457200" indent="-457200" algn="just">
              <a:buClr>
                <a:srgbClr val="FF0000"/>
              </a:buClr>
              <a:buFont typeface="+mj-lt"/>
              <a:buAutoNum type="arabicPeriod" startAt="6"/>
            </a:pPr>
            <a:r>
              <a:rPr lang="en-US" sz="2400" dirty="0" smtClean="0">
                <a:solidFill>
                  <a:schemeClr val="bg1"/>
                </a:solidFill>
              </a:rPr>
              <a:t>PUVA [UVA + Psoralen] may be considered in resistant cases unresponsive to other therapies and in extensive cases like A. totalis and universalis.</a:t>
            </a:r>
          </a:p>
          <a:p>
            <a:pPr marL="457200" indent="-457200" algn="just">
              <a:buClr>
                <a:srgbClr val="FF0000"/>
              </a:buClr>
              <a:buFont typeface="+mj-lt"/>
              <a:buAutoNum type="arabicPeriod" startAt="6"/>
            </a:pPr>
            <a:r>
              <a:rPr lang="en-US" sz="2400" dirty="0" smtClean="0">
                <a:solidFill>
                  <a:schemeClr val="bg1"/>
                </a:solidFill>
              </a:rPr>
              <a:t>Immunomodulators e.g. Oral zinc sulfate, BCG ….etc. may be tried in extensive or resistant cases.</a:t>
            </a:r>
          </a:p>
          <a:p>
            <a:pPr marL="457200" indent="-457200" algn="just">
              <a:buClr>
                <a:srgbClr val="FF0000"/>
              </a:buClr>
              <a:buFont typeface="+mj-lt"/>
              <a:buAutoNum type="arabicPeriod" startAt="6"/>
            </a:pPr>
            <a:r>
              <a:rPr lang="en-US" sz="2400" dirty="0" smtClean="0">
                <a:solidFill>
                  <a:schemeClr val="bg1"/>
                </a:solidFill>
              </a:rPr>
              <a:t>Wigs may be necessary for extensive cases.</a:t>
            </a:r>
          </a:p>
          <a:p>
            <a:pPr marL="457200" indent="-457200">
              <a:buClr>
                <a:srgbClr val="FF0000"/>
              </a:buClr>
              <a:buAutoNum type="arabicPeriod" startAt="6"/>
            </a:pPr>
            <a:endParaRPr lang="en-US" sz="2400" dirty="0" smtClean="0">
              <a:solidFill>
                <a:schemeClr val="bg1"/>
              </a:solidFill>
            </a:endParaRPr>
          </a:p>
          <a:p>
            <a:pPr marL="457200" indent="-457200" algn="just">
              <a:buClr>
                <a:srgbClr val="FF0000"/>
              </a:buClr>
            </a:pPr>
            <a:r>
              <a:rPr lang="en-US" sz="2400" dirty="0" smtClean="0">
                <a:solidFill>
                  <a:srgbClr val="00B0F0"/>
                </a:solidFill>
              </a:rPr>
              <a:t>        </a:t>
            </a:r>
            <a:r>
              <a:rPr lang="en-US" sz="2400" dirty="0" smtClean="0">
                <a:solidFill>
                  <a:srgbClr val="FFFF00"/>
                </a:solidFill>
              </a:rPr>
              <a:t>The role of systemic corticosteroids in the management of AA is ? as they may induce hair growth but the problem is recurrence of alopecia on withdrawal of steroid may occur.</a:t>
            </a:r>
          </a:p>
        </p:txBody>
      </p:sp>
      <p:sp>
        <p:nvSpPr>
          <p:cNvPr id="4" name="Rectangle 3"/>
          <p:cNvSpPr/>
          <p:nvPr/>
        </p:nvSpPr>
        <p:spPr>
          <a:xfrm>
            <a:off x="457200" y="457200"/>
            <a:ext cx="3773085" cy="646331"/>
          </a:xfrm>
          <a:prstGeom prst="rect">
            <a:avLst/>
          </a:prstGeom>
        </p:spPr>
        <p:txBody>
          <a:bodyPr wrap="none">
            <a:spAutoFit/>
          </a:bodyPr>
          <a:lstStyle/>
          <a:p>
            <a:pPr algn="ctr"/>
            <a:r>
              <a:rPr lang="en-US" sz="3600" i="1" dirty="0" smtClean="0">
                <a:solidFill>
                  <a:srgbClr val="FFFF00"/>
                </a:solidFill>
                <a:effectLst>
                  <a:outerShdw blurRad="38100" dist="38100" dir="2700000" algn="tl">
                    <a:srgbClr val="000000">
                      <a:alpha val="43137"/>
                    </a:srgbClr>
                  </a:outerShdw>
                </a:effectLst>
              </a:rPr>
              <a:t>Management of AA</a:t>
            </a:r>
            <a:endParaRPr lang="en-US" sz="3600" i="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37</a:t>
            </a:fld>
            <a:endParaRPr lang="en-US" dirty="0"/>
          </a:p>
        </p:txBody>
      </p:sp>
      <p:pic>
        <p:nvPicPr>
          <p:cNvPr id="9" name="Picture 8" descr="Diffuse AA Responding.JPG"/>
          <p:cNvPicPr>
            <a:picLocks noChangeAspect="1"/>
          </p:cNvPicPr>
          <p:nvPr/>
        </p:nvPicPr>
        <p:blipFill>
          <a:blip r:embed="rId2" cstate="print"/>
          <a:srcRect l="9890" t="6593" r="7692"/>
          <a:stretch>
            <a:fillRect/>
          </a:stretch>
        </p:blipFill>
        <p:spPr>
          <a:xfrm>
            <a:off x="4495800" y="304800"/>
            <a:ext cx="4343400" cy="3691890"/>
          </a:xfrm>
          <a:prstGeom prst="rect">
            <a:avLst/>
          </a:prstGeom>
          <a:ln>
            <a:solidFill>
              <a:srgbClr val="FFFF00"/>
            </a:solidFill>
          </a:ln>
        </p:spPr>
      </p:pic>
      <p:pic>
        <p:nvPicPr>
          <p:cNvPr id="13" name="Content Placeholder 6" descr="Diffuse AA.JPG"/>
          <p:cNvPicPr>
            <a:picLocks noGrp="1" noChangeAspect="1"/>
          </p:cNvPicPr>
          <p:nvPr>
            <p:ph sz="half" idx="1"/>
          </p:nvPr>
        </p:nvPicPr>
        <p:blipFill>
          <a:blip r:embed="rId3" cstate="print"/>
          <a:srcRect l="8772"/>
          <a:stretch>
            <a:fillRect/>
          </a:stretch>
        </p:blipFill>
        <p:spPr>
          <a:xfrm>
            <a:off x="152399" y="3200400"/>
            <a:ext cx="4240463" cy="3486149"/>
          </a:xfrm>
          <a:ln>
            <a:solidFill>
              <a:srgbClr val="FF0000"/>
            </a:solidFill>
          </a:ln>
        </p:spPr>
      </p:pic>
      <p:sp>
        <p:nvSpPr>
          <p:cNvPr id="5" name="TextBox 4"/>
          <p:cNvSpPr txBox="1"/>
          <p:nvPr/>
        </p:nvSpPr>
        <p:spPr>
          <a:xfrm>
            <a:off x="4724400" y="4343400"/>
            <a:ext cx="4038600" cy="1938992"/>
          </a:xfrm>
          <a:prstGeom prst="rect">
            <a:avLst/>
          </a:prstGeom>
          <a:noFill/>
        </p:spPr>
        <p:txBody>
          <a:bodyPr wrap="square" rtlCol="0">
            <a:spAutoFit/>
          </a:bodyPr>
          <a:lstStyle/>
          <a:p>
            <a:pPr algn="just"/>
            <a:r>
              <a:rPr lang="en-US" sz="2400" dirty="0" smtClean="0">
                <a:solidFill>
                  <a:schemeClr val="bg1"/>
                </a:solidFill>
              </a:rPr>
              <a:t>Multiple &amp; diffused patches of AA showing some hair growth  on combination treatment with topical steroid and  5% Minoxidil solution</a:t>
            </a:r>
            <a:endParaRPr lang="en-US" sz="2400" dirty="0">
              <a:solidFill>
                <a:schemeClr val="bg1"/>
              </a:solidFill>
            </a:endParaRPr>
          </a:p>
        </p:txBody>
      </p:sp>
      <p:sp>
        <p:nvSpPr>
          <p:cNvPr id="6" name="Rounded Rectangle 5"/>
          <p:cNvSpPr/>
          <p:nvPr/>
        </p:nvSpPr>
        <p:spPr>
          <a:xfrm rot="20083178">
            <a:off x="268372" y="1324824"/>
            <a:ext cx="3986849" cy="685800"/>
          </a:xfrm>
          <a:prstGeom prst="roundRect">
            <a:avLst/>
          </a:prstGeom>
          <a:solidFill>
            <a:srgbClr val="FF0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effectLst>
                  <a:outerShdw blurRad="38100" dist="38100" dir="2700000" algn="tl">
                    <a:srgbClr val="000000">
                      <a:alpha val="43137"/>
                    </a:srgbClr>
                  </a:outerShdw>
                </a:effectLst>
              </a:rPr>
              <a:t>Multiple Patches of AA</a:t>
            </a:r>
            <a:endParaRPr lang="en-US" sz="2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81000"/>
            <a:ext cx="4114800" cy="769441"/>
          </a:xfrm>
          <a:prstGeom prst="rect">
            <a:avLst/>
          </a:prstGeom>
          <a:noFill/>
        </p:spPr>
        <p:txBody>
          <a:bodyPr wrap="square" rtlCol="0">
            <a:spAutoFit/>
          </a:bodyPr>
          <a:lstStyle/>
          <a:p>
            <a:r>
              <a:rPr lang="en-US" sz="4400" b="1" i="1" dirty="0" smtClean="0">
                <a:solidFill>
                  <a:srgbClr val="FFFF00"/>
                </a:solidFill>
                <a:effectLst>
                  <a:outerShdw blurRad="38100" dist="38100" dir="2700000" algn="tl">
                    <a:srgbClr val="000000">
                      <a:alpha val="43137"/>
                    </a:srgbClr>
                  </a:outerShdw>
                </a:effectLst>
              </a:rPr>
              <a:t>Trichotillomania</a:t>
            </a:r>
            <a:endParaRPr lang="en-US" sz="4400" b="1" i="1" dirty="0">
              <a:solidFill>
                <a:srgbClr val="FFFF00"/>
              </a:solidFill>
              <a:effectLst>
                <a:outerShdw blurRad="38100" dist="38100" dir="2700000" algn="tl">
                  <a:srgbClr val="000000">
                    <a:alpha val="43137"/>
                  </a:srgbClr>
                </a:outerShdw>
              </a:effectLst>
            </a:endParaRPr>
          </a:p>
        </p:txBody>
      </p:sp>
      <p:sp>
        <p:nvSpPr>
          <p:cNvPr id="4" name="TextBox 3"/>
          <p:cNvSpPr txBox="1"/>
          <p:nvPr/>
        </p:nvSpPr>
        <p:spPr>
          <a:xfrm>
            <a:off x="381000" y="1447800"/>
            <a:ext cx="8458200" cy="4893647"/>
          </a:xfrm>
          <a:prstGeom prst="rect">
            <a:avLst/>
          </a:prstGeom>
          <a:noFill/>
        </p:spPr>
        <p:txBody>
          <a:bodyPr wrap="square" rtlCol="0">
            <a:spAutoFit/>
          </a:bodyPr>
          <a:lstStyle/>
          <a:p>
            <a:r>
              <a:rPr lang="en-US" sz="2400" dirty="0" smtClean="0">
                <a:solidFill>
                  <a:schemeClr val="bg1"/>
                </a:solidFill>
              </a:rPr>
              <a:t>Trichotillomania or </a:t>
            </a:r>
            <a:r>
              <a:rPr lang="en-US" sz="2400" i="1" dirty="0" smtClean="0">
                <a:solidFill>
                  <a:srgbClr val="00B0F0"/>
                </a:solidFill>
              </a:rPr>
              <a:t>Hair-pulling habit </a:t>
            </a:r>
            <a:r>
              <a:rPr lang="en-US" sz="2400" dirty="0" smtClean="0">
                <a:solidFill>
                  <a:schemeClr val="bg1"/>
                </a:solidFill>
              </a:rPr>
              <a:t>is a minor comfort habit in children like nail-biting and lip-licking. It is a type of traumatic localized non-scarring alopecia not uncommonly seen  in children and occurs more in girls than in boys. </a:t>
            </a:r>
          </a:p>
          <a:p>
            <a:r>
              <a:rPr lang="en-US" sz="2400" dirty="0" smtClean="0">
                <a:solidFill>
                  <a:schemeClr val="bg1"/>
                </a:solidFill>
              </a:rPr>
              <a:t>Affected individuals seldom have major psychiatric disorders, however some may have obsessive compulsive neurosis and when they are under the influence of psychological tension they develop and accustom the habit of twisting and pulling their hair resulting in localized non-scarring alopecia. </a:t>
            </a:r>
          </a:p>
          <a:p>
            <a:r>
              <a:rPr lang="en-US" sz="2400" dirty="0" smtClean="0">
                <a:solidFill>
                  <a:schemeClr val="bg1"/>
                </a:solidFill>
              </a:rPr>
              <a:t>The usual involved sites are the sides of the scalp or the fronto-vertical area. The hairs in the affected area are usually </a:t>
            </a:r>
            <a:r>
              <a:rPr lang="en-US" sz="2400" dirty="0" smtClean="0">
                <a:solidFill>
                  <a:srgbClr val="FF0000"/>
                </a:solidFill>
                <a:effectLst>
                  <a:outerShdw blurRad="38100" dist="38100" dir="2700000" algn="tl">
                    <a:srgbClr val="000000">
                      <a:alpha val="43137"/>
                    </a:srgbClr>
                  </a:outerShdw>
                </a:effectLst>
              </a:rPr>
              <a:t>broken at different lengths from the scalp surface </a:t>
            </a:r>
            <a:r>
              <a:rPr lang="en-US" sz="2400" dirty="0" smtClean="0">
                <a:solidFill>
                  <a:schemeClr val="bg1"/>
                </a:solidFill>
              </a:rPr>
              <a:t>which is  a characteristic feature of trichotillomania. </a:t>
            </a:r>
          </a:p>
        </p:txBody>
      </p:sp>
      <p:sp>
        <p:nvSpPr>
          <p:cNvPr id="5" name="Slide Number Placeholder 4"/>
          <p:cNvSpPr>
            <a:spLocks noGrp="1"/>
          </p:cNvSpPr>
          <p:nvPr>
            <p:ph type="sldNum" sz="quarter" idx="12"/>
          </p:nvPr>
        </p:nvSpPr>
        <p:spPr/>
        <p:txBody>
          <a:bodyPr/>
          <a:lstStyle/>
          <a:p>
            <a:fld id="{B6F15528-21DE-4FAA-801E-634DDDAF4B2B}" type="slidenum">
              <a:rPr lang="en-US" smtClean="0"/>
              <a:pPr/>
              <a:t>38</a:t>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39</a:t>
            </a:fld>
            <a:endParaRPr lang="en-US" dirty="0"/>
          </a:p>
        </p:txBody>
      </p:sp>
      <p:sp>
        <p:nvSpPr>
          <p:cNvPr id="3" name="Rectangle 2"/>
          <p:cNvSpPr/>
          <p:nvPr/>
        </p:nvSpPr>
        <p:spPr>
          <a:xfrm>
            <a:off x="228600" y="1447800"/>
            <a:ext cx="8610600" cy="5262979"/>
          </a:xfrm>
          <a:prstGeom prst="rect">
            <a:avLst/>
          </a:prstGeom>
        </p:spPr>
        <p:txBody>
          <a:bodyPr wrap="square">
            <a:spAutoFit/>
          </a:bodyPr>
          <a:lstStyle/>
          <a:p>
            <a:r>
              <a:rPr lang="en-US" sz="2400" dirty="0" smtClean="0">
                <a:solidFill>
                  <a:srgbClr val="FF0000"/>
                </a:solidFill>
                <a:effectLst>
                  <a:outerShdw blurRad="38100" dist="38100" dir="2700000" algn="tl">
                    <a:srgbClr val="000000">
                      <a:alpha val="43137"/>
                    </a:srgbClr>
                  </a:outerShdw>
                </a:effectLst>
              </a:rPr>
              <a:t>Diagnosis</a:t>
            </a:r>
            <a:r>
              <a:rPr lang="en-US" sz="2400" dirty="0" smtClean="0">
                <a:solidFill>
                  <a:schemeClr val="bg1"/>
                </a:solidFill>
              </a:rPr>
              <a:t> can usually be made on the history, but some parents do not know what is going on. The bald areas do not show the exclamation-mark hairs of alopecia areata, or the scaling and inflammation of scalp ringworm. The patches are irregular in outline and </a:t>
            </a:r>
            <a:r>
              <a:rPr lang="en-US" sz="2400" dirty="0" smtClean="0">
                <a:solidFill>
                  <a:srgbClr val="FFFF00"/>
                </a:solidFill>
                <a:effectLst>
                  <a:outerShdw blurRad="38100" dist="38100" dir="2700000" algn="tl">
                    <a:srgbClr val="000000">
                      <a:alpha val="43137"/>
                    </a:srgbClr>
                  </a:outerShdw>
                </a:effectLst>
              </a:rPr>
              <a:t>hair loss is never complete</a:t>
            </a:r>
            <a:r>
              <a:rPr lang="en-US" sz="2400" dirty="0" smtClean="0">
                <a:solidFill>
                  <a:schemeClr val="bg1"/>
                </a:solidFill>
              </a:rPr>
              <a:t>.</a:t>
            </a:r>
          </a:p>
          <a:p>
            <a:r>
              <a:rPr lang="en-US" sz="2400" dirty="0" smtClean="0">
                <a:solidFill>
                  <a:srgbClr val="FF0000"/>
                </a:solidFill>
                <a:effectLst>
                  <a:outerShdw blurRad="38100" dist="38100" dir="2700000" algn="tl">
                    <a:srgbClr val="000000">
                      <a:alpha val="43137"/>
                    </a:srgbClr>
                  </a:outerShdw>
                </a:effectLst>
              </a:rPr>
              <a:t>Management</a:t>
            </a:r>
            <a:r>
              <a:rPr lang="en-US" sz="2400" dirty="0" smtClean="0">
                <a:solidFill>
                  <a:schemeClr val="bg1"/>
                </a:solidFill>
              </a:rPr>
              <a:t> includes reassurance, explanation to the parents or the patient that it is due to the habit of hair pulling, tranquilizers may be given and referral to psychiatrist may be necessary in some cases. </a:t>
            </a:r>
          </a:p>
          <a:p>
            <a:r>
              <a:rPr lang="en-US" sz="2400" dirty="0" smtClean="0">
                <a:solidFill>
                  <a:srgbClr val="FF0000"/>
                </a:solidFill>
                <a:effectLst>
                  <a:outerShdw blurRad="38100" dist="38100" dir="2700000" algn="tl">
                    <a:srgbClr val="000000">
                      <a:alpha val="43137"/>
                    </a:srgbClr>
                  </a:outerShdw>
                </a:effectLst>
              </a:rPr>
              <a:t>Prognosis</a:t>
            </a:r>
            <a:r>
              <a:rPr lang="en-US" sz="2400" dirty="0" smtClean="0">
                <a:solidFill>
                  <a:schemeClr val="bg1"/>
                </a:solidFill>
              </a:rPr>
              <a:t>: trichotillomania is usually of little consequence as  the habit often goes away most quickly if it is ignored. However, more severe degrees of hair-pulling are occasionally seen in disturbed adolescents and in those with learning difficulties; then the outlook for full regrowth is less good, even with formal psychiatric help. </a:t>
            </a:r>
            <a:endParaRPr lang="en-US" sz="2400" dirty="0">
              <a:solidFill>
                <a:schemeClr val="bg1"/>
              </a:solidFill>
            </a:endParaRPr>
          </a:p>
        </p:txBody>
      </p:sp>
      <p:sp>
        <p:nvSpPr>
          <p:cNvPr id="4" name="Rectangle 3"/>
          <p:cNvSpPr/>
          <p:nvPr/>
        </p:nvSpPr>
        <p:spPr>
          <a:xfrm>
            <a:off x="381000" y="457200"/>
            <a:ext cx="4495800" cy="769441"/>
          </a:xfrm>
          <a:prstGeom prst="rect">
            <a:avLst/>
          </a:prstGeom>
        </p:spPr>
        <p:txBody>
          <a:bodyPr wrap="square">
            <a:spAutoFit/>
          </a:bodyPr>
          <a:lstStyle/>
          <a:p>
            <a:pPr algn="ctr"/>
            <a:r>
              <a:rPr lang="en-US" sz="4400" b="1" i="1" dirty="0" smtClean="0">
                <a:solidFill>
                  <a:srgbClr val="FFFF00"/>
                </a:solidFill>
                <a:effectLst>
                  <a:outerShdw blurRad="38100" dist="38100" dir="2700000" algn="tl">
                    <a:srgbClr val="000000">
                      <a:alpha val="43137"/>
                    </a:srgbClr>
                  </a:outerShdw>
                </a:effectLst>
              </a:rPr>
              <a:t>Trichotillomania</a:t>
            </a:r>
            <a:endParaRPr lang="en-US" sz="4400" b="1" i="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rgbClr val="000099"/>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40</a:t>
            </a:fld>
            <a:endParaRPr lang="en-US" dirty="0"/>
          </a:p>
        </p:txBody>
      </p:sp>
      <p:pic>
        <p:nvPicPr>
          <p:cNvPr id="1026" name="Picture 2" descr="C:\Documents and Settings\XPPRESP3\Desktop\alopecia\Trichotillomania with broken hairs.jpg"/>
          <p:cNvPicPr>
            <a:picLocks noChangeAspect="1" noChangeArrowheads="1"/>
          </p:cNvPicPr>
          <p:nvPr/>
        </p:nvPicPr>
        <p:blipFill>
          <a:blip r:embed="rId2"/>
          <a:srcRect/>
          <a:stretch>
            <a:fillRect/>
          </a:stretch>
        </p:blipFill>
        <p:spPr bwMode="auto">
          <a:xfrm>
            <a:off x="228600" y="2743200"/>
            <a:ext cx="4589388" cy="3256280"/>
          </a:xfrm>
          <a:prstGeom prst="rect">
            <a:avLst/>
          </a:prstGeom>
          <a:noFill/>
        </p:spPr>
      </p:pic>
      <p:sp>
        <p:nvSpPr>
          <p:cNvPr id="5" name="TextBox 4"/>
          <p:cNvSpPr txBox="1"/>
          <p:nvPr/>
        </p:nvSpPr>
        <p:spPr>
          <a:xfrm rot="20331734">
            <a:off x="326490" y="1148742"/>
            <a:ext cx="4458585" cy="461665"/>
          </a:xfrm>
          <a:prstGeom prst="rect">
            <a:avLst/>
          </a:prstGeom>
          <a:noFill/>
        </p:spPr>
        <p:txBody>
          <a:bodyPr wrap="square" rtlCol="0">
            <a:spAutoFit/>
          </a:bodyPr>
          <a:lstStyle/>
          <a:p>
            <a:pPr algn="ctr"/>
            <a:r>
              <a:rPr lang="en-US" sz="2400" i="1" dirty="0" smtClean="0">
                <a:solidFill>
                  <a:srgbClr val="FFFF00"/>
                </a:solidFill>
                <a:effectLst>
                  <a:outerShdw blurRad="38100" dist="38100" dir="2700000" algn="tl">
                    <a:srgbClr val="000000">
                      <a:alpha val="43137"/>
                    </a:srgbClr>
                  </a:outerShdw>
                </a:effectLst>
              </a:rPr>
              <a:t>Trichotillomania with broken hairs</a:t>
            </a:r>
            <a:endParaRPr lang="en-US" sz="2400" i="1" dirty="0">
              <a:solidFill>
                <a:srgbClr val="FFFF00"/>
              </a:solidFill>
              <a:effectLst>
                <a:outerShdw blurRad="38100" dist="38100" dir="2700000" algn="tl">
                  <a:srgbClr val="000000">
                    <a:alpha val="43137"/>
                  </a:srgbClr>
                </a:outerShdw>
              </a:effectLst>
            </a:endParaRPr>
          </a:p>
        </p:txBody>
      </p:sp>
      <p:pic>
        <p:nvPicPr>
          <p:cNvPr id="1027" name="Picture 3" descr="C:\Documents and Settings\XPPRESP3\Desktop\alopecia\Trichotillomania with broken hairs 2.jpg"/>
          <p:cNvPicPr>
            <a:picLocks noChangeAspect="1" noChangeArrowheads="1"/>
          </p:cNvPicPr>
          <p:nvPr/>
        </p:nvPicPr>
        <p:blipFill>
          <a:blip r:embed="rId3"/>
          <a:srcRect/>
          <a:stretch>
            <a:fillRect/>
          </a:stretch>
        </p:blipFill>
        <p:spPr bwMode="auto">
          <a:xfrm>
            <a:off x="5105400" y="685800"/>
            <a:ext cx="3832134" cy="5400995"/>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41</a:t>
            </a:fld>
            <a:endParaRPr lang="en-US" dirty="0"/>
          </a:p>
        </p:txBody>
      </p:sp>
      <p:sp>
        <p:nvSpPr>
          <p:cNvPr id="4" name="Rectangle 3"/>
          <p:cNvSpPr/>
          <p:nvPr/>
        </p:nvSpPr>
        <p:spPr>
          <a:xfrm>
            <a:off x="304800" y="1600200"/>
            <a:ext cx="8534400" cy="4893647"/>
          </a:xfrm>
          <a:prstGeom prst="rect">
            <a:avLst/>
          </a:prstGeom>
        </p:spPr>
        <p:txBody>
          <a:bodyPr wrap="square">
            <a:spAutoFit/>
          </a:bodyPr>
          <a:lstStyle/>
          <a:p>
            <a:r>
              <a:rPr lang="en-US" sz="2400" i="1" dirty="0" smtClean="0">
                <a:solidFill>
                  <a:srgbClr val="FF0000"/>
                </a:solidFill>
              </a:rPr>
              <a:t>Clinical course</a:t>
            </a:r>
          </a:p>
          <a:p>
            <a:r>
              <a:rPr lang="en-US" sz="2400" dirty="0" smtClean="0">
                <a:solidFill>
                  <a:schemeClr val="bg1"/>
                </a:solidFill>
              </a:rPr>
              <a:t>Patients are often slow to accept that they are responsible for the hair loss, and notoriously slow to alter their cosmetic practices. Even if they do, regrowth is often disappointingly incomplete. </a:t>
            </a:r>
          </a:p>
          <a:p>
            <a:r>
              <a:rPr lang="en-US" sz="2400" i="1" dirty="0" smtClean="0">
                <a:solidFill>
                  <a:srgbClr val="FF0000"/>
                </a:solidFill>
              </a:rPr>
              <a:t>Differential diagnosis</a:t>
            </a:r>
          </a:p>
          <a:p>
            <a:r>
              <a:rPr lang="en-US" sz="2400" dirty="0" smtClean="0">
                <a:solidFill>
                  <a:schemeClr val="bg1"/>
                </a:solidFill>
              </a:rPr>
              <a:t>The pattern of hair loss provides the main clue to the diagnosis and, if the possibility of traction alopecia is kept in mind, there is usually no difficulty. The absence of exclamation-mark hairs distinguishes it from alopecia areata, and of scaling from tinea capitis.</a:t>
            </a:r>
          </a:p>
          <a:p>
            <a:r>
              <a:rPr lang="en-US" sz="2400" i="1" dirty="0" smtClean="0">
                <a:solidFill>
                  <a:srgbClr val="FF0000"/>
                </a:solidFill>
              </a:rPr>
              <a:t>Treatment</a:t>
            </a:r>
          </a:p>
          <a:p>
            <a:r>
              <a:rPr lang="en-US" sz="2400" dirty="0" smtClean="0">
                <a:solidFill>
                  <a:schemeClr val="bg1"/>
                </a:solidFill>
              </a:rPr>
              <a:t>Patients have to stop practices and procedures causing their hair loss.  </a:t>
            </a:r>
            <a:endParaRPr lang="en-US" sz="2400" dirty="0">
              <a:solidFill>
                <a:schemeClr val="bg1"/>
              </a:solidFill>
            </a:endParaRPr>
          </a:p>
        </p:txBody>
      </p:sp>
      <p:sp>
        <p:nvSpPr>
          <p:cNvPr id="5" name="Rectangle 4"/>
          <p:cNvSpPr/>
          <p:nvPr/>
        </p:nvSpPr>
        <p:spPr>
          <a:xfrm>
            <a:off x="381000" y="381000"/>
            <a:ext cx="4286686" cy="769441"/>
          </a:xfrm>
          <a:prstGeom prst="rect">
            <a:avLst/>
          </a:prstGeom>
        </p:spPr>
        <p:txBody>
          <a:bodyPr wrap="none">
            <a:spAutoFit/>
          </a:bodyPr>
          <a:lstStyle/>
          <a:p>
            <a:r>
              <a:rPr lang="en-US" sz="4400" b="1" i="1" dirty="0" smtClean="0">
                <a:solidFill>
                  <a:srgbClr val="FFFF00"/>
                </a:solidFill>
              </a:rPr>
              <a:t>Traction alopecia</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42</a:t>
            </a:fld>
            <a:endParaRPr lang="en-US" dirty="0"/>
          </a:p>
        </p:txBody>
      </p:sp>
      <p:sp>
        <p:nvSpPr>
          <p:cNvPr id="4" name="Rectangle 3"/>
          <p:cNvSpPr/>
          <p:nvPr/>
        </p:nvSpPr>
        <p:spPr>
          <a:xfrm>
            <a:off x="228600" y="1447800"/>
            <a:ext cx="8686800" cy="5262979"/>
          </a:xfrm>
          <a:prstGeom prst="rect">
            <a:avLst/>
          </a:prstGeom>
        </p:spPr>
        <p:txBody>
          <a:bodyPr wrap="square">
            <a:spAutoFit/>
          </a:bodyPr>
          <a:lstStyle/>
          <a:p>
            <a:r>
              <a:rPr lang="en-US" sz="2400" i="1" dirty="0" smtClean="0">
                <a:solidFill>
                  <a:srgbClr val="FF0000"/>
                </a:solidFill>
              </a:rPr>
              <a:t>Cause</a:t>
            </a:r>
          </a:p>
          <a:p>
            <a:r>
              <a:rPr lang="en-US" sz="2400" dirty="0" smtClean="0">
                <a:solidFill>
                  <a:schemeClr val="bg1"/>
                </a:solidFill>
              </a:rPr>
              <a:t>Hair can be pulled out by several procedures intended to beautify, including hot-combing to straighten kinky hair, tight hairstyles such as a pony tail , rabbit’s ears or ‘corn rows’, and using hair rollers too often or too tightly. These  will cause continuous traction on the hair follicles and may result in patchy hair loss at areas of maximum traction typically around the middle and sides of the scalp.  </a:t>
            </a:r>
          </a:p>
          <a:p>
            <a:r>
              <a:rPr lang="en-US" sz="2400" i="1" dirty="0" smtClean="0">
                <a:solidFill>
                  <a:srgbClr val="FF0000"/>
                </a:solidFill>
              </a:rPr>
              <a:t>Presentation</a:t>
            </a:r>
          </a:p>
          <a:p>
            <a:r>
              <a:rPr lang="en-US" sz="2400" dirty="0" smtClean="0">
                <a:solidFill>
                  <a:schemeClr val="bg1"/>
                </a:solidFill>
              </a:rPr>
              <a:t>The changes are usually seen in girls and young women. The pattern of hair loss is determined by the cosmetic procedure in use, hair being lost where there is maximal tug. Sometimes hair loss occurs mainly around the edge of the scalp-at the sides or at the front. The bald areas show short broken hairs, folliculitis and sometimes scarring. This is called </a:t>
            </a:r>
            <a:r>
              <a:rPr lang="en-US" sz="2400" i="1" dirty="0" smtClean="0">
                <a:solidFill>
                  <a:srgbClr val="FFFF00"/>
                </a:solidFill>
              </a:rPr>
              <a:t>marginal alopecia</a:t>
            </a:r>
            <a:r>
              <a:rPr lang="en-US" sz="2400" dirty="0" smtClean="0">
                <a:solidFill>
                  <a:schemeClr val="bg1"/>
                </a:solidFill>
              </a:rPr>
              <a:t>.</a:t>
            </a:r>
          </a:p>
        </p:txBody>
      </p:sp>
      <p:sp>
        <p:nvSpPr>
          <p:cNvPr id="5" name="Rectangle 4"/>
          <p:cNvSpPr/>
          <p:nvPr/>
        </p:nvSpPr>
        <p:spPr>
          <a:xfrm>
            <a:off x="381000" y="381000"/>
            <a:ext cx="4286686" cy="769441"/>
          </a:xfrm>
          <a:prstGeom prst="rect">
            <a:avLst/>
          </a:prstGeom>
        </p:spPr>
        <p:txBody>
          <a:bodyPr wrap="none">
            <a:spAutoFit/>
          </a:bodyPr>
          <a:lstStyle/>
          <a:p>
            <a:r>
              <a:rPr lang="en-US" sz="4400" b="1" i="1" dirty="0" smtClean="0">
                <a:solidFill>
                  <a:srgbClr val="FFFF00"/>
                </a:solidFill>
              </a:rPr>
              <a:t>Traction alopecia</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43</a:t>
            </a:fld>
            <a:endParaRPr lang="en-US" dirty="0"/>
          </a:p>
        </p:txBody>
      </p:sp>
      <p:pic>
        <p:nvPicPr>
          <p:cNvPr id="2050" name="Picture 2" descr="C:\Documents and Settings\XPPRESP3\Desktop\alopecia\Traction alopecia caused by wearing the hair in a tight ponytail.jpg"/>
          <p:cNvPicPr>
            <a:picLocks noChangeAspect="1" noChangeArrowheads="1"/>
          </p:cNvPicPr>
          <p:nvPr/>
        </p:nvPicPr>
        <p:blipFill>
          <a:blip r:embed="rId2"/>
          <a:srcRect/>
          <a:stretch>
            <a:fillRect/>
          </a:stretch>
        </p:blipFill>
        <p:spPr bwMode="auto">
          <a:xfrm>
            <a:off x="685800" y="460830"/>
            <a:ext cx="7620000" cy="5406570"/>
          </a:xfrm>
          <a:prstGeom prst="rect">
            <a:avLst/>
          </a:prstGeom>
          <a:noFill/>
          <a:ln w="38100">
            <a:solidFill>
              <a:srgbClr val="FF0000"/>
            </a:solidFill>
          </a:ln>
        </p:spPr>
      </p:pic>
      <p:sp>
        <p:nvSpPr>
          <p:cNvPr id="4" name="TextBox 3"/>
          <p:cNvSpPr txBox="1"/>
          <p:nvPr/>
        </p:nvSpPr>
        <p:spPr>
          <a:xfrm>
            <a:off x="457200" y="6019800"/>
            <a:ext cx="8001000" cy="461665"/>
          </a:xfrm>
          <a:prstGeom prst="rect">
            <a:avLst/>
          </a:prstGeom>
          <a:noFill/>
        </p:spPr>
        <p:txBody>
          <a:bodyPr wrap="square" rtlCol="0">
            <a:spAutoFit/>
          </a:bodyPr>
          <a:lstStyle/>
          <a:p>
            <a:r>
              <a:rPr lang="en-US" sz="2400" dirty="0" smtClean="0">
                <a:solidFill>
                  <a:srgbClr val="FFFF00"/>
                </a:solidFill>
                <a:effectLst>
                  <a:outerShdw blurRad="38100" dist="38100" dir="2700000" algn="tl">
                    <a:srgbClr val="000000">
                      <a:alpha val="43137"/>
                    </a:srgbClr>
                  </a:outerShdw>
                </a:effectLst>
              </a:rPr>
              <a:t>Traction alopecia caused by wearing the hair in a tight ponytail</a:t>
            </a:r>
            <a:endParaRPr lang="en-US" sz="2400"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81000"/>
            <a:ext cx="5791200" cy="769441"/>
          </a:xfrm>
          <a:prstGeom prst="rect">
            <a:avLst/>
          </a:prstGeom>
          <a:noFill/>
        </p:spPr>
        <p:txBody>
          <a:bodyPr wrap="square" rtlCol="0">
            <a:spAutoFit/>
          </a:bodyPr>
          <a:lstStyle/>
          <a:p>
            <a:r>
              <a:rPr lang="en-US" sz="4400" i="1" dirty="0" smtClean="0">
                <a:solidFill>
                  <a:srgbClr val="FFFF00"/>
                </a:solidFill>
                <a:effectLst>
                  <a:outerShdw blurRad="38100" dist="38100" dir="2700000" algn="tl">
                    <a:srgbClr val="000000">
                      <a:alpha val="43137"/>
                    </a:srgbClr>
                  </a:outerShdw>
                </a:effectLst>
              </a:rPr>
              <a:t>Androgenetic Alopecia</a:t>
            </a:r>
            <a:endParaRPr lang="en-US" sz="4400" i="1" dirty="0">
              <a:solidFill>
                <a:srgbClr val="FFFF00"/>
              </a:solidFill>
              <a:effectLst>
                <a:outerShdw blurRad="38100" dist="38100" dir="2700000" algn="tl">
                  <a:srgbClr val="000000">
                    <a:alpha val="43137"/>
                  </a:srgbClr>
                </a:outerShdw>
              </a:effectLst>
            </a:endParaRPr>
          </a:p>
        </p:txBody>
      </p:sp>
      <p:sp>
        <p:nvSpPr>
          <p:cNvPr id="4" name="TextBox 3"/>
          <p:cNvSpPr txBox="1"/>
          <p:nvPr/>
        </p:nvSpPr>
        <p:spPr>
          <a:xfrm>
            <a:off x="228600" y="1447800"/>
            <a:ext cx="8686800" cy="5339179"/>
          </a:xfrm>
          <a:prstGeom prst="rect">
            <a:avLst/>
          </a:prstGeom>
          <a:noFill/>
        </p:spPr>
        <p:txBody>
          <a:bodyPr wrap="square" rtlCol="0">
            <a:spAutoFit/>
          </a:bodyPr>
          <a:lstStyle/>
          <a:p>
            <a:r>
              <a:rPr lang="en-US" sz="2400" i="1" dirty="0" smtClean="0">
                <a:solidFill>
                  <a:srgbClr val="FF0000"/>
                </a:solidFill>
                <a:effectLst>
                  <a:outerShdw blurRad="38100" dist="38100" dir="2700000" algn="tl">
                    <a:srgbClr val="000000">
                      <a:alpha val="43137"/>
                    </a:srgbClr>
                  </a:outerShdw>
                </a:effectLst>
              </a:rPr>
              <a:t>Synonyms</a:t>
            </a:r>
            <a:endParaRPr lang="en-US" sz="2400" i="1" dirty="0" smtClean="0">
              <a:solidFill>
                <a:schemeClr val="bg1"/>
              </a:solidFill>
              <a:effectLst>
                <a:outerShdw blurRad="38100" dist="38100" dir="2700000" algn="tl">
                  <a:srgbClr val="000000">
                    <a:alpha val="43137"/>
                  </a:srgbClr>
                </a:outerShdw>
              </a:effectLst>
            </a:endParaRPr>
          </a:p>
          <a:p>
            <a:r>
              <a:rPr lang="en-US" sz="2400" dirty="0" smtClean="0">
                <a:solidFill>
                  <a:schemeClr val="bg1"/>
                </a:solidFill>
              </a:rPr>
              <a:t> Common baldness, Genetically-determined alopecia, Male pattern baldness.</a:t>
            </a:r>
          </a:p>
          <a:p>
            <a:pPr>
              <a:buClr>
                <a:srgbClr val="FFFF00"/>
              </a:buClr>
              <a:buFont typeface="Wingdings" pitchFamily="2" charset="2"/>
              <a:buChar char="ü"/>
            </a:pPr>
            <a:r>
              <a:rPr lang="en-US" sz="2400" dirty="0" smtClean="0">
                <a:solidFill>
                  <a:schemeClr val="bg1"/>
                </a:solidFill>
              </a:rPr>
              <a:t> Androgenetic A. may be considered as  a physiological event in the life of most men and many women.</a:t>
            </a:r>
          </a:p>
          <a:p>
            <a:endParaRPr lang="en-US" sz="2400" i="1" dirty="0" smtClean="0">
              <a:solidFill>
                <a:srgbClr val="FF0000"/>
              </a:solidFill>
              <a:effectLst>
                <a:outerShdw blurRad="38100" dist="38100" dir="2700000" algn="tl">
                  <a:srgbClr val="000000">
                    <a:alpha val="43137"/>
                  </a:srgbClr>
                </a:outerShdw>
              </a:effectLst>
            </a:endParaRPr>
          </a:p>
          <a:p>
            <a:r>
              <a:rPr lang="en-US" sz="2400" i="1" dirty="0" smtClean="0">
                <a:solidFill>
                  <a:srgbClr val="FF0000"/>
                </a:solidFill>
                <a:effectLst>
                  <a:outerShdw blurRad="38100" dist="38100" dir="2700000" algn="tl">
                    <a:srgbClr val="000000">
                      <a:alpha val="43137"/>
                    </a:srgbClr>
                  </a:outerShdw>
                </a:effectLst>
              </a:rPr>
              <a:t>Pathology</a:t>
            </a:r>
          </a:p>
          <a:p>
            <a:r>
              <a:rPr lang="en-US" sz="2400" dirty="0" smtClean="0">
                <a:solidFill>
                  <a:schemeClr val="bg1"/>
                </a:solidFill>
                <a:effectLst>
                  <a:outerShdw blurRad="38100" dist="38100" dir="2700000" algn="tl">
                    <a:srgbClr val="000000">
                      <a:alpha val="43137"/>
                    </a:srgbClr>
                  </a:outerShdw>
                </a:effectLst>
              </a:rPr>
              <a:t> Bald </a:t>
            </a:r>
            <a:r>
              <a:rPr lang="en-US" sz="2400" dirty="0" smtClean="0">
                <a:solidFill>
                  <a:schemeClr val="bg1"/>
                </a:solidFill>
              </a:rPr>
              <a:t>scalp areas characterized pathologically by:</a:t>
            </a:r>
          </a:p>
          <a:p>
            <a:pPr marL="457200" indent="-457200">
              <a:buClr>
                <a:srgbClr val="FFFF00"/>
              </a:buClr>
              <a:buAutoNum type="arabicPeriod"/>
            </a:pPr>
            <a:r>
              <a:rPr lang="en-US" sz="2400" dirty="0" smtClean="0">
                <a:solidFill>
                  <a:schemeClr val="bg1"/>
                </a:solidFill>
              </a:rPr>
              <a:t>Reduction of blood vessels.</a:t>
            </a:r>
          </a:p>
          <a:p>
            <a:pPr marL="457200" indent="-457200">
              <a:buClr>
                <a:srgbClr val="FFFF00"/>
              </a:buClr>
              <a:buAutoNum type="arabicPeriod"/>
            </a:pPr>
            <a:r>
              <a:rPr lang="en-US" sz="2400" dirty="0" smtClean="0">
                <a:solidFill>
                  <a:schemeClr val="bg1"/>
                </a:solidFill>
              </a:rPr>
              <a:t>Reduction in  pilo-sebaceus units.</a:t>
            </a:r>
          </a:p>
          <a:p>
            <a:pPr marL="457200" indent="-457200">
              <a:buClr>
                <a:srgbClr val="FFFF00"/>
              </a:buClr>
              <a:buAutoNum type="arabicPeriod"/>
            </a:pPr>
            <a:r>
              <a:rPr lang="en-US" sz="2400" dirty="0" smtClean="0">
                <a:solidFill>
                  <a:schemeClr val="bg1"/>
                </a:solidFill>
              </a:rPr>
              <a:t>Gradual decrease in the activity of anagen hair follicles:</a:t>
            </a:r>
          </a:p>
          <a:p>
            <a:pPr marL="457200" indent="-457200">
              <a:buClr>
                <a:srgbClr val="FF0000"/>
              </a:buClr>
              <a:buFont typeface="+mj-lt"/>
              <a:buAutoNum type="alphaLcPeriod"/>
            </a:pPr>
            <a:r>
              <a:rPr lang="en-US" sz="2400" dirty="0" smtClean="0">
                <a:solidFill>
                  <a:schemeClr val="bg1"/>
                </a:solidFill>
              </a:rPr>
              <a:t>Decrease in size to a degree that become vellus hairs. </a:t>
            </a:r>
          </a:p>
          <a:p>
            <a:pPr marL="457200" indent="-457200">
              <a:buClr>
                <a:srgbClr val="FF0000"/>
              </a:buClr>
              <a:buFont typeface="+mj-lt"/>
              <a:buAutoNum type="alphaLcPeriod"/>
            </a:pPr>
            <a:r>
              <a:rPr lang="en-US" sz="2400" dirty="0" smtClean="0">
                <a:solidFill>
                  <a:schemeClr val="bg1"/>
                </a:solidFill>
              </a:rPr>
              <a:t> The anagen phase will be reduced from 3 year to 1 year. So the number of telogen hairs will be increased in the involved area.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44</a:t>
            </a:fld>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381000" y="304800"/>
            <a:ext cx="8305800" cy="6001643"/>
          </a:xfrm>
          <a:prstGeom prst="rect">
            <a:avLst/>
          </a:prstGeom>
          <a:noFill/>
        </p:spPr>
        <p:txBody>
          <a:bodyPr wrap="square" rtlCol="0">
            <a:spAutoFit/>
          </a:bodyPr>
          <a:lstStyle/>
          <a:p>
            <a:pPr>
              <a:buClr>
                <a:srgbClr val="FFFF00"/>
              </a:buClr>
            </a:pPr>
            <a:r>
              <a:rPr lang="en-US" sz="2400" i="1" dirty="0" smtClean="0">
                <a:solidFill>
                  <a:srgbClr val="FF0000"/>
                </a:solidFill>
              </a:rPr>
              <a:t>Aetiology and </a:t>
            </a:r>
            <a:r>
              <a:rPr lang="en-US" sz="2400" i="1" dirty="0" smtClean="0">
                <a:solidFill>
                  <a:srgbClr val="FF0000"/>
                </a:solidFill>
                <a:effectLst>
                  <a:outerShdw blurRad="38100" dist="38100" dir="2700000" algn="tl">
                    <a:srgbClr val="000000">
                      <a:alpha val="43137"/>
                    </a:srgbClr>
                  </a:outerShdw>
                </a:effectLst>
              </a:rPr>
              <a:t>Pathogenesis </a:t>
            </a:r>
            <a:r>
              <a:rPr lang="en-US" sz="2400" i="1" dirty="0" smtClean="0">
                <a:solidFill>
                  <a:schemeClr val="bg1"/>
                </a:solidFill>
              </a:rPr>
              <a:t> </a:t>
            </a:r>
          </a:p>
          <a:p>
            <a:pPr algn="just">
              <a:buClr>
                <a:srgbClr val="FF0000"/>
              </a:buClr>
              <a:buFont typeface="Wingdings" pitchFamily="2" charset="2"/>
              <a:buChar char="ü"/>
            </a:pPr>
            <a:r>
              <a:rPr lang="en-US" sz="2400" dirty="0" smtClean="0">
                <a:solidFill>
                  <a:schemeClr val="bg1"/>
                </a:solidFill>
              </a:rPr>
              <a:t>Although clearly familial, the exact mode of inheritance has not yet been clarified. In some families may run autosomal dominant inheritance. It occurs more in Caucasian and less in Japanese. It  may occur in some animals like the chimpanzee.</a:t>
            </a:r>
          </a:p>
          <a:p>
            <a:pPr algn="just">
              <a:buClr>
                <a:srgbClr val="FF0000"/>
              </a:buClr>
              <a:buFont typeface="Wingdings" pitchFamily="2" charset="2"/>
              <a:buChar char="ü"/>
            </a:pPr>
            <a:r>
              <a:rPr lang="en-US" sz="2400" i="1" dirty="0" smtClean="0">
                <a:solidFill>
                  <a:schemeClr val="bg1"/>
                </a:solidFill>
                <a:effectLst>
                  <a:outerShdw blurRad="38100" dist="38100" dir="2700000" algn="tl">
                    <a:srgbClr val="000000">
                      <a:alpha val="43137"/>
                    </a:srgbClr>
                  </a:outerShdw>
                </a:effectLst>
              </a:rPr>
              <a:t> </a:t>
            </a:r>
            <a:r>
              <a:rPr lang="en-US" sz="2400" dirty="0" smtClean="0">
                <a:solidFill>
                  <a:schemeClr val="bg1"/>
                </a:solidFill>
              </a:rPr>
              <a:t>Male-pattern baldness is an androgen-dependent condition as </a:t>
            </a:r>
            <a:r>
              <a:rPr lang="en-US" sz="2400" i="1" dirty="0" smtClean="0">
                <a:solidFill>
                  <a:srgbClr val="FFFF00"/>
                </a:solidFill>
                <a:effectLst>
                  <a:outerShdw blurRad="38100" dist="38100" dir="2700000" algn="tl">
                    <a:srgbClr val="000000">
                      <a:alpha val="43137"/>
                    </a:srgbClr>
                  </a:outerShdw>
                </a:effectLst>
              </a:rPr>
              <a:t>androgen</a:t>
            </a:r>
            <a:r>
              <a:rPr lang="en-US" sz="2400" dirty="0" smtClean="0">
                <a:solidFill>
                  <a:schemeClr val="bg1"/>
                </a:solidFill>
              </a:rPr>
              <a:t> has an essential role in the pathogenesis both in males and females (eunuchoids &amp; castrated males before puberty have no baldness). </a:t>
            </a:r>
          </a:p>
          <a:p>
            <a:pPr algn="just">
              <a:buClr>
                <a:srgbClr val="FF0000"/>
              </a:buClr>
              <a:buFont typeface="Wingdings" pitchFamily="2" charset="2"/>
              <a:buChar char="ü"/>
            </a:pPr>
            <a:r>
              <a:rPr lang="en-US" sz="2400" dirty="0" smtClean="0">
                <a:solidFill>
                  <a:schemeClr val="bg1"/>
                </a:solidFill>
              </a:rPr>
              <a:t> Normal androgen level in males is usually enough to produce baldness in genetically predisposed persons whereas in females normal androgen level causes baldness only in strongly predisposed women (less predisposed women need high androgen level to produce baldness). The female hormone, </a:t>
            </a:r>
            <a:r>
              <a:rPr lang="en-US" sz="2400" i="1" dirty="0" smtClean="0">
                <a:solidFill>
                  <a:srgbClr val="FFFF00"/>
                </a:solidFill>
                <a:effectLst>
                  <a:outerShdw blurRad="38100" dist="38100" dir="2700000" algn="tl">
                    <a:srgbClr val="000000">
                      <a:alpha val="43137"/>
                    </a:srgbClr>
                  </a:outerShdw>
                </a:effectLst>
              </a:rPr>
              <a:t>estrogen</a:t>
            </a:r>
            <a:r>
              <a:rPr lang="en-US" sz="2400" dirty="0" smtClean="0">
                <a:solidFill>
                  <a:schemeClr val="bg1"/>
                </a:solidFill>
              </a:rPr>
              <a:t>, may have protective role in preventing common baldness. </a:t>
            </a: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46</a:t>
            </a:fld>
            <a:endParaRPr lang="en-US" dirty="0"/>
          </a:p>
        </p:txBody>
      </p:sp>
      <p:sp>
        <p:nvSpPr>
          <p:cNvPr id="3" name="Rectangle 2"/>
          <p:cNvSpPr/>
          <p:nvPr/>
        </p:nvSpPr>
        <p:spPr>
          <a:xfrm>
            <a:off x="228600" y="152400"/>
            <a:ext cx="8763000" cy="6370975"/>
          </a:xfrm>
          <a:prstGeom prst="rect">
            <a:avLst/>
          </a:prstGeom>
        </p:spPr>
        <p:txBody>
          <a:bodyPr wrap="square">
            <a:spAutoFit/>
          </a:bodyPr>
          <a:lstStyle/>
          <a:p>
            <a:r>
              <a:rPr lang="en-US" sz="2000" i="1" dirty="0" smtClean="0">
                <a:solidFill>
                  <a:srgbClr val="FF0000"/>
                </a:solidFill>
              </a:rPr>
              <a:t> </a:t>
            </a:r>
            <a:r>
              <a:rPr lang="en-US" sz="2400" i="1" dirty="0" smtClean="0">
                <a:solidFill>
                  <a:srgbClr val="FF0000"/>
                </a:solidFill>
                <a:effectLst>
                  <a:outerShdw blurRad="38100" dist="38100" dir="2700000" algn="tl">
                    <a:srgbClr val="000000">
                      <a:alpha val="43137"/>
                    </a:srgbClr>
                  </a:outerShdw>
                </a:effectLst>
              </a:rPr>
              <a:t>Clinical P</a:t>
            </a:r>
            <a:r>
              <a:rPr lang="en-US" sz="2400" i="1" dirty="0" smtClean="0">
                <a:solidFill>
                  <a:srgbClr val="FF0000"/>
                </a:solidFill>
              </a:rPr>
              <a:t>resentation</a:t>
            </a:r>
            <a:endParaRPr lang="en-US" sz="2400" i="1" dirty="0" smtClean="0"/>
          </a:p>
          <a:p>
            <a:pPr>
              <a:buClr>
                <a:srgbClr val="FF000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Onset may start at puberty with gradual replacement of terminal hair by vellous hair  especially in the fronto-vertical region of the scalp. Males have an earlier onset than females (15-17 year versus &gt;20 year).</a:t>
            </a:r>
          </a:p>
          <a:p>
            <a:pPr>
              <a:buClr>
                <a:srgbClr val="FF000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The severity of hair loss in a</a:t>
            </a:r>
            <a:r>
              <a:rPr lang="en-US" sz="2400" dirty="0" smtClean="0">
                <a:solidFill>
                  <a:schemeClr val="bg1"/>
                </a:solidFill>
              </a:rPr>
              <a:t>ndrogenetic alopecia is variable as it may be so mild and passes unnoticed or can be so prominent. </a:t>
            </a:r>
          </a:p>
          <a:p>
            <a:pPr>
              <a:buClr>
                <a:srgbClr val="FF0000"/>
              </a:buClr>
              <a:buFont typeface="Wingdings" pitchFamily="2" charset="2"/>
              <a:buChar char="ü"/>
            </a:pPr>
            <a:r>
              <a:rPr lang="en-US" sz="2400" dirty="0" smtClean="0">
                <a:solidFill>
                  <a:schemeClr val="bg1"/>
                </a:solidFill>
              </a:rPr>
              <a:t>A common pattern of hair loss in men is the loss of hair first from the temples (</a:t>
            </a:r>
            <a:r>
              <a:rPr lang="en-US" sz="2400" dirty="0" smtClean="0">
                <a:solidFill>
                  <a:srgbClr val="FFFF00"/>
                </a:solidFill>
              </a:rPr>
              <a:t>t</a:t>
            </a:r>
            <a:r>
              <a:rPr lang="en-US" sz="2400" dirty="0" smtClean="0">
                <a:solidFill>
                  <a:srgbClr val="FFFF00"/>
                </a:solidFill>
                <a:effectLst>
                  <a:outerShdw blurRad="38100" dist="38100" dir="2700000" algn="tl">
                    <a:srgbClr val="000000">
                      <a:alpha val="43137"/>
                    </a:srgbClr>
                  </a:outerShdw>
                </a:effectLst>
              </a:rPr>
              <a:t>emporal recessions</a:t>
            </a: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chemeClr val="bg1"/>
                </a:solidFill>
              </a:rPr>
              <a:t>and then from the crown (</a:t>
            </a:r>
            <a:r>
              <a:rPr lang="en-US" sz="2400" dirty="0" smtClean="0">
                <a:solidFill>
                  <a:srgbClr val="FFFF00"/>
                </a:solidFill>
              </a:rPr>
              <a:t>vertical loss</a:t>
            </a:r>
            <a:r>
              <a:rPr lang="en-US" sz="2400" dirty="0" smtClean="0">
                <a:solidFill>
                  <a:schemeClr val="bg1"/>
                </a:solidFill>
              </a:rPr>
              <a:t>). Many men may have </a:t>
            </a:r>
            <a:r>
              <a:rPr lang="en-US" sz="2400" dirty="0" smtClean="0">
                <a:solidFill>
                  <a:schemeClr val="bg1"/>
                </a:solidFill>
                <a:effectLst>
                  <a:outerShdw blurRad="38100" dist="38100" dir="2700000" algn="tl">
                    <a:srgbClr val="000000">
                      <a:alpha val="43137"/>
                    </a:srgbClr>
                  </a:outerShdw>
                </a:effectLst>
              </a:rPr>
              <a:t>fronto-vertical loss or  even complete baldness. In females, diffuse thinning of the fronto-vertical hair with preservation of the frontal line is the commonest pattern of hair loss. </a:t>
            </a:r>
            <a:r>
              <a:rPr lang="en-US" sz="2400" dirty="0" smtClean="0">
                <a:solidFill>
                  <a:schemeClr val="bg1"/>
                </a:solidFill>
              </a:rPr>
              <a:t>H</a:t>
            </a:r>
            <a:r>
              <a:rPr lang="en-US" sz="2400" dirty="0" smtClean="0">
                <a:solidFill>
                  <a:schemeClr val="bg1"/>
                </a:solidFill>
                <a:effectLst>
                  <a:outerShdw blurRad="38100" dist="38100" dir="2700000" algn="tl">
                    <a:srgbClr val="000000">
                      <a:alpha val="43137"/>
                    </a:srgbClr>
                  </a:outerShdw>
                </a:effectLst>
              </a:rPr>
              <a:t>owever , complete baldness in women is rare.</a:t>
            </a:r>
          </a:p>
          <a:p>
            <a:r>
              <a:rPr lang="en-US" sz="2400" i="1" dirty="0" smtClean="0">
                <a:solidFill>
                  <a:srgbClr val="FF0000"/>
                </a:solidFill>
              </a:rPr>
              <a:t>Clinical course</a:t>
            </a:r>
          </a:p>
          <a:p>
            <a:r>
              <a:rPr lang="en-US" sz="2400" dirty="0" smtClean="0">
                <a:solidFill>
                  <a:schemeClr val="bg1"/>
                </a:solidFill>
              </a:rPr>
              <a:t>Hair loss is relentless, tending to follow the family pattern with some losing hair quickly and others more slowly. The diffuse pattern seen in women tends to progress slowly.</a:t>
            </a:r>
            <a:endParaRPr lang="en-US" sz="2400" dirty="0">
              <a:solidFill>
                <a:schemeClr val="bg1"/>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47</a:t>
            </a:fld>
            <a:endParaRPr lang="en-US" dirty="0"/>
          </a:p>
        </p:txBody>
      </p:sp>
      <p:pic>
        <p:nvPicPr>
          <p:cNvPr id="1026" name="Picture 2"/>
          <p:cNvPicPr>
            <a:picLocks noChangeAspect="1" noChangeArrowheads="1"/>
          </p:cNvPicPr>
          <p:nvPr/>
        </p:nvPicPr>
        <p:blipFill>
          <a:blip r:embed="rId2"/>
          <a:srcRect/>
          <a:stretch>
            <a:fillRect/>
          </a:stretch>
        </p:blipFill>
        <p:spPr bwMode="auto">
          <a:xfrm>
            <a:off x="4988616" y="262370"/>
            <a:ext cx="3698184" cy="575743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228600" y="228600"/>
            <a:ext cx="4343400" cy="2971799"/>
          </a:xfrm>
          <a:prstGeom prst="rect">
            <a:avLst/>
          </a:prstGeom>
          <a:noFill/>
          <a:ln w="9525">
            <a:noFill/>
            <a:miter lim="800000"/>
            <a:headEnd/>
            <a:tailEnd/>
          </a:ln>
          <a:effectLst/>
        </p:spPr>
      </p:pic>
      <p:sp>
        <p:nvSpPr>
          <p:cNvPr id="5" name="Rectangle 4"/>
          <p:cNvSpPr/>
          <p:nvPr/>
        </p:nvSpPr>
        <p:spPr>
          <a:xfrm>
            <a:off x="228600" y="228600"/>
            <a:ext cx="4343400" cy="381000"/>
          </a:xfrm>
          <a:prstGeom prst="rect">
            <a:avLst/>
          </a:prstGeom>
          <a:solidFill>
            <a:schemeClr val="bg1"/>
          </a:solidFill>
        </p:spPr>
        <p:txBody>
          <a:bodyPr wrap="square">
            <a:spAutoFit/>
          </a:bodyPr>
          <a:lstStyle/>
          <a:p>
            <a:pPr algn="ctr"/>
            <a:r>
              <a:rPr lang="en-US" dirty="0" smtClean="0">
                <a:effectLst>
                  <a:outerShdw blurRad="38100" dist="38100" dir="2700000" algn="tl">
                    <a:srgbClr val="000000">
                      <a:alpha val="43137"/>
                    </a:srgbClr>
                  </a:outerShdw>
                </a:effectLst>
              </a:rPr>
              <a:t>Androgenetic A. beginning in frontal area</a:t>
            </a:r>
            <a:endParaRPr lang="en-US" dirty="0">
              <a:effectLst>
                <a:outerShdw blurRad="38100" dist="38100" dir="2700000" algn="tl">
                  <a:srgbClr val="000000">
                    <a:alpha val="43137"/>
                  </a:srgbClr>
                </a:outerShdw>
              </a:effectLst>
            </a:endParaRPr>
          </a:p>
        </p:txBody>
      </p:sp>
      <p:sp>
        <p:nvSpPr>
          <p:cNvPr id="6" name="TextBox 5"/>
          <p:cNvSpPr txBox="1"/>
          <p:nvPr/>
        </p:nvSpPr>
        <p:spPr>
          <a:xfrm>
            <a:off x="4800600" y="6096000"/>
            <a:ext cx="3962400" cy="400110"/>
          </a:xfrm>
          <a:prstGeom prst="rect">
            <a:avLst/>
          </a:prstGeom>
          <a:noFill/>
        </p:spPr>
        <p:txBody>
          <a:bodyPr wrap="square" rtlCol="0">
            <a:spAutoFit/>
          </a:bodyPr>
          <a:lstStyle/>
          <a:p>
            <a:pPr algn="ctr"/>
            <a:r>
              <a:rPr lang="en-US" sz="2000" dirty="0" smtClean="0">
                <a:solidFill>
                  <a:srgbClr val="FFFF00"/>
                </a:solidFill>
              </a:rPr>
              <a:t>Variations in male-pattern baldness</a:t>
            </a:r>
            <a:endParaRPr lang="en-US" sz="2000" dirty="0">
              <a:solidFill>
                <a:srgbClr val="FFFF00"/>
              </a:solidFill>
            </a:endParaRPr>
          </a:p>
        </p:txBody>
      </p:sp>
      <p:pic>
        <p:nvPicPr>
          <p:cNvPr id="3" name="Picture 2" descr="C:\Documents and Settings\XPPRESP3\Desktop\alopecia\Male-pattern hair loss in a man.jpg"/>
          <p:cNvPicPr>
            <a:picLocks noChangeAspect="1" noChangeArrowheads="1"/>
          </p:cNvPicPr>
          <p:nvPr/>
        </p:nvPicPr>
        <p:blipFill>
          <a:blip r:embed="rId4"/>
          <a:srcRect/>
          <a:stretch>
            <a:fillRect/>
          </a:stretch>
        </p:blipFill>
        <p:spPr bwMode="auto">
          <a:xfrm>
            <a:off x="228600" y="3352800"/>
            <a:ext cx="4343400" cy="3081746"/>
          </a:xfrm>
          <a:prstGeom prst="rect">
            <a:avLst/>
          </a:prstGeom>
          <a:noFill/>
        </p:spPr>
      </p:pic>
      <p:sp>
        <p:nvSpPr>
          <p:cNvPr id="9" name="TextBox 8"/>
          <p:cNvSpPr txBox="1"/>
          <p:nvPr/>
        </p:nvSpPr>
        <p:spPr>
          <a:xfrm>
            <a:off x="228600" y="6096000"/>
            <a:ext cx="4343400" cy="400110"/>
          </a:xfrm>
          <a:prstGeom prst="rect">
            <a:avLst/>
          </a:prstGeom>
          <a:solidFill>
            <a:schemeClr val="bg1"/>
          </a:solidFill>
        </p:spPr>
        <p:txBody>
          <a:bodyPr wrap="square" rtlCol="0">
            <a:spAutoFit/>
          </a:bodyPr>
          <a:lstStyle/>
          <a:p>
            <a:pPr algn="ctr"/>
            <a:r>
              <a:rPr lang="en-US" sz="2000" dirty="0" smtClean="0">
                <a:solidFill>
                  <a:srgbClr val="FF0000"/>
                </a:solidFill>
                <a:effectLst>
                  <a:outerShdw blurRad="38100" dist="38100" dir="2700000" algn="tl">
                    <a:srgbClr val="000000">
                      <a:alpha val="43137"/>
                    </a:srgbClr>
                  </a:outerShdw>
                </a:effectLst>
              </a:rPr>
              <a:t>Male-pattern hair loss in a man</a:t>
            </a:r>
            <a:endParaRPr lang="en-US" sz="2000"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48</a:t>
            </a:fld>
            <a:endParaRPr lang="en-US" dirty="0"/>
          </a:p>
        </p:txBody>
      </p:sp>
      <p:pic>
        <p:nvPicPr>
          <p:cNvPr id="2050" name="Picture 2" descr="C:\Documents and Settings\XPPRESP3\Desktop\alopecia\Male-pattern hair loss in a man 2.jpg"/>
          <p:cNvPicPr>
            <a:picLocks noChangeAspect="1" noChangeArrowheads="1"/>
          </p:cNvPicPr>
          <p:nvPr/>
        </p:nvPicPr>
        <p:blipFill>
          <a:blip r:embed="rId2"/>
          <a:srcRect/>
          <a:stretch>
            <a:fillRect/>
          </a:stretch>
        </p:blipFill>
        <p:spPr bwMode="auto">
          <a:xfrm>
            <a:off x="457200" y="457200"/>
            <a:ext cx="3810000" cy="5369799"/>
          </a:xfrm>
          <a:prstGeom prst="rect">
            <a:avLst/>
          </a:prstGeom>
          <a:noFill/>
          <a:ln w="38100">
            <a:solidFill>
              <a:srgbClr val="FFFF00"/>
            </a:solidFill>
          </a:ln>
        </p:spPr>
      </p:pic>
      <p:pic>
        <p:nvPicPr>
          <p:cNvPr id="2051" name="Picture 3" descr="C:\Documents and Settings\XPPRESP3\Desktop\alopecia\Male-pattern hair loss in a woman.jpg"/>
          <p:cNvPicPr>
            <a:picLocks noChangeAspect="1" noChangeArrowheads="1"/>
          </p:cNvPicPr>
          <p:nvPr/>
        </p:nvPicPr>
        <p:blipFill>
          <a:blip r:embed="rId3"/>
          <a:srcRect/>
          <a:stretch>
            <a:fillRect/>
          </a:stretch>
        </p:blipFill>
        <p:spPr bwMode="auto">
          <a:xfrm>
            <a:off x="4876800" y="457200"/>
            <a:ext cx="3784600" cy="5334000"/>
          </a:xfrm>
          <a:prstGeom prst="rect">
            <a:avLst/>
          </a:prstGeom>
          <a:noFill/>
          <a:ln w="38100">
            <a:solidFill>
              <a:srgbClr val="FFFF00"/>
            </a:solidFill>
          </a:ln>
        </p:spPr>
      </p:pic>
      <p:sp>
        <p:nvSpPr>
          <p:cNvPr id="5" name="TextBox 4"/>
          <p:cNvSpPr txBox="1"/>
          <p:nvPr/>
        </p:nvSpPr>
        <p:spPr>
          <a:xfrm>
            <a:off x="457200" y="6019800"/>
            <a:ext cx="3810000" cy="400110"/>
          </a:xfrm>
          <a:prstGeom prst="rect">
            <a:avLst/>
          </a:prstGeom>
          <a:noFill/>
          <a:ln>
            <a:solidFill>
              <a:srgbClr val="FFFF00"/>
            </a:solidFill>
          </a:ln>
        </p:spPr>
        <p:txBody>
          <a:bodyPr wrap="square" rtlCol="0">
            <a:spAutoFit/>
          </a:bodyPr>
          <a:lstStyle/>
          <a:p>
            <a:pPr algn="ctr"/>
            <a:r>
              <a:rPr lang="en-US" sz="2000" dirty="0" smtClean="0">
                <a:solidFill>
                  <a:srgbClr val="FFFF00"/>
                </a:solidFill>
                <a:effectLst>
                  <a:outerShdw blurRad="38100" dist="38100" dir="2700000" algn="tl">
                    <a:srgbClr val="000000">
                      <a:alpha val="43137"/>
                    </a:srgbClr>
                  </a:outerShdw>
                </a:effectLst>
              </a:rPr>
              <a:t>Male-pattern hair loss in a man</a:t>
            </a:r>
            <a:endParaRPr lang="en-US" sz="2000" dirty="0">
              <a:solidFill>
                <a:srgbClr val="FFFF00"/>
              </a:solidFill>
              <a:effectLst>
                <a:outerShdw blurRad="38100" dist="38100" dir="2700000" algn="tl">
                  <a:srgbClr val="000000">
                    <a:alpha val="43137"/>
                  </a:srgbClr>
                </a:outerShdw>
              </a:effectLst>
            </a:endParaRPr>
          </a:p>
        </p:txBody>
      </p:sp>
      <p:sp>
        <p:nvSpPr>
          <p:cNvPr id="6" name="TextBox 5"/>
          <p:cNvSpPr txBox="1"/>
          <p:nvPr/>
        </p:nvSpPr>
        <p:spPr>
          <a:xfrm>
            <a:off x="4876800" y="6019800"/>
            <a:ext cx="3810000" cy="369332"/>
          </a:xfrm>
          <a:prstGeom prst="rect">
            <a:avLst/>
          </a:prstGeom>
          <a:noFill/>
          <a:ln>
            <a:solidFill>
              <a:srgbClr val="FFFF00"/>
            </a:solidFill>
          </a:ln>
        </p:spPr>
        <p:txBody>
          <a:bodyPr wrap="square" rtlCol="0">
            <a:spAutoFit/>
          </a:bodyPr>
          <a:lstStyle/>
          <a:p>
            <a:pPr algn="ctr"/>
            <a:r>
              <a:rPr lang="en-US" dirty="0" smtClean="0">
                <a:solidFill>
                  <a:srgbClr val="FFFF00"/>
                </a:solidFill>
                <a:effectLst>
                  <a:outerShdw blurRad="38100" dist="38100" dir="2700000" algn="tl">
                    <a:srgbClr val="000000">
                      <a:alpha val="43137"/>
                    </a:srgbClr>
                  </a:outerShdw>
                </a:effectLst>
              </a:rPr>
              <a:t>Male-pattern hair loss in a woman</a:t>
            </a:r>
            <a:endParaRPr lang="en-US"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49</a:t>
            </a:fld>
            <a:endParaRPr lang="en-US" dirty="0"/>
          </a:p>
        </p:txBody>
      </p:sp>
      <p:pic>
        <p:nvPicPr>
          <p:cNvPr id="4" name="Picture 3" descr="DSC00604.JPG"/>
          <p:cNvPicPr>
            <a:picLocks noChangeAspect="1"/>
          </p:cNvPicPr>
          <p:nvPr/>
        </p:nvPicPr>
        <p:blipFill>
          <a:blip r:embed="rId2"/>
          <a:srcRect l="5455" r="11818"/>
          <a:stretch>
            <a:fillRect/>
          </a:stretch>
        </p:blipFill>
        <p:spPr>
          <a:xfrm>
            <a:off x="1676400" y="381000"/>
            <a:ext cx="5967615" cy="5410200"/>
          </a:xfrm>
          <a:prstGeom prst="rect">
            <a:avLst/>
          </a:prstGeom>
        </p:spPr>
      </p:pic>
      <p:sp>
        <p:nvSpPr>
          <p:cNvPr id="5" name="TextBox 4"/>
          <p:cNvSpPr txBox="1"/>
          <p:nvPr/>
        </p:nvSpPr>
        <p:spPr>
          <a:xfrm>
            <a:off x="1524000" y="5943600"/>
            <a:ext cx="6172200" cy="707886"/>
          </a:xfrm>
          <a:prstGeom prst="rect">
            <a:avLst/>
          </a:prstGeom>
          <a:noFill/>
        </p:spPr>
        <p:txBody>
          <a:bodyPr wrap="square" rtlCol="0">
            <a:spAutoFit/>
          </a:bodyPr>
          <a:lstStyle/>
          <a:p>
            <a:pPr algn="ctr"/>
            <a:r>
              <a:rPr lang="en-US" sz="2000" dirty="0" smtClean="0">
                <a:solidFill>
                  <a:srgbClr val="FFFF00"/>
                </a:solidFill>
              </a:rPr>
              <a:t>An 18-year-old male with vertical baldness. He has strong family history of common baldness.</a:t>
            </a:r>
            <a:endParaRPr lang="en-US" sz="2000" dirty="0">
              <a:solidFill>
                <a:srgbClr val="FFFF00"/>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50</a:t>
            </a:fld>
            <a:endParaRPr lang="en-US" dirty="0"/>
          </a:p>
        </p:txBody>
      </p:sp>
      <p:sp>
        <p:nvSpPr>
          <p:cNvPr id="3" name="Rectangle 2"/>
          <p:cNvSpPr/>
          <p:nvPr/>
        </p:nvSpPr>
        <p:spPr>
          <a:xfrm>
            <a:off x="228600" y="228600"/>
            <a:ext cx="8763000" cy="6370975"/>
          </a:xfrm>
          <a:prstGeom prst="rect">
            <a:avLst/>
          </a:prstGeom>
        </p:spPr>
        <p:txBody>
          <a:bodyPr wrap="square">
            <a:spAutoFit/>
          </a:bodyPr>
          <a:lstStyle/>
          <a:p>
            <a:r>
              <a:rPr lang="en-US" sz="2400" i="1" dirty="0" smtClean="0">
                <a:solidFill>
                  <a:srgbClr val="FF0000"/>
                </a:solidFill>
                <a:effectLst>
                  <a:outerShdw blurRad="38100" dist="38100" dir="2700000" algn="tl">
                    <a:srgbClr val="000000">
                      <a:alpha val="43137"/>
                    </a:srgbClr>
                  </a:outerShdw>
                </a:effectLst>
              </a:rPr>
              <a:t>Treatment of common baldness</a:t>
            </a:r>
          </a:p>
          <a:p>
            <a:pPr marL="457200" indent="-457200">
              <a:buClr>
                <a:srgbClr val="FF0000"/>
              </a:buClr>
              <a:buAutoNum type="arabicPeriod"/>
            </a:pPr>
            <a:r>
              <a:rPr lang="en-US" sz="2400" i="1" dirty="0" smtClean="0">
                <a:solidFill>
                  <a:srgbClr val="FF0000"/>
                </a:solidFill>
                <a:effectLst>
                  <a:outerShdw blurRad="38100" dist="38100" dir="2700000" algn="tl">
                    <a:srgbClr val="000000">
                      <a:alpha val="43137"/>
                    </a:srgbClr>
                  </a:outerShdw>
                </a:effectLst>
              </a:rPr>
              <a:t>Surgery</a:t>
            </a:r>
            <a:r>
              <a:rPr lang="en-US" sz="2400" dirty="0" smtClean="0">
                <a:solidFill>
                  <a:srgbClr val="FF0000"/>
                </a:solidFill>
              </a:rPr>
              <a:t> </a:t>
            </a:r>
          </a:p>
          <a:p>
            <a:pPr marL="457200" indent="-457200">
              <a:buClr>
                <a:srgbClr val="FF0000"/>
              </a:buClr>
            </a:pPr>
            <a:r>
              <a:rPr lang="en-US" sz="2400" dirty="0" smtClean="0">
                <a:solidFill>
                  <a:schemeClr val="bg1"/>
                </a:solidFill>
              </a:rPr>
              <a:t>Surgical treatment may represent the only effective therapy for common baldness. Surgical procedures may include:</a:t>
            </a:r>
          </a:p>
          <a:p>
            <a:pPr marL="457200" indent="-457200">
              <a:buClr>
                <a:srgbClr val="FF0000"/>
              </a:buClr>
              <a:buAutoNum type="alphaLcPeriod"/>
            </a:pPr>
            <a:r>
              <a:rPr lang="en-US" sz="2400" i="1" dirty="0" smtClean="0">
                <a:solidFill>
                  <a:srgbClr val="FFFF00"/>
                </a:solidFill>
                <a:effectLst>
                  <a:outerShdw blurRad="38100" dist="38100" dir="2700000" algn="tl">
                    <a:srgbClr val="000000">
                      <a:alpha val="43137"/>
                    </a:srgbClr>
                  </a:outerShdw>
                </a:effectLst>
              </a:rPr>
              <a:t>Hair transplants</a:t>
            </a:r>
            <a:r>
              <a:rPr lang="en-US" sz="2400" dirty="0" smtClean="0">
                <a:solidFill>
                  <a:schemeClr val="bg1"/>
                </a:solidFill>
              </a:rPr>
              <a:t>: Punch grafts or better Micrografts. The grafts are taken from the patient scalp (the sides of the scalp or from the occipital region).</a:t>
            </a:r>
          </a:p>
          <a:p>
            <a:pPr marL="457200" indent="-457200">
              <a:buClr>
                <a:srgbClr val="FF0000"/>
              </a:buClr>
              <a:buAutoNum type="alphaLcPeriod"/>
            </a:pPr>
            <a:r>
              <a:rPr lang="en-US" sz="2400" i="1" dirty="0" smtClean="0">
                <a:solidFill>
                  <a:srgbClr val="FFFF00"/>
                </a:solidFill>
                <a:effectLst>
                  <a:outerShdw blurRad="38100" dist="38100" dir="2700000" algn="tl">
                    <a:srgbClr val="000000">
                      <a:alpha val="43137"/>
                    </a:srgbClr>
                  </a:outerShdw>
                </a:effectLst>
              </a:rPr>
              <a:t>Scalp reduction </a:t>
            </a:r>
            <a:r>
              <a:rPr lang="en-US" sz="2400" u="sng" dirty="0" smtClean="0">
                <a:solidFill>
                  <a:schemeClr val="bg1"/>
                </a:solidFill>
              </a:rPr>
              <a:t>+</a:t>
            </a:r>
            <a:r>
              <a:rPr lang="en-US" sz="2400" dirty="0" smtClean="0">
                <a:solidFill>
                  <a:schemeClr val="bg1"/>
                </a:solidFill>
              </a:rPr>
              <a:t> tissue expansion especially for small bald areas.</a:t>
            </a:r>
          </a:p>
          <a:p>
            <a:pPr marL="457200" indent="-457200">
              <a:buClr>
                <a:srgbClr val="FF0000"/>
              </a:buClr>
            </a:pPr>
            <a:endParaRPr lang="en-US" sz="2400" dirty="0" smtClean="0">
              <a:solidFill>
                <a:srgbClr val="FF0000"/>
              </a:solidFill>
              <a:effectLst>
                <a:outerShdw blurRad="38100" dist="38100" dir="2700000" algn="tl">
                  <a:srgbClr val="000000">
                    <a:alpha val="43137"/>
                  </a:srgbClr>
                </a:outerShdw>
              </a:effectLst>
            </a:endParaRPr>
          </a:p>
          <a:p>
            <a:pPr marL="457200" indent="-457200">
              <a:buClr>
                <a:srgbClr val="FF0000"/>
              </a:buClr>
            </a:pPr>
            <a:r>
              <a:rPr lang="en-US" sz="2400" i="1" dirty="0" smtClean="0">
                <a:solidFill>
                  <a:srgbClr val="FF0000"/>
                </a:solidFill>
                <a:effectLst>
                  <a:outerShdw blurRad="38100" dist="38100" dir="2700000" algn="tl">
                    <a:srgbClr val="000000">
                      <a:alpha val="43137"/>
                    </a:srgbClr>
                  </a:outerShdw>
                </a:effectLst>
              </a:rPr>
              <a:t>2.</a:t>
            </a:r>
            <a:r>
              <a:rPr lang="en-US" sz="2400" i="1" dirty="0" smtClean="0">
                <a:solidFill>
                  <a:schemeClr val="bg1"/>
                </a:solidFill>
                <a:effectLst>
                  <a:outerShdw blurRad="38100" dist="38100" dir="2700000" algn="tl">
                    <a:srgbClr val="000000">
                      <a:alpha val="43137"/>
                    </a:srgbClr>
                  </a:outerShdw>
                </a:effectLst>
              </a:rPr>
              <a:t> </a:t>
            </a:r>
            <a:r>
              <a:rPr lang="en-US" sz="2400" i="1" dirty="0" smtClean="0">
                <a:solidFill>
                  <a:srgbClr val="FF0000"/>
                </a:solidFill>
                <a:effectLst>
                  <a:outerShdw blurRad="38100" dist="38100" dir="2700000" algn="tl">
                    <a:srgbClr val="000000">
                      <a:alpha val="43137"/>
                    </a:srgbClr>
                  </a:outerShdw>
                </a:effectLst>
              </a:rPr>
              <a:t>Medical therapy</a:t>
            </a:r>
          </a:p>
          <a:p>
            <a:pPr marL="457200" indent="-457200">
              <a:buClr>
                <a:srgbClr val="FF0000"/>
              </a:buClr>
            </a:pPr>
            <a:r>
              <a:rPr lang="en-US" sz="2400" dirty="0" smtClean="0">
                <a:solidFill>
                  <a:schemeClr val="bg1"/>
                </a:solidFill>
              </a:rPr>
              <a:t>Till now there is no effective medical therapy in stopping the progression of baldness or restoring lost lair (hair regrowth). However medical therapies include:    </a:t>
            </a:r>
          </a:p>
          <a:p>
            <a:pPr marL="457200" indent="-457200">
              <a:buClr>
                <a:srgbClr val="FF0000"/>
              </a:buClr>
              <a:buFont typeface="+mj-lt"/>
              <a:buAutoNum type="alphaLcPeriod"/>
            </a:pPr>
            <a:r>
              <a:rPr lang="en-US" sz="2400" dirty="0" smtClean="0">
                <a:solidFill>
                  <a:schemeClr val="bg1"/>
                </a:solidFill>
              </a:rPr>
              <a:t>Topical application of </a:t>
            </a:r>
            <a:r>
              <a:rPr lang="en-US" sz="2400" i="1" dirty="0" smtClean="0">
                <a:solidFill>
                  <a:srgbClr val="FFFF00"/>
                </a:solidFill>
                <a:effectLst>
                  <a:outerShdw blurRad="38100" dist="38100" dir="2700000" algn="tl">
                    <a:srgbClr val="000000">
                      <a:alpha val="43137"/>
                    </a:srgbClr>
                  </a:outerShdw>
                </a:effectLst>
              </a:rPr>
              <a:t>minoxidil lotion </a:t>
            </a:r>
            <a:r>
              <a:rPr lang="en-US" sz="2400" dirty="0" smtClean="0">
                <a:solidFill>
                  <a:schemeClr val="bg1"/>
                </a:solidFill>
              </a:rPr>
              <a:t>may slow early hair loss and even stimulate new growth of hair in a few cases . Small and recently acquired patches respond best. When minoxidil treatment stops, the new hairs fall out after about 3 months.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51</a:t>
            </a:fld>
            <a:endParaRPr lang="en-US" dirty="0"/>
          </a:p>
        </p:txBody>
      </p:sp>
      <p:sp>
        <p:nvSpPr>
          <p:cNvPr id="3" name="Rectangle 2"/>
          <p:cNvSpPr/>
          <p:nvPr/>
        </p:nvSpPr>
        <p:spPr>
          <a:xfrm>
            <a:off x="152400" y="457200"/>
            <a:ext cx="8763000" cy="5632311"/>
          </a:xfrm>
          <a:prstGeom prst="rect">
            <a:avLst/>
          </a:prstGeom>
        </p:spPr>
        <p:txBody>
          <a:bodyPr wrap="square">
            <a:spAutoFit/>
          </a:bodyPr>
          <a:lstStyle/>
          <a:p>
            <a:pPr marL="457200" indent="-457200">
              <a:buClr>
                <a:srgbClr val="FF0000"/>
              </a:buClr>
              <a:buFont typeface="+mj-lt"/>
              <a:buAutoNum type="alphaLcPeriod" startAt="2"/>
            </a:pPr>
            <a:r>
              <a:rPr lang="en-US" sz="2400" i="1" dirty="0" smtClean="0">
                <a:solidFill>
                  <a:srgbClr val="FFFF00"/>
                </a:solidFill>
                <a:effectLst>
                  <a:outerShdw blurRad="38100" dist="38100" dir="2700000" algn="tl">
                    <a:srgbClr val="000000">
                      <a:alpha val="43137"/>
                    </a:srgbClr>
                  </a:outerShdw>
                </a:effectLst>
              </a:rPr>
              <a:t>Anti-androgens </a:t>
            </a:r>
            <a:r>
              <a:rPr lang="en-US" sz="2400" dirty="0" smtClean="0">
                <a:solidFill>
                  <a:schemeClr val="bg1"/>
                </a:solidFill>
              </a:rPr>
              <a:t>help some women with the diffuse type of androgenetic alopecia. </a:t>
            </a:r>
            <a:r>
              <a:rPr lang="en-US" sz="2400" dirty="0" smtClean="0">
                <a:solidFill>
                  <a:srgbClr val="FFFF00"/>
                </a:solidFill>
              </a:rPr>
              <a:t>Finasteride</a:t>
            </a:r>
            <a:r>
              <a:rPr lang="en-US" sz="2400" dirty="0" smtClean="0">
                <a:solidFill>
                  <a:schemeClr val="bg1"/>
                </a:solidFill>
              </a:rPr>
              <a:t> (Propecia), an inhibitor of human type II 5α-reductase, reduces serum and scalp skin levels of dihydrotestosterone in balding men. At the dosage of 1 mg/day, it may increase hair counts and so lead to a noticeable improvement in scalp hair. However, the beneficial effects slowly reverse once treatment has stopped. </a:t>
            </a:r>
            <a:r>
              <a:rPr lang="en-US" sz="2400" dirty="0" smtClean="0">
                <a:solidFill>
                  <a:srgbClr val="FF0000"/>
                </a:solidFill>
              </a:rPr>
              <a:t>Finasteride </a:t>
            </a:r>
            <a:r>
              <a:rPr lang="en-US" sz="2400" dirty="0" smtClean="0">
                <a:solidFill>
                  <a:srgbClr val="FF0000"/>
                </a:solidFill>
                <a:effectLst>
                  <a:outerShdw blurRad="38100" dist="38100" dir="2700000" algn="tl">
                    <a:srgbClr val="000000">
                      <a:alpha val="43137"/>
                    </a:srgbClr>
                  </a:outerShdw>
                </a:effectLst>
              </a:rPr>
              <a:t> is not indicated in women or children</a:t>
            </a:r>
            <a:r>
              <a:rPr lang="en-US" sz="2400" dirty="0" smtClean="0">
                <a:solidFill>
                  <a:schemeClr val="bg1"/>
                </a:solidFill>
              </a:rPr>
              <a:t>.</a:t>
            </a:r>
            <a:r>
              <a:rPr lang="en-US" sz="2400" dirty="0" smtClean="0">
                <a:solidFill>
                  <a:srgbClr val="00B0F0"/>
                </a:solidFill>
                <a:effectLst>
                  <a:outerShdw blurRad="38100" dist="38100" dir="2700000" algn="tl">
                    <a:srgbClr val="000000">
                      <a:alpha val="43137"/>
                    </a:srgbClr>
                  </a:outerShdw>
                </a:effectLst>
              </a:rPr>
              <a:t> </a:t>
            </a:r>
            <a:r>
              <a:rPr lang="en-US" sz="2400" dirty="0" smtClean="0">
                <a:solidFill>
                  <a:schemeClr val="bg1"/>
                </a:solidFill>
              </a:rPr>
              <a:t>Side-effects are rare, but include decreased libido, erectile dysfunction and altered prostate-specific antigen levels. Other anti-androgens that can be used:</a:t>
            </a:r>
          </a:p>
          <a:p>
            <a:pPr marL="457200" indent="-457200">
              <a:buClr>
                <a:srgbClr val="FF0000"/>
              </a:buClr>
            </a:pPr>
            <a:r>
              <a:rPr lang="en-US" sz="2400" i="1" dirty="0" smtClean="0">
                <a:solidFill>
                  <a:srgbClr val="FFFF00"/>
                </a:solidFill>
                <a:effectLst>
                  <a:outerShdw blurRad="38100" dist="38100" dir="2700000" algn="tl">
                    <a:srgbClr val="000000">
                      <a:alpha val="43137"/>
                    </a:srgbClr>
                  </a:outerShdw>
                </a:effectLst>
              </a:rPr>
              <a:t>        Cyperoterone acetate </a:t>
            </a:r>
            <a:r>
              <a:rPr lang="en-US" sz="2400" dirty="0" smtClean="0">
                <a:solidFill>
                  <a:schemeClr val="bg1"/>
                </a:solidFill>
              </a:rPr>
              <a:t>(50 mg/day)  </a:t>
            </a:r>
          </a:p>
          <a:p>
            <a:pPr marL="457200" indent="-457200">
              <a:buClr>
                <a:srgbClr val="FF0000"/>
              </a:buClr>
            </a:pPr>
            <a:r>
              <a:rPr lang="en-US" sz="2400" i="1" dirty="0" smtClean="0">
                <a:solidFill>
                  <a:srgbClr val="FFFF00"/>
                </a:solidFill>
                <a:effectLst>
                  <a:outerShdw blurRad="38100" dist="38100" dir="2700000" algn="tl">
                    <a:srgbClr val="000000">
                      <a:alpha val="43137"/>
                    </a:srgbClr>
                  </a:outerShdw>
                </a:effectLst>
              </a:rPr>
              <a:t>        Flutamide</a:t>
            </a:r>
            <a:r>
              <a:rPr lang="en-US" sz="2400" dirty="0" smtClean="0">
                <a:solidFill>
                  <a:schemeClr val="bg1"/>
                </a:solidFill>
              </a:rPr>
              <a:t> (125-250 mg/day) </a:t>
            </a:r>
          </a:p>
          <a:p>
            <a:pPr marL="457200" indent="-457200">
              <a:buClr>
                <a:srgbClr val="FF0000"/>
              </a:buClr>
            </a:pPr>
            <a:r>
              <a:rPr lang="en-US" sz="2400" i="1" dirty="0" smtClean="0">
                <a:solidFill>
                  <a:srgbClr val="FFFF00"/>
                </a:solidFill>
                <a:effectLst>
                  <a:outerShdw blurRad="38100" dist="38100" dir="2700000" algn="tl">
                    <a:srgbClr val="000000">
                      <a:alpha val="43137"/>
                    </a:srgbClr>
                  </a:outerShdw>
                </a:effectLst>
              </a:rPr>
              <a:t>        Spironolactone </a:t>
            </a:r>
            <a:r>
              <a:rPr lang="en-US" sz="2400" dirty="0" smtClean="0">
                <a:solidFill>
                  <a:schemeClr val="bg1"/>
                </a:solidFill>
              </a:rPr>
              <a:t>(50-100 mg/day)</a:t>
            </a:r>
          </a:p>
          <a:p>
            <a:pPr marL="457200" indent="-457200">
              <a:buClr>
                <a:srgbClr val="FF0000"/>
              </a:buClr>
            </a:pPr>
            <a:r>
              <a:rPr lang="en-US" sz="2400" i="1" dirty="0" smtClean="0">
                <a:solidFill>
                  <a:srgbClr val="FFFF00"/>
                </a:solidFill>
                <a:effectLst>
                  <a:outerShdw blurRad="38100" dist="38100" dir="2700000" algn="tl">
                    <a:srgbClr val="000000">
                      <a:alpha val="43137"/>
                    </a:srgbClr>
                  </a:outerShdw>
                </a:effectLst>
              </a:rPr>
              <a:t>        Cimetidine</a:t>
            </a:r>
            <a:r>
              <a:rPr lang="en-US" sz="2400" dirty="0" smtClean="0">
                <a:solidFill>
                  <a:schemeClr val="bg1"/>
                </a:solidFill>
              </a:rPr>
              <a:t> </a:t>
            </a:r>
          </a:p>
          <a:p>
            <a:pPr marL="457200" indent="-457200">
              <a:buClr>
                <a:srgbClr val="FF0000"/>
              </a:buClr>
              <a:buFont typeface="+mj-lt"/>
              <a:buAutoNum type="arabicPeriod" startAt="3"/>
            </a:pPr>
            <a:r>
              <a:rPr lang="en-US" sz="2400" i="1" dirty="0" smtClean="0">
                <a:solidFill>
                  <a:srgbClr val="FFFF00"/>
                </a:solidFill>
                <a:effectLst>
                  <a:outerShdw blurRad="38100" dist="38100" dir="2700000" algn="tl">
                    <a:srgbClr val="000000">
                      <a:alpha val="43137"/>
                    </a:srgbClr>
                  </a:outerShdw>
                </a:effectLst>
              </a:rPr>
              <a:t>Wigs</a:t>
            </a:r>
            <a:r>
              <a:rPr lang="en-US" sz="2400" dirty="0" smtClean="0">
                <a:solidFill>
                  <a:schemeClr val="bg1"/>
                </a:solidFill>
              </a:rPr>
              <a:t> are welcomed by some bald persons.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52</a:t>
            </a:fld>
            <a:endParaRPr lang="en-US" dirty="0"/>
          </a:p>
        </p:txBody>
      </p:sp>
      <p:sp>
        <p:nvSpPr>
          <p:cNvPr id="3" name="Rectangle 2"/>
          <p:cNvSpPr/>
          <p:nvPr/>
        </p:nvSpPr>
        <p:spPr>
          <a:xfrm>
            <a:off x="304800" y="1600200"/>
            <a:ext cx="8458200" cy="4893647"/>
          </a:xfrm>
          <a:prstGeom prst="rect">
            <a:avLst/>
          </a:prstGeom>
        </p:spPr>
        <p:txBody>
          <a:bodyPr wrap="square">
            <a:spAutoFit/>
          </a:bodyPr>
          <a:lstStyle/>
          <a:p>
            <a:r>
              <a:rPr lang="en-US" sz="2400" i="1" dirty="0" smtClean="0">
                <a:solidFill>
                  <a:srgbClr val="FF0000"/>
                </a:solidFill>
                <a:effectLst>
                  <a:outerShdw blurRad="38100" dist="38100" dir="2700000" algn="tl">
                    <a:srgbClr val="000000">
                      <a:alpha val="43137"/>
                    </a:srgbClr>
                  </a:outerShdw>
                </a:effectLst>
              </a:rPr>
              <a:t>Definition</a:t>
            </a:r>
          </a:p>
          <a:p>
            <a:pPr algn="just"/>
            <a:r>
              <a:rPr lang="en-US" sz="2400" i="1" dirty="0" smtClean="0">
                <a:solidFill>
                  <a:srgbClr val="FFFF00"/>
                </a:solidFill>
                <a:effectLst>
                  <a:outerShdw blurRad="38100" dist="38100" dir="2700000" algn="tl">
                    <a:srgbClr val="000000">
                      <a:alpha val="43137"/>
                    </a:srgbClr>
                  </a:outerShdw>
                </a:effectLst>
              </a:rPr>
              <a:t>Telogen effluvium </a:t>
            </a:r>
            <a:r>
              <a:rPr lang="en-US" sz="2400" dirty="0" smtClean="0">
                <a:solidFill>
                  <a:schemeClr val="bg1"/>
                </a:solidFill>
              </a:rPr>
              <a:t>is an early and excessive loss of </a:t>
            </a:r>
            <a:r>
              <a:rPr lang="en-US" sz="2400" u="sng" dirty="0" smtClean="0">
                <a:solidFill>
                  <a:schemeClr val="bg1"/>
                </a:solidFill>
              </a:rPr>
              <a:t>normal club </a:t>
            </a:r>
            <a:r>
              <a:rPr lang="en-US" sz="2400" dirty="0" smtClean="0">
                <a:solidFill>
                  <a:schemeClr val="bg1"/>
                </a:solidFill>
              </a:rPr>
              <a:t>hairs from normal resting follicles in the scalp which results from traumatization of the normal hair by some stimulus such as surgery, parturition, fever and drugs which in short time precipitates the anagen phase into catagen and telogen phases. During this process the hair follicles are not diseased, and inflammation is absent.</a:t>
            </a:r>
          </a:p>
          <a:p>
            <a:pPr algn="just"/>
            <a:r>
              <a:rPr lang="en-US" sz="2400" dirty="0" smtClean="0">
                <a:solidFill>
                  <a:schemeClr val="bg1"/>
                </a:solidFill>
              </a:rPr>
              <a:t>The usual time needed by the insult (stimulus) to cause hair shedding is about 2-3 months but at times it may take closer to 6 months. Drugs causing T. effluvium may take shorter time to cause hair shedding usually 3-5 weeks.</a:t>
            </a:r>
          </a:p>
          <a:p>
            <a:pPr algn="just"/>
            <a:r>
              <a:rPr lang="en-US" sz="2400" dirty="0" smtClean="0">
                <a:solidFill>
                  <a:schemeClr val="bg1"/>
                </a:solidFill>
              </a:rPr>
              <a:t>  </a:t>
            </a:r>
            <a:endParaRPr lang="en-US" sz="2400" i="1" dirty="0" smtClean="0">
              <a:solidFill>
                <a:schemeClr val="bg1"/>
              </a:solidFill>
              <a:effectLst>
                <a:outerShdw blurRad="38100" dist="38100" dir="2700000" algn="tl">
                  <a:srgbClr val="000000">
                    <a:alpha val="43137"/>
                  </a:srgbClr>
                </a:outerShdw>
              </a:effectLst>
            </a:endParaRPr>
          </a:p>
        </p:txBody>
      </p:sp>
      <p:sp>
        <p:nvSpPr>
          <p:cNvPr id="5" name="Rectangle 4"/>
          <p:cNvSpPr/>
          <p:nvPr/>
        </p:nvSpPr>
        <p:spPr>
          <a:xfrm>
            <a:off x="381000" y="381000"/>
            <a:ext cx="4419600" cy="769441"/>
          </a:xfrm>
          <a:prstGeom prst="rect">
            <a:avLst/>
          </a:prstGeom>
        </p:spPr>
        <p:txBody>
          <a:bodyPr wrap="square">
            <a:spAutoFit/>
          </a:bodyPr>
          <a:lstStyle/>
          <a:p>
            <a:r>
              <a:rPr lang="en-US" sz="4400" i="1" dirty="0" smtClean="0">
                <a:solidFill>
                  <a:srgbClr val="FFFF00"/>
                </a:solidFill>
                <a:effectLst>
                  <a:outerShdw blurRad="38100" dist="38100" dir="2700000" algn="tl">
                    <a:srgbClr val="000000">
                      <a:alpha val="43137"/>
                    </a:srgbClr>
                  </a:outerShdw>
                </a:effectLst>
              </a:rPr>
              <a:t>Telogen effluvium</a:t>
            </a:r>
            <a:endParaRPr lang="en-US" sz="4400" i="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53</a:t>
            </a:fld>
            <a:endParaRPr lang="en-US" dirty="0"/>
          </a:p>
        </p:txBody>
      </p:sp>
      <p:sp>
        <p:nvSpPr>
          <p:cNvPr id="3" name="TextBox 2"/>
          <p:cNvSpPr txBox="1"/>
          <p:nvPr/>
        </p:nvSpPr>
        <p:spPr>
          <a:xfrm>
            <a:off x="228600" y="228600"/>
            <a:ext cx="8610600" cy="6247864"/>
          </a:xfrm>
          <a:prstGeom prst="rect">
            <a:avLst/>
          </a:prstGeom>
          <a:noFill/>
        </p:spPr>
        <p:txBody>
          <a:bodyPr wrap="square" rtlCol="0">
            <a:spAutoFit/>
          </a:bodyPr>
          <a:lstStyle/>
          <a:p>
            <a:r>
              <a:rPr lang="en-US" sz="2000" i="1" dirty="0" smtClean="0">
                <a:solidFill>
                  <a:srgbClr val="FF0000"/>
                </a:solidFill>
                <a:effectLst>
                  <a:outerShdw blurRad="38100" dist="38100" dir="2700000" algn="tl">
                    <a:srgbClr val="000000">
                      <a:alpha val="43137"/>
                    </a:srgbClr>
                  </a:outerShdw>
                </a:effectLst>
              </a:rPr>
              <a:t>Cause of telogen effluvium</a:t>
            </a:r>
            <a:r>
              <a:rPr lang="en-US" sz="2000" dirty="0" smtClean="0">
                <a:solidFill>
                  <a:schemeClr val="bg1"/>
                </a:solidFill>
              </a:rPr>
              <a:t>: can be triggered by any severe illness or condition. These synchronize catagen so that, later on, large numbers of hairs are lost at the same time. The most common causes are:</a:t>
            </a:r>
            <a:endParaRPr lang="en-US" sz="2000" dirty="0" smtClean="0">
              <a:solidFill>
                <a:srgbClr val="FF0000"/>
              </a:solidFill>
            </a:endParaRPr>
          </a:p>
          <a:p>
            <a:pPr marL="457200" indent="-457200">
              <a:buClr>
                <a:srgbClr val="FF0000"/>
              </a:buClr>
              <a:buAutoNum type="arabicPeriod"/>
            </a:pPr>
            <a:r>
              <a:rPr lang="en-US" sz="2000" i="1" dirty="0" smtClean="0">
                <a:solidFill>
                  <a:srgbClr val="FFFF00"/>
                </a:solidFill>
                <a:effectLst>
                  <a:outerShdw blurRad="38100" dist="38100" dir="2700000" algn="tl">
                    <a:srgbClr val="000000">
                      <a:alpha val="43137"/>
                    </a:srgbClr>
                  </a:outerShdw>
                </a:effectLst>
              </a:rPr>
              <a:t>Parturition</a:t>
            </a:r>
            <a:r>
              <a:rPr lang="en-US" sz="2000" dirty="0" smtClean="0">
                <a:solidFill>
                  <a:schemeClr val="bg1"/>
                </a:solidFill>
              </a:rPr>
              <a:t> (</a:t>
            </a:r>
            <a:r>
              <a:rPr lang="en-US" sz="2000" i="1" dirty="0" smtClean="0">
                <a:solidFill>
                  <a:srgbClr val="FFFF00"/>
                </a:solidFill>
              </a:rPr>
              <a:t>Postpartum telogen effluvium</a:t>
            </a:r>
            <a:r>
              <a:rPr lang="en-US" sz="2000" dirty="0" smtClean="0">
                <a:solidFill>
                  <a:schemeClr val="bg1"/>
                </a:solidFill>
              </a:rPr>
              <a:t>): it occurs 2-6 months after delivery and lasts for 2-6 moths and recover. Sudden stoppage of oral contraceptive pills may produce similar condition. </a:t>
            </a:r>
          </a:p>
          <a:p>
            <a:pPr marL="457200" indent="-457200"/>
            <a:r>
              <a:rPr lang="en-US" sz="2000" i="1" dirty="0" smtClean="0">
                <a:solidFill>
                  <a:schemeClr val="bg1"/>
                </a:solidFill>
                <a:effectLst>
                  <a:outerShdw blurRad="38100" dist="38100" dir="2700000" algn="tl">
                    <a:srgbClr val="000000">
                      <a:alpha val="43137"/>
                    </a:srgbClr>
                  </a:outerShdw>
                </a:effectLst>
              </a:rPr>
              <a:t>         </a:t>
            </a:r>
            <a:r>
              <a:rPr lang="en-US" sz="2000" i="1" dirty="0" smtClean="0">
                <a:solidFill>
                  <a:srgbClr val="FFFF00"/>
                </a:solidFill>
                <a:effectLst>
                  <a:outerShdw blurRad="38100" dist="38100" dir="2700000" algn="tl">
                    <a:srgbClr val="000000">
                      <a:alpha val="43137"/>
                    </a:srgbClr>
                  </a:outerShdw>
                </a:effectLst>
              </a:rPr>
              <a:t>Postnatal telogen effluvium </a:t>
            </a:r>
            <a:r>
              <a:rPr lang="en-US" sz="2000" dirty="0" smtClean="0">
                <a:solidFill>
                  <a:schemeClr val="bg1"/>
                </a:solidFill>
              </a:rPr>
              <a:t>occurs in the neonate with diffuse hair fall occurs from birth to 4 months, regrowth occurs by 6 months. </a:t>
            </a:r>
          </a:p>
          <a:p>
            <a:pPr marL="457200" indent="-457200">
              <a:buClr>
                <a:srgbClr val="FF0000"/>
              </a:buClr>
              <a:buFont typeface="+mj-lt"/>
              <a:buAutoNum type="arabicPeriod" startAt="2"/>
            </a:pPr>
            <a:r>
              <a:rPr lang="en-US" sz="2000" i="1" dirty="0" smtClean="0">
                <a:solidFill>
                  <a:srgbClr val="FFFF00"/>
                </a:solidFill>
                <a:effectLst>
                  <a:outerShdw blurRad="38100" dist="38100" dir="2700000" algn="tl">
                    <a:srgbClr val="000000">
                      <a:alpha val="43137"/>
                    </a:srgbClr>
                  </a:outerShdw>
                </a:effectLst>
              </a:rPr>
              <a:t>Feve</a:t>
            </a:r>
            <a:r>
              <a:rPr lang="en-US" sz="2000" i="1" dirty="0" smtClean="0">
                <a:solidFill>
                  <a:srgbClr val="FFFF00"/>
                </a:solidFill>
              </a:rPr>
              <a:t>r</a:t>
            </a:r>
            <a:r>
              <a:rPr lang="en-US" sz="2000" dirty="0" smtClean="0">
                <a:solidFill>
                  <a:schemeClr val="bg1"/>
                </a:solidFill>
              </a:rPr>
              <a:t> (</a:t>
            </a:r>
            <a:r>
              <a:rPr lang="en-US" sz="2000" i="1" dirty="0" smtClean="0">
                <a:solidFill>
                  <a:srgbClr val="FFFF00"/>
                </a:solidFill>
              </a:rPr>
              <a:t>Post febrile telogen effluvium</a:t>
            </a:r>
            <a:r>
              <a:rPr lang="en-US" sz="2000" dirty="0" smtClean="0">
                <a:solidFill>
                  <a:schemeClr val="bg1"/>
                </a:solidFill>
              </a:rPr>
              <a:t>): may be caused by any febrile illness.</a:t>
            </a:r>
          </a:p>
          <a:p>
            <a:pPr marL="457200" indent="-457200">
              <a:buClr>
                <a:srgbClr val="FF0000"/>
              </a:buClr>
              <a:buFont typeface="+mj-lt"/>
              <a:buAutoNum type="arabicPeriod" startAt="2"/>
            </a:pPr>
            <a:r>
              <a:rPr lang="en-US" sz="2000" i="1" dirty="0" smtClean="0">
                <a:solidFill>
                  <a:srgbClr val="FFFF00"/>
                </a:solidFill>
              </a:rPr>
              <a:t>Severe dieting</a:t>
            </a:r>
            <a:r>
              <a:rPr lang="en-US" sz="2000" dirty="0" smtClean="0">
                <a:solidFill>
                  <a:schemeClr val="bg1"/>
                </a:solidFill>
              </a:rPr>
              <a:t>: Kwashiorkor, starvation diet, crash diet and inappropriate weight reduction programs. Protein deprivation accompany these circumstances may result in telogen effluvium. </a:t>
            </a:r>
            <a:r>
              <a:rPr lang="en-US" sz="2000" i="1" dirty="0" smtClean="0">
                <a:solidFill>
                  <a:srgbClr val="FFFF00"/>
                </a:solidFill>
              </a:rPr>
              <a:t> </a:t>
            </a:r>
          </a:p>
          <a:p>
            <a:pPr marL="457200" indent="-457200">
              <a:buClr>
                <a:srgbClr val="FF0000"/>
              </a:buClr>
              <a:buFont typeface="+mj-lt"/>
              <a:buAutoNum type="arabicPeriod" startAt="2"/>
            </a:pPr>
            <a:r>
              <a:rPr lang="en-US" sz="2000" i="1" dirty="0" smtClean="0">
                <a:solidFill>
                  <a:srgbClr val="FFFF00"/>
                </a:solidFill>
                <a:effectLst>
                  <a:outerShdw blurRad="38100" dist="38100" dir="2700000" algn="tl">
                    <a:srgbClr val="000000">
                      <a:alpha val="43137"/>
                    </a:srgbClr>
                  </a:outerShdw>
                </a:effectLst>
              </a:rPr>
              <a:t>Severe stress </a:t>
            </a:r>
            <a:r>
              <a:rPr lang="en-US" sz="2000" dirty="0" smtClean="0">
                <a:solidFill>
                  <a:schemeClr val="bg1"/>
                </a:solidFill>
              </a:rPr>
              <a:t>(major surgery, hemorrhage, car accident, severe psychological upset …..etc.)</a:t>
            </a:r>
          </a:p>
          <a:p>
            <a:pPr marL="457200" indent="-457200">
              <a:buClr>
                <a:srgbClr val="FF0000"/>
              </a:buClr>
              <a:buFont typeface="+mj-lt"/>
              <a:buAutoNum type="arabicPeriod" startAt="2"/>
            </a:pPr>
            <a:r>
              <a:rPr lang="en-US" sz="2000" i="1" dirty="0" smtClean="0">
                <a:solidFill>
                  <a:srgbClr val="FFFF00"/>
                </a:solidFill>
                <a:effectLst>
                  <a:outerShdw blurRad="38100" dist="38100" dir="2700000" algn="tl">
                    <a:srgbClr val="000000">
                      <a:alpha val="43137"/>
                    </a:srgbClr>
                  </a:outerShdw>
                </a:effectLst>
              </a:rPr>
              <a:t>Hypothyroidism</a:t>
            </a:r>
          </a:p>
          <a:p>
            <a:pPr marL="457200" indent="-457200">
              <a:buClr>
                <a:srgbClr val="FF0000"/>
              </a:buClr>
              <a:buFont typeface="+mj-lt"/>
              <a:buAutoNum type="arabicPeriod" startAt="2"/>
            </a:pPr>
            <a:r>
              <a:rPr lang="en-US" sz="2000" i="1" dirty="0" smtClean="0">
                <a:solidFill>
                  <a:srgbClr val="FFFF00"/>
                </a:solidFill>
                <a:effectLst>
                  <a:outerShdw blurRad="38100" dist="38100" dir="2700000" algn="tl">
                    <a:srgbClr val="000000">
                      <a:alpha val="43137"/>
                    </a:srgbClr>
                  </a:outerShdw>
                </a:effectLst>
              </a:rPr>
              <a:t>Renal dialysis </a:t>
            </a:r>
            <a:r>
              <a:rPr lang="en-US" sz="2000" dirty="0" smtClean="0">
                <a:solidFill>
                  <a:schemeClr val="bg1"/>
                </a:solidFill>
              </a:rPr>
              <a:t>secondary to hypervitaminosis A</a:t>
            </a:r>
          </a:p>
          <a:p>
            <a:pPr marL="457200" indent="-457200">
              <a:buClr>
                <a:srgbClr val="FF0000"/>
              </a:buClr>
              <a:buFont typeface="+mj-lt"/>
              <a:buAutoNum type="arabicPeriod" startAt="2"/>
            </a:pPr>
            <a:r>
              <a:rPr lang="en-US" sz="2000" i="1" dirty="0" smtClean="0">
                <a:solidFill>
                  <a:srgbClr val="FFFF00"/>
                </a:solidFill>
                <a:effectLst>
                  <a:outerShdw blurRad="38100" dist="38100" dir="2700000" algn="tl">
                    <a:srgbClr val="000000">
                      <a:alpha val="43137"/>
                    </a:srgbClr>
                  </a:outerShdw>
                </a:effectLst>
              </a:rPr>
              <a:t>Drugs </a:t>
            </a:r>
            <a:r>
              <a:rPr lang="en-US" sz="2000" dirty="0" smtClean="0">
                <a:solidFill>
                  <a:schemeClr val="bg1"/>
                </a:solidFill>
                <a:effectLst>
                  <a:outerShdw blurRad="38100" dist="38100" dir="2700000" algn="tl">
                    <a:srgbClr val="000000">
                      <a:alpha val="43137"/>
                    </a:srgbClr>
                  </a:outerShdw>
                </a:effectLst>
              </a:rPr>
              <a:t>(</a:t>
            </a:r>
            <a:r>
              <a:rPr lang="en-US" sz="2000" i="1" dirty="0" smtClean="0">
                <a:solidFill>
                  <a:srgbClr val="FFFF00"/>
                </a:solidFill>
                <a:effectLst>
                  <a:outerShdw blurRad="38100" dist="38100" dir="2700000" algn="tl">
                    <a:srgbClr val="000000">
                      <a:alpha val="43137"/>
                    </a:srgbClr>
                  </a:outerShdw>
                </a:effectLst>
              </a:rPr>
              <a:t>Drug-induced telogen effluvium</a:t>
            </a:r>
            <a:r>
              <a:rPr lang="en-US" sz="2000" dirty="0" smtClean="0">
                <a:solidFill>
                  <a:schemeClr val="bg1"/>
                </a:solidFill>
                <a:effectLst>
                  <a:outerShdw blurRad="38100" dist="38100" dir="2700000" algn="tl">
                    <a:srgbClr val="000000">
                      <a:alpha val="43137"/>
                    </a:srgbClr>
                  </a:outerShdw>
                </a:effectLst>
              </a:rPr>
              <a:t>): A large group of drugs may be the cause, however the most common ones are: Bromocreptine, Captopril, Coumarin anticoagulants, Carbamazepine, Cimetidine, Danazol, Etretinate, Metoprolol, and Propranolol.  </a:t>
            </a:r>
            <a:r>
              <a:rPr lang="en-US" sz="2000" dirty="0" smtClean="0">
                <a:solidFill>
                  <a:schemeClr val="bg1"/>
                </a:solidFill>
              </a:rPr>
              <a:t> </a:t>
            </a:r>
            <a:endParaRPr lang="en-US" sz="2000" dirty="0">
              <a:solidFill>
                <a:schemeClr val="bg1"/>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54</a:t>
            </a:fld>
            <a:endParaRPr lang="en-US" dirty="0"/>
          </a:p>
        </p:txBody>
      </p:sp>
      <p:pic>
        <p:nvPicPr>
          <p:cNvPr id="2050" name="Picture 2" descr="C:\Documents and Settings\XPPRESP3\Desktop\alopecia\Post-febrile telogen hair loss.jpg"/>
          <p:cNvPicPr>
            <a:picLocks noChangeAspect="1" noChangeArrowheads="1"/>
          </p:cNvPicPr>
          <p:nvPr/>
        </p:nvPicPr>
        <p:blipFill>
          <a:blip r:embed="rId2"/>
          <a:srcRect/>
          <a:stretch>
            <a:fillRect/>
          </a:stretch>
        </p:blipFill>
        <p:spPr bwMode="auto">
          <a:xfrm>
            <a:off x="762000" y="457200"/>
            <a:ext cx="7537662" cy="5348151"/>
          </a:xfrm>
          <a:prstGeom prst="rect">
            <a:avLst/>
          </a:prstGeom>
          <a:noFill/>
        </p:spPr>
      </p:pic>
      <p:sp>
        <p:nvSpPr>
          <p:cNvPr id="4" name="TextBox 3"/>
          <p:cNvSpPr txBox="1"/>
          <p:nvPr/>
        </p:nvSpPr>
        <p:spPr>
          <a:xfrm>
            <a:off x="762000" y="5943600"/>
            <a:ext cx="7467600" cy="523220"/>
          </a:xfrm>
          <a:prstGeom prst="rect">
            <a:avLst/>
          </a:prstGeom>
          <a:noFill/>
        </p:spPr>
        <p:txBody>
          <a:bodyPr wrap="square" rtlCol="0">
            <a:spAutoFit/>
          </a:bodyPr>
          <a:lstStyle/>
          <a:p>
            <a:pPr algn="ctr"/>
            <a:r>
              <a:rPr lang="en-US" sz="2800" dirty="0" smtClean="0">
                <a:solidFill>
                  <a:schemeClr val="bg1"/>
                </a:solidFill>
              </a:rPr>
              <a:t>Post-febrile telogen hair loss “</a:t>
            </a:r>
            <a:r>
              <a:rPr lang="en-US" sz="2800" dirty="0" smtClean="0">
                <a:solidFill>
                  <a:srgbClr val="FF0000"/>
                </a:solidFill>
              </a:rPr>
              <a:t>Telogen effluvium</a:t>
            </a:r>
            <a:r>
              <a:rPr lang="en-US" sz="2800" dirty="0" smtClean="0">
                <a:solidFill>
                  <a:schemeClr val="bg1"/>
                </a:solidFill>
              </a:rPr>
              <a:t>”</a:t>
            </a: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55</a:t>
            </a:fld>
            <a:endParaRPr lang="en-US" dirty="0"/>
          </a:p>
        </p:txBody>
      </p:sp>
      <p:sp>
        <p:nvSpPr>
          <p:cNvPr id="3" name="Rectangle 2"/>
          <p:cNvSpPr/>
          <p:nvPr/>
        </p:nvSpPr>
        <p:spPr>
          <a:xfrm>
            <a:off x="457200" y="304800"/>
            <a:ext cx="8305800" cy="6124754"/>
          </a:xfrm>
          <a:prstGeom prst="rect">
            <a:avLst/>
          </a:prstGeom>
        </p:spPr>
        <p:txBody>
          <a:bodyPr wrap="square">
            <a:spAutoFit/>
          </a:bodyPr>
          <a:lstStyle/>
          <a:p>
            <a:r>
              <a:rPr lang="en-US" sz="2800" i="1" dirty="0" smtClean="0">
                <a:solidFill>
                  <a:srgbClr val="FF0000"/>
                </a:solidFill>
                <a:effectLst>
                  <a:outerShdw blurRad="38100" dist="38100" dir="2700000" algn="tl">
                    <a:srgbClr val="000000">
                      <a:alpha val="43137"/>
                    </a:srgbClr>
                  </a:outerShdw>
                </a:effectLst>
              </a:rPr>
              <a:t>Presentation and course</a:t>
            </a:r>
          </a:p>
          <a:p>
            <a:pPr algn="just"/>
            <a:r>
              <a:rPr lang="en-US" sz="2800" dirty="0" smtClean="0">
                <a:solidFill>
                  <a:schemeClr val="bg1"/>
                </a:solidFill>
              </a:rPr>
              <a:t>The hair fall occurs 2–3 months after the provoking illness. It can be mild or severe.  It is noted by the patient as “</a:t>
            </a:r>
            <a:r>
              <a:rPr lang="en-US" sz="2800" i="1" dirty="0" smtClean="0">
                <a:solidFill>
                  <a:srgbClr val="FFFF00"/>
                </a:solidFill>
              </a:rPr>
              <a:t>lots of hair coming out by roots</a:t>
            </a:r>
            <a:r>
              <a:rPr lang="en-US" sz="2800" dirty="0" smtClean="0">
                <a:solidFill>
                  <a:schemeClr val="bg1"/>
                </a:solidFill>
              </a:rPr>
              <a:t>”. Although the hair loss is diffuse only infrequently it causes clinically perceptible thinning of the hair since only rarely does it involve more than 50% of the hair. Regrowth, not always complete, usually occurs within a few months.</a:t>
            </a:r>
          </a:p>
          <a:p>
            <a:endParaRPr lang="en-US" sz="2800" dirty="0" smtClean="0">
              <a:solidFill>
                <a:schemeClr val="bg1"/>
              </a:solidFill>
            </a:endParaRPr>
          </a:p>
          <a:p>
            <a:r>
              <a:rPr lang="en-US" sz="2800" i="1" dirty="0" smtClean="0">
                <a:solidFill>
                  <a:srgbClr val="FF0000"/>
                </a:solidFill>
                <a:effectLst>
                  <a:outerShdw blurRad="38100" dist="38100" dir="2700000" algn="tl">
                    <a:srgbClr val="000000">
                      <a:alpha val="43137"/>
                    </a:srgbClr>
                  </a:outerShdw>
                </a:effectLst>
              </a:rPr>
              <a:t>Treatment</a:t>
            </a:r>
          </a:p>
          <a:p>
            <a:r>
              <a:rPr lang="en-US" sz="2800" dirty="0" smtClean="0">
                <a:solidFill>
                  <a:schemeClr val="bg1"/>
                </a:solidFill>
              </a:rPr>
              <a:t>There is no specific therapy for telogen effluvium but the patients can be reassured that their hair fall will be temporary and hair will grow again after few months. </a:t>
            </a: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56</a:t>
            </a:fld>
            <a:endParaRPr lang="en-US" dirty="0"/>
          </a:p>
        </p:txBody>
      </p:sp>
      <p:sp>
        <p:nvSpPr>
          <p:cNvPr id="5" name="Rectangle 4"/>
          <p:cNvSpPr/>
          <p:nvPr/>
        </p:nvSpPr>
        <p:spPr>
          <a:xfrm>
            <a:off x="685800" y="457200"/>
            <a:ext cx="4267200" cy="769441"/>
          </a:xfrm>
          <a:prstGeom prst="rect">
            <a:avLst/>
          </a:prstGeom>
        </p:spPr>
        <p:txBody>
          <a:bodyPr wrap="square">
            <a:spAutoFit/>
          </a:bodyPr>
          <a:lstStyle/>
          <a:p>
            <a:r>
              <a:rPr lang="en-US" sz="4400" i="1" dirty="0" smtClean="0">
                <a:solidFill>
                  <a:srgbClr val="FFFF00"/>
                </a:solidFill>
                <a:effectLst>
                  <a:outerShdw blurRad="38100" dist="38100" dir="2700000" algn="tl">
                    <a:srgbClr val="000000">
                      <a:alpha val="43137"/>
                    </a:srgbClr>
                  </a:outerShdw>
                </a:effectLst>
              </a:rPr>
              <a:t>Anagen effluvium</a:t>
            </a:r>
            <a:endParaRPr lang="en-US" sz="4400" i="1" dirty="0">
              <a:solidFill>
                <a:srgbClr val="FFFF00"/>
              </a:solidFill>
              <a:effectLst>
                <a:outerShdw blurRad="38100" dist="38100" dir="2700000" algn="tl">
                  <a:srgbClr val="000000">
                    <a:alpha val="43137"/>
                  </a:srgbClr>
                </a:outerShdw>
              </a:effectLst>
            </a:endParaRPr>
          </a:p>
        </p:txBody>
      </p:sp>
      <p:sp>
        <p:nvSpPr>
          <p:cNvPr id="6" name="TextBox 5"/>
          <p:cNvSpPr txBox="1"/>
          <p:nvPr/>
        </p:nvSpPr>
        <p:spPr>
          <a:xfrm>
            <a:off x="381000" y="1600200"/>
            <a:ext cx="8382000" cy="4524315"/>
          </a:xfrm>
          <a:prstGeom prst="rect">
            <a:avLst/>
          </a:prstGeom>
          <a:noFill/>
        </p:spPr>
        <p:txBody>
          <a:bodyPr wrap="square" rtlCol="0">
            <a:spAutoFit/>
          </a:bodyPr>
          <a:lstStyle/>
          <a:p>
            <a:r>
              <a:rPr lang="en-US" sz="2400" i="1" dirty="0" smtClean="0">
                <a:solidFill>
                  <a:srgbClr val="FF0000"/>
                </a:solidFill>
                <a:effectLst>
                  <a:outerShdw blurRad="38100" dist="38100" dir="2700000" algn="tl">
                    <a:srgbClr val="000000">
                      <a:alpha val="43137"/>
                    </a:srgbClr>
                  </a:outerShdw>
                </a:effectLst>
              </a:rPr>
              <a:t>Anagen effluvium </a:t>
            </a:r>
            <a:r>
              <a:rPr lang="en-US" sz="2400" dirty="0" smtClean="0">
                <a:solidFill>
                  <a:schemeClr val="bg1"/>
                </a:solidFill>
              </a:rPr>
              <a:t>is an excessive anagen hair loss. </a:t>
            </a:r>
          </a:p>
          <a:p>
            <a:r>
              <a:rPr lang="en-US" sz="2400" i="1" dirty="0" smtClean="0">
                <a:solidFill>
                  <a:srgbClr val="00B0F0"/>
                </a:solidFill>
                <a:effectLst>
                  <a:outerShdw blurRad="38100" dist="38100" dir="2700000" algn="tl">
                    <a:srgbClr val="000000">
                      <a:alpha val="43137"/>
                    </a:srgbClr>
                  </a:outerShdw>
                </a:effectLst>
              </a:rPr>
              <a:t>Causes:</a:t>
            </a:r>
          </a:p>
          <a:p>
            <a:pPr marL="457200" indent="-457200">
              <a:buClr>
                <a:srgbClr val="FF0000"/>
              </a:buClr>
              <a:buAutoNum type="arabicPeriod"/>
            </a:pPr>
            <a:r>
              <a:rPr lang="en-US" sz="2400" i="1" dirty="0" smtClean="0">
                <a:solidFill>
                  <a:srgbClr val="FFFF00"/>
                </a:solidFill>
                <a:effectLst>
                  <a:outerShdw blurRad="38100" dist="38100" dir="2700000" algn="tl">
                    <a:srgbClr val="000000">
                      <a:alpha val="43137"/>
                    </a:srgbClr>
                  </a:outerShdw>
                </a:effectLst>
              </a:rPr>
              <a:t>Cancer chemotherapeutic agents </a:t>
            </a:r>
            <a:r>
              <a:rPr lang="en-US" sz="2400" dirty="0" smtClean="0">
                <a:solidFill>
                  <a:schemeClr val="bg1"/>
                </a:solidFill>
              </a:rPr>
              <a:t>(cytotoxic agents)</a:t>
            </a:r>
          </a:p>
          <a:p>
            <a:pPr marL="457200" indent="-457200">
              <a:buClr>
                <a:srgbClr val="FF0000"/>
              </a:buClr>
            </a:pPr>
            <a:r>
              <a:rPr lang="en-US" sz="2400" dirty="0" smtClean="0">
                <a:solidFill>
                  <a:schemeClr val="bg1"/>
                </a:solidFill>
              </a:rPr>
              <a:t>       Severe hair loss is seen with </a:t>
            </a:r>
            <a:r>
              <a:rPr lang="en-US" sz="2400" i="1" dirty="0" smtClean="0">
                <a:solidFill>
                  <a:srgbClr val="FFFF00"/>
                </a:solidFill>
              </a:rPr>
              <a:t>doxorubicin</a:t>
            </a:r>
            <a:r>
              <a:rPr lang="en-US" sz="2400" dirty="0" smtClean="0">
                <a:solidFill>
                  <a:schemeClr val="bg1"/>
                </a:solidFill>
              </a:rPr>
              <a:t>, the </a:t>
            </a:r>
            <a:r>
              <a:rPr lang="en-US" sz="2400" i="1" dirty="0" smtClean="0">
                <a:solidFill>
                  <a:srgbClr val="FFFF00"/>
                </a:solidFill>
              </a:rPr>
              <a:t>nitrosureas</a:t>
            </a:r>
            <a:r>
              <a:rPr lang="en-US" sz="2400" dirty="0" smtClean="0">
                <a:solidFill>
                  <a:schemeClr val="bg1"/>
                </a:solidFill>
              </a:rPr>
              <a:t> and </a:t>
            </a:r>
            <a:r>
              <a:rPr lang="en-US" sz="2400" i="1" dirty="0" smtClean="0">
                <a:solidFill>
                  <a:srgbClr val="FFFF00"/>
                </a:solidFill>
              </a:rPr>
              <a:t>cyclophosphamide</a:t>
            </a:r>
            <a:r>
              <a:rPr lang="en-US" sz="2400" dirty="0" smtClean="0">
                <a:solidFill>
                  <a:schemeClr val="bg1"/>
                </a:solidFill>
              </a:rPr>
              <a:t>.</a:t>
            </a:r>
          </a:p>
          <a:p>
            <a:pPr marL="457200" indent="-457200">
              <a:buClr>
                <a:srgbClr val="FF0000"/>
              </a:buClr>
              <a:buFont typeface="+mj-lt"/>
              <a:buAutoNum type="arabicPeriod" startAt="2"/>
            </a:pPr>
            <a:r>
              <a:rPr lang="en-US" sz="2400" dirty="0" smtClean="0">
                <a:solidFill>
                  <a:schemeClr val="bg1"/>
                </a:solidFill>
              </a:rPr>
              <a:t> </a:t>
            </a:r>
            <a:r>
              <a:rPr lang="en-US" sz="2400" i="1" dirty="0" smtClean="0">
                <a:solidFill>
                  <a:srgbClr val="FFFF00"/>
                </a:solidFill>
              </a:rPr>
              <a:t>Chemicals</a:t>
            </a:r>
            <a:r>
              <a:rPr lang="en-US" sz="2400" dirty="0" smtClean="0">
                <a:solidFill>
                  <a:schemeClr val="bg1"/>
                </a:solidFill>
              </a:rPr>
              <a:t> such as </a:t>
            </a:r>
            <a:r>
              <a:rPr lang="en-US" sz="2400" i="1" dirty="0" smtClean="0">
                <a:solidFill>
                  <a:srgbClr val="FFFF00"/>
                </a:solidFill>
              </a:rPr>
              <a:t>thallium</a:t>
            </a:r>
            <a:r>
              <a:rPr lang="en-US" sz="2400" dirty="0" smtClean="0">
                <a:solidFill>
                  <a:schemeClr val="bg1"/>
                </a:solidFill>
              </a:rPr>
              <a:t> and </a:t>
            </a:r>
            <a:r>
              <a:rPr lang="en-US" sz="2400" i="1" dirty="0" smtClean="0">
                <a:solidFill>
                  <a:srgbClr val="FFFF00"/>
                </a:solidFill>
              </a:rPr>
              <a:t>boron</a:t>
            </a:r>
            <a:r>
              <a:rPr lang="en-US" sz="2400" dirty="0" smtClean="0">
                <a:solidFill>
                  <a:schemeClr val="bg1"/>
                </a:solidFill>
              </a:rPr>
              <a:t>.</a:t>
            </a:r>
          </a:p>
          <a:p>
            <a:r>
              <a:rPr lang="en-US" sz="2400" dirty="0" smtClean="0">
                <a:solidFill>
                  <a:schemeClr val="bg1"/>
                </a:solidFill>
              </a:rPr>
              <a:t>The usual onset of anagen hair shedding is about 1-2 months after administration of the causative agent. Up to 90% of hairs may be  shed in anagen effluvium. It is to be noted that only growing (anagen) hairs are lost in anagen effluvium and with cessation of drug therapy, anagen follicles resume their normal activity within a few weeks; the process is entirely reversible.    </a:t>
            </a:r>
            <a:endParaRPr lang="en-US" sz="2400" dirty="0">
              <a:solidFill>
                <a:schemeClr val="bg1"/>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57</a:t>
            </a:fld>
            <a:endParaRPr lang="en-US" dirty="0"/>
          </a:p>
        </p:txBody>
      </p:sp>
      <p:pic>
        <p:nvPicPr>
          <p:cNvPr id="1026" name="Picture 2" descr="C:\Documents and Settings\XPPRESP3\Desktop\alopecia\Alopecia following chemotherapy for cancer.jpg"/>
          <p:cNvPicPr>
            <a:picLocks noChangeAspect="1" noChangeArrowheads="1"/>
          </p:cNvPicPr>
          <p:nvPr/>
        </p:nvPicPr>
        <p:blipFill>
          <a:blip r:embed="rId2"/>
          <a:srcRect/>
          <a:stretch>
            <a:fillRect/>
          </a:stretch>
        </p:blipFill>
        <p:spPr bwMode="auto">
          <a:xfrm>
            <a:off x="1143000" y="533400"/>
            <a:ext cx="7170470" cy="5087619"/>
          </a:xfrm>
          <a:prstGeom prst="rect">
            <a:avLst/>
          </a:prstGeom>
          <a:noFill/>
        </p:spPr>
      </p:pic>
      <p:sp>
        <p:nvSpPr>
          <p:cNvPr id="4" name="TextBox 3"/>
          <p:cNvSpPr txBox="1"/>
          <p:nvPr/>
        </p:nvSpPr>
        <p:spPr>
          <a:xfrm>
            <a:off x="1219200" y="5867400"/>
            <a:ext cx="7162800" cy="523220"/>
          </a:xfrm>
          <a:prstGeom prst="rect">
            <a:avLst/>
          </a:prstGeom>
          <a:noFill/>
        </p:spPr>
        <p:txBody>
          <a:bodyPr wrap="square" rtlCol="0">
            <a:spAutoFit/>
          </a:bodyPr>
          <a:lstStyle/>
          <a:p>
            <a:pPr algn="ctr"/>
            <a:r>
              <a:rPr lang="en-US" sz="2800" dirty="0" smtClean="0">
                <a:solidFill>
                  <a:schemeClr val="bg1"/>
                </a:solidFill>
              </a:rPr>
              <a:t>Alopecia following chemotherapy for cancer</a:t>
            </a: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58</a:t>
            </a:fld>
            <a:endParaRPr lang="en-US" dirty="0"/>
          </a:p>
        </p:txBody>
      </p:sp>
      <p:sp>
        <p:nvSpPr>
          <p:cNvPr id="4" name="TextBox 3"/>
          <p:cNvSpPr txBox="1"/>
          <p:nvPr/>
        </p:nvSpPr>
        <p:spPr>
          <a:xfrm>
            <a:off x="1828800" y="381000"/>
            <a:ext cx="5257800" cy="369332"/>
          </a:xfrm>
          <a:prstGeom prst="rect">
            <a:avLst/>
          </a:prstGeom>
          <a:noFill/>
        </p:spPr>
        <p:txBody>
          <a:bodyPr wrap="square" rtlCol="0">
            <a:spAutoFit/>
          </a:bodyPr>
          <a:lstStyle/>
          <a:p>
            <a:endParaRPr lang="en-US" dirty="0"/>
          </a:p>
        </p:txBody>
      </p:sp>
      <p:sp>
        <p:nvSpPr>
          <p:cNvPr id="5" name="Rectangle 4"/>
          <p:cNvSpPr/>
          <p:nvPr/>
        </p:nvSpPr>
        <p:spPr>
          <a:xfrm>
            <a:off x="533400" y="304800"/>
            <a:ext cx="7848600"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IQ"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l-Kharashi 24" pitchFamily="2" charset="-78"/>
              </a:rPr>
              <a:t>الحمد لله رب العالمين</a:t>
            </a:r>
            <a:endParaRPr lang="en-US"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Al-Kharashi 24" pitchFamily="2" charset="-78"/>
            </a:endParaRPr>
          </a:p>
        </p:txBody>
      </p:sp>
      <p:pic>
        <p:nvPicPr>
          <p:cNvPr id="6" name="Picture 5" descr="blue sky.jpg"/>
          <p:cNvPicPr>
            <a:picLocks noChangeAspect="1"/>
          </p:cNvPicPr>
          <p:nvPr/>
        </p:nvPicPr>
        <p:blipFill>
          <a:blip r:embed="rId2"/>
          <a:stretch>
            <a:fillRect/>
          </a:stretch>
        </p:blipFill>
        <p:spPr>
          <a:xfrm>
            <a:off x="0" y="1447800"/>
            <a:ext cx="9144000" cy="5410200"/>
          </a:xfrm>
          <a:prstGeom prst="rect">
            <a:avLst/>
          </a:prstGeom>
        </p:spPr>
      </p:pic>
      <p:sp>
        <p:nvSpPr>
          <p:cNvPr id="7" name="Rectangle 6"/>
          <p:cNvSpPr/>
          <p:nvPr/>
        </p:nvSpPr>
        <p:spPr>
          <a:xfrm>
            <a:off x="1295400" y="4343400"/>
            <a:ext cx="6019800" cy="1200329"/>
          </a:xfrm>
          <a:prstGeom prst="rect">
            <a:avLst/>
          </a:prstGeom>
          <a:noFill/>
        </p:spPr>
        <p:txBody>
          <a:bodyPr wrap="square" lIns="91440" tIns="45720" rIns="91440" bIns="45720">
            <a:spAutoFit/>
          </a:bodyPr>
          <a:lstStyle/>
          <a:p>
            <a:pPr algn="ctr"/>
            <a:r>
              <a:rPr lang="en-US" sz="7200" b="1" dirty="0" smtClean="0">
                <a:ln w="28575">
                  <a:solidFill>
                    <a:srgbClr val="FFFF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THANK YOU</a:t>
            </a:r>
            <a:endParaRPr lang="en-US" sz="7200" b="1" dirty="0">
              <a:ln w="28575">
                <a:solidFill>
                  <a:srgbClr val="FFFF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1460</TotalTime>
  <Words>4124</Words>
  <Application>Microsoft Office PowerPoint</Application>
  <PresentationFormat>On-screen Show (4:3)</PresentationFormat>
  <Paragraphs>338</Paragraphs>
  <Slides>58</Slides>
  <Notes>5</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Module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ALOPECIA</dc:title>
  <dc:creator>Assistant Professor Nameer Al-Sudany</dc:creator>
  <dc:description>Created on March / 2009</dc:description>
  <cp:lastModifiedBy>Nameer</cp:lastModifiedBy>
  <cp:revision>176</cp:revision>
  <dcterms:created xsi:type="dcterms:W3CDTF">2006-08-16T00:00:00Z</dcterms:created>
  <dcterms:modified xsi:type="dcterms:W3CDTF">2010-03-19T21:05:52Z</dcterms:modified>
</cp:coreProperties>
</file>