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36" r:id="rId1"/>
  </p:sldMasterIdLst>
  <p:notesMasterIdLst>
    <p:notesMasterId r:id="rId50"/>
  </p:notesMasterIdLst>
  <p:sldIdLst>
    <p:sldId id="260" r:id="rId2"/>
    <p:sldId id="256" r:id="rId3"/>
    <p:sldId id="257" r:id="rId4"/>
    <p:sldId id="258" r:id="rId5"/>
    <p:sldId id="261" r:id="rId6"/>
    <p:sldId id="266" r:id="rId7"/>
    <p:sldId id="267" r:id="rId8"/>
    <p:sldId id="268" r:id="rId9"/>
    <p:sldId id="262" r:id="rId10"/>
    <p:sldId id="263" r:id="rId11"/>
    <p:sldId id="287" r:id="rId12"/>
    <p:sldId id="296" r:id="rId13"/>
    <p:sldId id="264" r:id="rId14"/>
    <p:sldId id="265" r:id="rId15"/>
    <p:sldId id="270" r:id="rId16"/>
    <p:sldId id="288" r:id="rId17"/>
    <p:sldId id="289" r:id="rId18"/>
    <p:sldId id="292" r:id="rId19"/>
    <p:sldId id="290" r:id="rId20"/>
    <p:sldId id="271" r:id="rId21"/>
    <p:sldId id="272" r:id="rId22"/>
    <p:sldId id="273" r:id="rId23"/>
    <p:sldId id="274" r:id="rId24"/>
    <p:sldId id="275" r:id="rId25"/>
    <p:sldId id="276" r:id="rId26"/>
    <p:sldId id="277" r:id="rId27"/>
    <p:sldId id="297" r:id="rId28"/>
    <p:sldId id="278" r:id="rId29"/>
    <p:sldId id="293" r:id="rId30"/>
    <p:sldId id="279" r:id="rId31"/>
    <p:sldId id="280" r:id="rId32"/>
    <p:sldId id="281" r:id="rId33"/>
    <p:sldId id="283" r:id="rId34"/>
    <p:sldId id="284" r:id="rId35"/>
    <p:sldId id="294" r:id="rId36"/>
    <p:sldId id="286" r:id="rId37"/>
    <p:sldId id="285" r:id="rId38"/>
    <p:sldId id="299" r:id="rId39"/>
    <p:sldId id="300" r:id="rId40"/>
    <p:sldId id="301" r:id="rId41"/>
    <p:sldId id="302" r:id="rId42"/>
    <p:sldId id="303" r:id="rId43"/>
    <p:sldId id="304" r:id="rId44"/>
    <p:sldId id="305" r:id="rId45"/>
    <p:sldId id="306" r:id="rId46"/>
    <p:sldId id="308" r:id="rId47"/>
    <p:sldId id="307" r:id="rId48"/>
    <p:sldId id="298"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1F397"/>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72" d="100"/>
          <a:sy n="72" d="100"/>
        </p:scale>
        <p:origin x="-110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C37BB1E-2707-46D7-A4F4-A22D8A3A759F}" type="datetimeFigureOut">
              <a:rPr lang="en-US" smtClean="0"/>
              <a:pPr/>
              <a:t>11-Mar-10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8CD198-E914-4E14-BA84-076B2AC39A2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8CD198-E914-4E14-BA84-076B2AC39A20}"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18CD198-E914-4E14-BA84-076B2AC39A20}" type="slidenum">
              <a:rPr lang="en-US" smtClean="0"/>
              <a:pPr/>
              <a:t>8</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ordingly</a:t>
            </a:r>
            <a:endParaRPr lang="en-US" dirty="0"/>
          </a:p>
        </p:txBody>
      </p:sp>
      <p:sp>
        <p:nvSpPr>
          <p:cNvPr id="4" name="Slide Number Placeholder 3"/>
          <p:cNvSpPr>
            <a:spLocks noGrp="1"/>
          </p:cNvSpPr>
          <p:nvPr>
            <p:ph type="sldNum" sz="quarter" idx="10"/>
          </p:nvPr>
        </p:nvSpPr>
        <p:spPr/>
        <p:txBody>
          <a:bodyPr/>
          <a:lstStyle/>
          <a:p>
            <a:fld id="{118CD198-E914-4E14-BA84-076B2AC39A20}" type="slidenum">
              <a:rPr lang="en-US" smtClean="0"/>
              <a:pPr/>
              <a:t>42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A084EB3E-2A4C-4D2C-AC77-CECCF03FBFFD}" type="datetime1">
              <a:rPr lang="en-US" smtClean="0"/>
              <a:pPr/>
              <a:t>11-Mar-10</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6F15528-21DE-4FAA-801E-634DDDAF4B2B}"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transition>
    <p:wipe dir="r"/>
    <p:sndAc>
      <p:stSnd>
        <p:snd r:embed="rId1" name="chimes.wav" builtIn="1"/>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D22287A-DC8D-482B-A30F-14D7217AF87E}" type="datetime1">
              <a:rPr lang="en-US" smtClean="0"/>
              <a:pPr/>
              <a:t>11-Mar-10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ipe dir="r"/>
    <p:sndAc>
      <p:stSnd>
        <p:snd r:embed="rId1" name="chimes.wav" builtIn="1"/>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D1E9F8A-2895-4D28-B9B9-F66FD4D3DC12}" type="datetime1">
              <a:rPr lang="en-US" smtClean="0"/>
              <a:pPr/>
              <a:t>11-Mar-10</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transition>
    <p:wipe dir="r"/>
    <p:sndAc>
      <p:stSnd>
        <p:snd r:embed="rId1" name="chimes.wav" builtIn="1"/>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33A1D8A-87E2-4D09-80B6-09F0C1FE7189}" type="datetime1">
              <a:rPr lang="en-US" smtClean="0"/>
              <a:pPr/>
              <a:t>11-Mar-10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ipe dir="r"/>
    <p:sndAc>
      <p:stSnd>
        <p:snd r:embed="rId1" name="chimes.wav" builtIn="1"/>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2665C9E-1FAF-41BE-B025-3F87317AC77C}" type="datetime1">
              <a:rPr lang="en-US" smtClean="0"/>
              <a:pPr/>
              <a:t>11-Mar-10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ipe dir="r"/>
    <p:sndAc>
      <p:stSnd>
        <p:snd r:embed="rId1" name="chimes.wav" builtIn="1"/>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7DBAB61-8726-4F99-BE79-4A58F7F0F8B7}" type="datetime1">
              <a:rPr lang="en-US" smtClean="0"/>
              <a:pPr/>
              <a:t>11-Mar-10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r"/>
    <p:sndAc>
      <p:stSnd>
        <p:snd r:embed="rId1" name="chimes.wav" builtIn="1"/>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8267D8-F910-4328-BB46-10E61007467D}" type="datetime1">
              <a:rPr lang="en-US" smtClean="0"/>
              <a:pPr/>
              <a:t>11-Mar-10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r"/>
    <p:sndAc>
      <p:stSnd>
        <p:snd r:embed="rId1" name="chimes.wav" builtIn="1"/>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312ED77-3087-4A13-AC54-92DEA1C4C685}" type="datetime1">
              <a:rPr lang="en-US" smtClean="0"/>
              <a:pPr/>
              <a:t>11-Mar-10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p:wipe dir="r"/>
    <p:sndAc>
      <p:stSnd>
        <p:snd r:embed="rId1" name="chimes.wav" builtIn="1"/>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7C7AF56C-B38C-4468-BC67-66DCF18C78AA}" type="datetime1">
              <a:rPr lang="en-US" smtClean="0"/>
              <a:pPr/>
              <a:t>11-Mar-10</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6F15528-21DE-4FAA-801E-634DDDAF4B2B}"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transition>
    <p:wipe dir="r"/>
    <p:sndAc>
      <p:stSnd>
        <p:snd r:embed="rId1" name="chimes.wav" builtIn="1"/>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491880C-C759-4540-9808-9F40D1908484}" type="datetime1">
              <a:rPr lang="en-US" smtClean="0"/>
              <a:pPr/>
              <a:t>11-Mar-10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r"/>
    <p:sndAc>
      <p:stSnd>
        <p:snd r:embed="rId1" name="chimes.wav" builtIn="1"/>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D8E7F38-C7B8-49BB-91BC-F72EA8BCC213}" type="datetime1">
              <a:rPr lang="en-US" smtClean="0"/>
              <a:pPr/>
              <a:t>11-Mar-10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ransition>
    <p:wipe dir="r"/>
    <p:sndAc>
      <p:stSnd>
        <p:snd r:embed="rId1" name="chimes.wav" builtIn="1"/>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F430AEC2-247C-4C53-955F-CAAC9EF59C9E}" type="datetime1">
              <a:rPr lang="en-US" smtClean="0"/>
              <a:pPr/>
              <a:t>11-Mar-10</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wipe dir="r"/>
    <p:sndAc>
      <p:stSnd>
        <p:snd r:embed="rId13" name="chimes.wav" builtIn="1"/>
      </p:stSnd>
    </p:sndAc>
  </p:transition>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7.jpeg"/></Relationships>
</file>

<file path=ppt/slides/_rels/slide9.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audio" Target="../media/audio1.wav"/><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audio" Target="../media/audio1.wav"/><Relationship Id="rId1" Type="http://schemas.openxmlformats.org/officeDocument/2006/relationships/slideLayout" Target="../slideLayouts/slideLayout4.xml"/><Relationship Id="rId5" Type="http://schemas.openxmlformats.org/officeDocument/2006/relationships/image" Target="../media/image24.jpeg"/><Relationship Id="rId4" Type="http://schemas.openxmlformats.org/officeDocument/2006/relationships/image" Target="../media/image23.jpeg"/></Relationships>
</file>

<file path=ppt/slides/_rels/slide3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26.jpeg"/></Relationships>
</file>

<file path=ppt/slides/_rels/slide3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31.jpeg"/></Relationships>
</file>

<file path=ppt/slides/_rels/slide4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audio" Target="../media/audio1.wav"/><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audio" Target="../media/audio1.wav"/><Relationship Id="rId1" Type="http://schemas.openxmlformats.org/officeDocument/2006/relationships/slideLayout" Target="../slideLayouts/slideLayout4.xml"/><Relationship Id="rId4" Type="http://schemas.openxmlformats.org/officeDocument/2006/relationships/image" Target="../media/image35.jpeg"/></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audio" Target="../media/audio1.wav"/><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spring.jpg"/>
          <p:cNvPicPr>
            <a:picLocks noGrp="1" noChangeAspect="1"/>
          </p:cNvPicPr>
          <p:nvPr>
            <p:ph sz="quarter" idx="1"/>
          </p:nvPr>
        </p:nvPicPr>
        <p:blipFill>
          <a:blip r:embed="rId4"/>
          <a:stretch>
            <a:fillRect/>
          </a:stretch>
        </p:blipFill>
        <p:spPr>
          <a:xfrm>
            <a:off x="304800" y="381000"/>
            <a:ext cx="8547731" cy="6172200"/>
          </a:xfrm>
          <a:ln>
            <a:noFill/>
          </a:ln>
        </p:spPr>
      </p:pic>
      <p:sp>
        <p:nvSpPr>
          <p:cNvPr id="7" name="Rectangle 6"/>
          <p:cNvSpPr/>
          <p:nvPr/>
        </p:nvSpPr>
        <p:spPr>
          <a:xfrm>
            <a:off x="2362200" y="2514600"/>
            <a:ext cx="5257800" cy="1107996"/>
          </a:xfrm>
          <a:prstGeom prst="rect">
            <a:avLst/>
          </a:prstGeom>
          <a:noFill/>
        </p:spPr>
        <p:txBody>
          <a:bodyPr wrap="square" lIns="91440" tIns="45720" rIns="91440" bIns="45720">
            <a:prstTxWarp prst="textArchUp">
              <a:avLst>
                <a:gd name="adj" fmla="val 10311303"/>
              </a:avLst>
            </a:prstTxWarp>
            <a:spAutoFit/>
            <a:scene3d>
              <a:camera prst="orthographicFront"/>
              <a:lightRig rig="threePt" dir="t"/>
            </a:scene3d>
            <a:sp3d extrusionH="44450">
              <a:extrusionClr>
                <a:srgbClr val="00B0F0"/>
              </a:extrusionClr>
            </a:sp3d>
          </a:bodyPr>
          <a:lstStyle/>
          <a:p>
            <a:pPr algn="ctr"/>
            <a:r>
              <a:rPr lang="en-US" sz="6600" b="1" dirty="0" smtClean="0">
                <a:ln w="31550" cmpd="sng">
                  <a:solidFill>
                    <a:srgbClr val="FF0000"/>
                  </a:solidFill>
                  <a:prstDash val="solid"/>
                </a:ln>
                <a:gradFill>
                  <a:gsLst>
                    <a:gs pos="25000">
                      <a:schemeClr val="accent1">
                        <a:shade val="25000"/>
                        <a:satMod val="190000"/>
                      </a:schemeClr>
                    </a:gs>
                    <a:gs pos="48000">
                      <a:schemeClr val="tx2"/>
                    </a:gs>
                    <a:gs pos="38000">
                      <a:srgbClr val="00B0F0"/>
                    </a:gs>
                  </a:gsLst>
                  <a:lin ang="5400000" scaled="0"/>
                </a:gradFill>
                <a:effectLst>
                  <a:outerShdw blurRad="41275" dist="12700" dir="12000000" algn="tl" rotWithShape="0">
                    <a:srgbClr val="000000">
                      <a:alpha val="40000"/>
                    </a:srgbClr>
                  </a:outerShdw>
                </a:effectLst>
              </a:rPr>
              <a:t>ECZEMA</a:t>
            </a:r>
            <a:endParaRPr lang="en-US" sz="6600" b="1" dirty="0">
              <a:ln w="31550" cmpd="sng">
                <a:solidFill>
                  <a:srgbClr val="FF0000"/>
                </a:solidFill>
                <a:prstDash val="solid"/>
              </a:ln>
              <a:gradFill>
                <a:gsLst>
                  <a:gs pos="25000">
                    <a:schemeClr val="accent1">
                      <a:shade val="25000"/>
                      <a:satMod val="190000"/>
                    </a:schemeClr>
                  </a:gs>
                  <a:gs pos="48000">
                    <a:schemeClr val="tx2"/>
                  </a:gs>
                  <a:gs pos="38000">
                    <a:srgbClr val="00B0F0"/>
                  </a:gs>
                </a:gsLst>
                <a:lin ang="5400000" scaled="0"/>
              </a:gradFill>
              <a:effectLst>
                <a:outerShdw blurRad="41275" dist="12700" dir="12000000" algn="tl" rotWithShape="0">
                  <a:srgbClr val="000000">
                    <a:alpha val="40000"/>
                  </a:srgbClr>
                </a:outerShdw>
              </a:effectLst>
            </a:endParaRPr>
          </a:p>
        </p:txBody>
      </p:sp>
      <p:sp>
        <p:nvSpPr>
          <p:cNvPr id="9" name="Rounded Rectangle 8"/>
          <p:cNvSpPr/>
          <p:nvPr/>
        </p:nvSpPr>
        <p:spPr>
          <a:xfrm>
            <a:off x="2590800" y="4953000"/>
            <a:ext cx="4572000" cy="1219200"/>
          </a:xfrm>
          <a:prstGeom prst="roundRect">
            <a:avLst/>
          </a:prstGeom>
          <a:noFill/>
          <a:ln>
            <a:noFill/>
          </a:ln>
          <a:effectLst>
            <a:outerShdw blurRad="38100" dist="25400" dir="5400000" algn="t" rotWithShape="0">
              <a:srgbClr val="000000">
                <a:alpha val="50000"/>
              </a:srgbClr>
            </a:outerShdw>
          </a:effectLst>
        </p:spPr>
        <p:style>
          <a:lnRef idx="1">
            <a:schemeClr val="accent3"/>
          </a:lnRef>
          <a:fillRef idx="2">
            <a:schemeClr val="accent3"/>
          </a:fillRef>
          <a:effectRef idx="1">
            <a:schemeClr val="accent3"/>
          </a:effectRef>
          <a:fontRef idx="minor">
            <a:schemeClr val="dk1"/>
          </a:fontRef>
        </p:style>
        <p:txBody>
          <a:bodyPr rtlCol="0" anchor="ctr"/>
          <a:lstStyle/>
          <a:p>
            <a:pPr algn="ctr">
              <a:buNone/>
            </a:pPr>
            <a:r>
              <a:rPr lang="en-US" sz="2400" b="1" dirty="0" smtClean="0">
                <a:ln w="28575">
                  <a:solidFill>
                    <a:srgbClr val="7030A0"/>
                  </a:solidFill>
                </a:ln>
                <a:solidFill>
                  <a:srgbClr val="FF0000"/>
                </a:solidFill>
                <a:latin typeface="Arial Rounded MT Bold" pitchFamily="34" charset="0"/>
              </a:rPr>
              <a:t>BY</a:t>
            </a:r>
          </a:p>
          <a:p>
            <a:pPr algn="ctr">
              <a:buNone/>
            </a:pPr>
            <a:r>
              <a:rPr lang="en-US" sz="2400" b="1" dirty="0" smtClean="0">
                <a:ln w="28575">
                  <a:solidFill>
                    <a:srgbClr val="7030A0"/>
                  </a:solidFill>
                </a:ln>
                <a:solidFill>
                  <a:srgbClr val="FF0000"/>
                </a:solidFill>
                <a:latin typeface="Arial Rounded MT Bold" pitchFamily="34" charset="0"/>
              </a:rPr>
              <a:t>ASSISSTANT PROFESSOR</a:t>
            </a:r>
          </a:p>
          <a:p>
            <a:pPr algn="ctr">
              <a:buNone/>
            </a:pPr>
            <a:r>
              <a:rPr lang="en-US" sz="2400" b="1" dirty="0" smtClean="0">
                <a:ln w="28575">
                  <a:solidFill>
                    <a:srgbClr val="7030A0"/>
                  </a:solidFill>
                </a:ln>
                <a:solidFill>
                  <a:srgbClr val="FF0000"/>
                </a:solidFill>
                <a:latin typeface="Arial Rounded MT Bold" pitchFamily="34" charset="0"/>
              </a:rPr>
              <a:t>DR. NAMEER AL-SUDANY</a:t>
            </a:r>
            <a:endParaRPr lang="en-US" sz="2400" b="1" dirty="0">
              <a:ln w="28575">
                <a:solidFill>
                  <a:srgbClr val="7030A0"/>
                </a:solidFill>
              </a:ln>
              <a:solidFill>
                <a:srgbClr val="FF0000"/>
              </a:solidFill>
              <a:latin typeface="Arial Rounded MT Bold" pitchFamily="34" charset="0"/>
            </a:endParaRPr>
          </a:p>
        </p:txBody>
      </p:sp>
    </p:spTree>
  </p:cSld>
  <p:clrMapOvr>
    <a:masterClrMapping/>
  </p:clrMapOvr>
  <p:transition>
    <p:wipe dir="r"/>
    <p:sndAc>
      <p:stSnd>
        <p:snd r:embed="rId3" name="chimes.wav" builtIn="1"/>
      </p:stSnd>
    </p:sndAc>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B6F15528-21DE-4FAA-801E-634DDDAF4B2B}" type="slidenum">
              <a:rPr lang="en-US" smtClean="0"/>
              <a:pPr/>
              <a:t>2</a:t>
            </a:fld>
            <a:endParaRPr lang="en-US" dirty="0"/>
          </a:p>
        </p:txBody>
      </p:sp>
      <p:sp>
        <p:nvSpPr>
          <p:cNvPr id="5" name="Content Placeholder 4"/>
          <p:cNvSpPr>
            <a:spLocks noGrp="1"/>
          </p:cNvSpPr>
          <p:nvPr>
            <p:ph sz="quarter" idx="1"/>
          </p:nvPr>
        </p:nvSpPr>
        <p:spPr>
          <a:xfrm>
            <a:off x="914400" y="1371600"/>
            <a:ext cx="7772400" cy="4907760"/>
          </a:xfrm>
        </p:spPr>
        <p:txBody>
          <a:bodyPr>
            <a:noAutofit/>
          </a:bodyPr>
          <a:lstStyle/>
          <a:p>
            <a:pPr>
              <a:buNone/>
            </a:pPr>
            <a:r>
              <a:rPr lang="en-US" sz="2600" b="1" dirty="0" smtClean="0">
                <a:solidFill>
                  <a:srgbClr val="00B0F0"/>
                </a:solidFill>
                <a:effectLst>
                  <a:outerShdw blurRad="38100" dist="38100" dir="2700000" algn="tl">
                    <a:srgbClr val="000000">
                      <a:alpha val="43137"/>
                    </a:srgbClr>
                  </a:outerShdw>
                </a:effectLst>
                <a:latin typeface="Arial Narrow" pitchFamily="34" charset="0"/>
              </a:rPr>
              <a:t>Eczema</a:t>
            </a:r>
            <a:r>
              <a:rPr lang="en-US" sz="2600" b="1" dirty="0" smtClean="0">
                <a:latin typeface="Arial Narrow" pitchFamily="34" charset="0"/>
              </a:rPr>
              <a:t> is a distinctive inflammatory response of the skin due to a number of causes and clinically characterized by a triad of itching, erythema and vesicles, papules or scales.</a:t>
            </a:r>
          </a:p>
          <a:p>
            <a:pPr>
              <a:buNone/>
            </a:pPr>
            <a:r>
              <a:rPr lang="en-US" sz="2600" b="1" dirty="0" smtClean="0">
                <a:latin typeface="Arial Narrow" pitchFamily="34" charset="0"/>
              </a:rPr>
              <a:t>The terms “</a:t>
            </a:r>
            <a:r>
              <a:rPr lang="en-US" sz="2600" b="1" dirty="0" smtClean="0">
                <a:solidFill>
                  <a:srgbClr val="00B0F0"/>
                </a:solidFill>
                <a:effectLst>
                  <a:outerShdw blurRad="38100" dist="38100" dir="2700000" algn="tl">
                    <a:srgbClr val="000000">
                      <a:alpha val="43137"/>
                    </a:srgbClr>
                  </a:outerShdw>
                </a:effectLst>
                <a:latin typeface="Arial Narrow" pitchFamily="34" charset="0"/>
              </a:rPr>
              <a:t>eczema</a:t>
            </a:r>
            <a:r>
              <a:rPr lang="en-US" sz="2600" b="1" dirty="0" smtClean="0">
                <a:latin typeface="Arial Narrow" pitchFamily="34" charset="0"/>
              </a:rPr>
              <a:t>” and “</a:t>
            </a:r>
            <a:r>
              <a:rPr lang="en-US" sz="2600" b="1" dirty="0" smtClean="0">
                <a:solidFill>
                  <a:srgbClr val="00B0F0"/>
                </a:solidFill>
                <a:effectLst>
                  <a:outerShdw blurRad="38100" dist="38100" dir="2700000" algn="tl">
                    <a:srgbClr val="000000">
                      <a:alpha val="43137"/>
                    </a:srgbClr>
                  </a:outerShdw>
                </a:effectLst>
                <a:latin typeface="Arial Narrow" pitchFamily="34" charset="0"/>
              </a:rPr>
              <a:t>dermatitis</a:t>
            </a:r>
            <a:r>
              <a:rPr lang="en-US" sz="2600" b="1" dirty="0" smtClean="0">
                <a:latin typeface="Arial Narrow" pitchFamily="34" charset="0"/>
              </a:rPr>
              <a:t>” are synonyms, however all eczemas are dermatitis but not all dermatitis are eczemas e.g. Dermatitis herpetiformis is not an eczema.</a:t>
            </a:r>
          </a:p>
          <a:p>
            <a:pPr>
              <a:buNone/>
            </a:pPr>
            <a:r>
              <a:rPr lang="en-US" sz="2600" b="1" dirty="0" smtClean="0">
                <a:latin typeface="Arial Narrow" pitchFamily="34" charset="0"/>
              </a:rPr>
              <a:t>The prevalence of eczema is 10% among the general population and it comprise about 1/5 of all new cases in dermatology clinics.</a:t>
            </a:r>
            <a:endParaRPr lang="en-US" sz="2600" b="1" dirty="0">
              <a:latin typeface="Arial Narrow" pitchFamily="34" charset="0"/>
            </a:endParaRPr>
          </a:p>
        </p:txBody>
      </p:sp>
      <p:sp>
        <p:nvSpPr>
          <p:cNvPr id="6" name="Rectangle 5"/>
          <p:cNvSpPr/>
          <p:nvPr/>
        </p:nvSpPr>
        <p:spPr>
          <a:xfrm>
            <a:off x="2438400" y="457200"/>
            <a:ext cx="4191000" cy="830997"/>
          </a:xfrm>
          <a:prstGeom prst="rect">
            <a:avLst/>
          </a:prstGeom>
          <a:noFill/>
        </p:spPr>
        <p:txBody>
          <a:bodyPr wrap="square" lIns="91440" tIns="45720" rIns="91440" bIns="45720">
            <a:spAutoFit/>
          </a:bodyPr>
          <a:lstStyle/>
          <a:p>
            <a:pPr algn="ctr"/>
            <a:r>
              <a:rPr lang="en-US" sz="4800" b="1" dirty="0" smtClean="0">
                <a:ln w="18000">
                  <a:solidFill>
                    <a:srgbClr val="FFFF00"/>
                  </a:solidFill>
                  <a:prstDash val="solid"/>
                  <a:miter lim="800000"/>
                </a:ln>
                <a:solidFill>
                  <a:srgbClr val="00B0F0"/>
                </a:solidFill>
                <a:effectLst>
                  <a:outerShdw blurRad="25500" dist="23000" dir="7020000" algn="tl">
                    <a:srgbClr val="000000">
                      <a:alpha val="50000"/>
                    </a:srgbClr>
                  </a:outerShdw>
                </a:effectLst>
              </a:rPr>
              <a:t>ECZEMA</a:t>
            </a:r>
            <a:endParaRPr lang="en-US" sz="4800" b="1" dirty="0">
              <a:ln w="18000">
                <a:solidFill>
                  <a:srgbClr val="FFFF00"/>
                </a:solidFill>
                <a:prstDash val="solid"/>
                <a:miter lim="800000"/>
              </a:ln>
              <a:solidFill>
                <a:srgbClr val="00B0F0"/>
              </a:solidFill>
              <a:effectLst>
                <a:outerShdw blurRad="25500" dist="23000" dir="7020000" algn="tl">
                  <a:srgbClr val="000000">
                    <a:alpha val="50000"/>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183880" cy="609600"/>
          </a:xfrm>
        </p:spPr>
        <p:txBody>
          <a:bodyPr>
            <a:noAutofit/>
          </a:bodyPr>
          <a:lstStyle/>
          <a:p>
            <a:pPr algn="ctr"/>
            <a:r>
              <a:rPr lang="en-US" b="1" dirty="0" smtClean="0">
                <a:ln w="28575">
                  <a:solidFill>
                    <a:srgbClr val="00B0F0"/>
                  </a:solidFill>
                </a:ln>
              </a:rPr>
              <a:t>Classification</a:t>
            </a:r>
            <a:endParaRPr lang="en-US" b="1" dirty="0">
              <a:ln w="28575">
                <a:solidFill>
                  <a:srgbClr val="00B0F0"/>
                </a:solidFill>
              </a:ln>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dirty="0"/>
          </a:p>
        </p:txBody>
      </p:sp>
      <p:graphicFrame>
        <p:nvGraphicFramePr>
          <p:cNvPr id="5" name="Content Placeholder 4"/>
          <p:cNvGraphicFramePr>
            <a:graphicFrameLocks noGrp="1"/>
          </p:cNvGraphicFramePr>
          <p:nvPr>
            <p:ph sz="quarter" idx="1"/>
          </p:nvPr>
        </p:nvGraphicFramePr>
        <p:xfrm>
          <a:off x="838200" y="1295400"/>
          <a:ext cx="7696200" cy="4724404"/>
        </p:xfrm>
        <a:graphic>
          <a:graphicData uri="http://schemas.openxmlformats.org/drawingml/2006/table">
            <a:tbl>
              <a:tblPr firstRow="1" bandRow="1">
                <a:tableStyleId>{F5AB1C69-6EDB-4FF4-983F-18BD219EF322}</a:tableStyleId>
              </a:tblPr>
              <a:tblGrid>
                <a:gridCol w="3886200"/>
                <a:gridCol w="3810000"/>
              </a:tblGrid>
              <a:tr h="518532">
                <a:tc>
                  <a:txBody>
                    <a:bodyPr/>
                    <a:lstStyle/>
                    <a:p>
                      <a:pPr algn="ctr"/>
                      <a:r>
                        <a:rPr lang="en-US" sz="2400" dirty="0" smtClean="0">
                          <a:solidFill>
                            <a:srgbClr val="FF0000"/>
                          </a:solidFill>
                          <a:effectLst>
                            <a:outerShdw blurRad="38100" dist="38100" dir="2700000" algn="tl">
                              <a:srgbClr val="000000">
                                <a:alpha val="43137"/>
                              </a:srgbClr>
                            </a:outerShdw>
                          </a:effectLst>
                        </a:rPr>
                        <a:t>EXOGENOUS ECZEMA</a:t>
                      </a:r>
                      <a:endParaRPr lang="en-US" sz="2400" dirty="0">
                        <a:solidFill>
                          <a:srgbClr val="FF0000"/>
                        </a:solidFill>
                        <a:effectLst>
                          <a:outerShdw blurRad="38100" dist="38100" dir="2700000" algn="tl">
                            <a:srgbClr val="000000">
                              <a:alpha val="43137"/>
                            </a:srgbClr>
                          </a:outerShdw>
                        </a:effectLst>
                      </a:endParaRPr>
                    </a:p>
                  </a:txBody>
                  <a:tcPr/>
                </a:tc>
                <a:tc>
                  <a:txBody>
                    <a:bodyPr/>
                    <a:lstStyle/>
                    <a:p>
                      <a:pPr algn="ctr"/>
                      <a:r>
                        <a:rPr lang="en-US" sz="2400" dirty="0" smtClean="0">
                          <a:solidFill>
                            <a:srgbClr val="FF0000"/>
                          </a:solidFill>
                          <a:effectLst>
                            <a:outerShdw blurRad="38100" dist="38100" dir="2700000" algn="tl">
                              <a:srgbClr val="000000">
                                <a:alpha val="43137"/>
                              </a:srgbClr>
                            </a:outerShdw>
                          </a:effectLst>
                        </a:rPr>
                        <a:t>ENDOGENOUS ECZEMA</a:t>
                      </a:r>
                      <a:endParaRPr lang="en-US" sz="2400" dirty="0">
                        <a:solidFill>
                          <a:srgbClr val="FF0000"/>
                        </a:solidFill>
                        <a:effectLst>
                          <a:outerShdw blurRad="38100" dist="38100" dir="2700000" algn="tl">
                            <a:srgbClr val="000000">
                              <a:alpha val="43137"/>
                            </a:srgbClr>
                          </a:outerShdw>
                        </a:effectLst>
                      </a:endParaRPr>
                    </a:p>
                  </a:txBody>
                  <a:tcPr/>
                </a:tc>
              </a:tr>
              <a:tr h="525734">
                <a:tc rowSpan="2">
                  <a:txBody>
                    <a:bodyPr/>
                    <a:lstStyle/>
                    <a:p>
                      <a:endParaRPr lang="en-US" sz="2000" b="1" dirty="0" smtClean="0">
                        <a:solidFill>
                          <a:schemeClr val="bg2">
                            <a:lumMod val="10000"/>
                          </a:schemeClr>
                        </a:solidFill>
                        <a:effectLst/>
                      </a:endParaRPr>
                    </a:p>
                    <a:p>
                      <a:r>
                        <a:rPr lang="en-US" sz="2000" b="1" dirty="0" smtClean="0">
                          <a:solidFill>
                            <a:schemeClr val="bg2">
                              <a:lumMod val="10000"/>
                            </a:schemeClr>
                          </a:solidFill>
                          <a:effectLst/>
                        </a:rPr>
                        <a:t>IRRITANT  CNTACT DERMATITIS</a:t>
                      </a:r>
                      <a:endParaRPr lang="en-US" sz="2000" b="1" dirty="0">
                        <a:solidFill>
                          <a:schemeClr val="bg2">
                            <a:lumMod val="10000"/>
                          </a:schemeClr>
                        </a:solidFill>
                        <a:effectLst/>
                      </a:endParaRPr>
                    </a:p>
                  </a:txBody>
                  <a:tcPr>
                    <a:gradFill flip="none" rotWithShape="1">
                      <a:gsLst>
                        <a:gs pos="0">
                          <a:srgbClr val="81F397"/>
                        </a:gs>
                        <a:gs pos="51000">
                          <a:srgbClr val="00B0F0"/>
                        </a:gs>
                        <a:gs pos="43000">
                          <a:srgbClr val="FFFF00"/>
                        </a:gs>
                      </a:gsLst>
                      <a:lin ang="2700000" scaled="1"/>
                      <a:tileRect/>
                    </a:gradFill>
                  </a:tcPr>
                </a:tc>
                <a:tc>
                  <a:txBody>
                    <a:bodyPr/>
                    <a:lstStyle/>
                    <a:p>
                      <a:r>
                        <a:rPr lang="en-US" sz="2000" b="1" dirty="0" smtClean="0">
                          <a:solidFill>
                            <a:schemeClr val="bg1"/>
                          </a:solidFill>
                          <a:effectLst/>
                        </a:rPr>
                        <a:t>ATOPIC</a:t>
                      </a:r>
                      <a:r>
                        <a:rPr lang="en-US" sz="2000" b="1" baseline="0" dirty="0" smtClean="0">
                          <a:solidFill>
                            <a:schemeClr val="bg1"/>
                          </a:solidFill>
                          <a:effectLst/>
                        </a:rPr>
                        <a:t> DERMATITIS</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r h="525734">
                <a:tc vMerge="1">
                  <a:txBody>
                    <a:bodyPr/>
                    <a:lstStyle/>
                    <a:p>
                      <a:endParaRPr lang="en-US" dirty="0"/>
                    </a:p>
                  </a:txBody>
                  <a:tcPr/>
                </a:tc>
                <a:tc>
                  <a:txBody>
                    <a:bodyPr/>
                    <a:lstStyle/>
                    <a:p>
                      <a:r>
                        <a:rPr lang="en-US" sz="2000" b="1" dirty="0" smtClean="0">
                          <a:solidFill>
                            <a:schemeClr val="bg1"/>
                          </a:solidFill>
                          <a:effectLst/>
                        </a:rPr>
                        <a:t>SEBORRHOEIC DERMATITIS</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r h="525734">
                <a:tc rowSpan="2">
                  <a:txBody>
                    <a:bodyPr/>
                    <a:lstStyle/>
                    <a:p>
                      <a:endParaRPr lang="en-US" sz="2000" b="1" dirty="0" smtClean="0">
                        <a:solidFill>
                          <a:schemeClr val="bg2">
                            <a:lumMod val="10000"/>
                          </a:schemeClr>
                        </a:solidFill>
                        <a:effectLst/>
                      </a:endParaRPr>
                    </a:p>
                    <a:p>
                      <a:r>
                        <a:rPr lang="en-US" sz="2000" b="1" dirty="0" smtClean="0">
                          <a:solidFill>
                            <a:schemeClr val="bg2">
                              <a:lumMod val="10000"/>
                            </a:schemeClr>
                          </a:solidFill>
                          <a:effectLst/>
                        </a:rPr>
                        <a:t>ALLERGIC CONTACT ECZEMA</a:t>
                      </a:r>
                      <a:endParaRPr lang="en-US" sz="2000" b="1" dirty="0">
                        <a:solidFill>
                          <a:schemeClr val="bg2">
                            <a:lumMod val="10000"/>
                          </a:schemeClr>
                        </a:solidFill>
                        <a:effectLst/>
                      </a:endParaRPr>
                    </a:p>
                  </a:txBody>
                  <a:tcPr>
                    <a:gradFill flip="none" rotWithShape="1">
                      <a:gsLst>
                        <a:gs pos="0">
                          <a:srgbClr val="81F397"/>
                        </a:gs>
                        <a:gs pos="51000">
                          <a:srgbClr val="00B0F0"/>
                        </a:gs>
                        <a:gs pos="43000">
                          <a:srgbClr val="FFFF00"/>
                        </a:gs>
                      </a:gsLst>
                      <a:lin ang="2700000" scaled="1"/>
                      <a:tileRect/>
                    </a:gradFill>
                  </a:tcPr>
                </a:tc>
                <a:tc>
                  <a:txBody>
                    <a:bodyPr/>
                    <a:lstStyle/>
                    <a:p>
                      <a:r>
                        <a:rPr lang="en-US" sz="2000" b="1" dirty="0" smtClean="0">
                          <a:solidFill>
                            <a:schemeClr val="bg1"/>
                          </a:solidFill>
                          <a:effectLst/>
                        </a:rPr>
                        <a:t>NUMMULAR DERMATITIS</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r h="525734">
                <a:tc vMerge="1">
                  <a:txBody>
                    <a:bodyPr/>
                    <a:lstStyle/>
                    <a:p>
                      <a:endParaRPr lang="en-US" dirty="0"/>
                    </a:p>
                  </a:txBody>
                  <a:tcPr/>
                </a:tc>
                <a:tc>
                  <a:txBody>
                    <a:bodyPr/>
                    <a:lstStyle/>
                    <a:p>
                      <a:r>
                        <a:rPr lang="en-US" sz="2000" b="1" dirty="0" smtClean="0">
                          <a:solidFill>
                            <a:schemeClr val="bg1"/>
                          </a:solidFill>
                          <a:effectLst/>
                        </a:rPr>
                        <a:t>ASTEATOTIC ECZEMA</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r h="525734">
                <a:tc rowSpan="2">
                  <a:txBody>
                    <a:bodyPr/>
                    <a:lstStyle/>
                    <a:p>
                      <a:r>
                        <a:rPr lang="en-US" sz="2000" b="1" dirty="0" smtClean="0">
                          <a:solidFill>
                            <a:schemeClr val="bg2">
                              <a:lumMod val="10000"/>
                            </a:schemeClr>
                          </a:solidFill>
                          <a:effectLst/>
                        </a:rPr>
                        <a:t>PHOTO-ALLERGIC ECZEMA</a:t>
                      </a:r>
                      <a:endParaRPr lang="en-US" sz="2000" b="1" dirty="0">
                        <a:solidFill>
                          <a:schemeClr val="bg2">
                            <a:lumMod val="10000"/>
                          </a:schemeClr>
                        </a:solidFill>
                        <a:effectLst/>
                      </a:endParaRPr>
                    </a:p>
                  </a:txBody>
                  <a:tcPr>
                    <a:gradFill flip="none" rotWithShape="1">
                      <a:gsLst>
                        <a:gs pos="0">
                          <a:srgbClr val="81F397"/>
                        </a:gs>
                        <a:gs pos="51000">
                          <a:srgbClr val="00B0F0"/>
                        </a:gs>
                        <a:gs pos="43000">
                          <a:srgbClr val="FFFF00"/>
                        </a:gs>
                      </a:gsLst>
                      <a:lin ang="2700000" scaled="1"/>
                      <a:tileRect/>
                    </a:gradFill>
                  </a:tcPr>
                </a:tc>
                <a:tc>
                  <a:txBody>
                    <a:bodyPr/>
                    <a:lstStyle/>
                    <a:p>
                      <a:r>
                        <a:rPr lang="en-US" sz="2000" b="1" dirty="0" smtClean="0">
                          <a:solidFill>
                            <a:schemeClr val="bg1"/>
                          </a:solidFill>
                          <a:effectLst/>
                        </a:rPr>
                        <a:t>GRAVITATIONAL ECZEMA</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r h="525734">
                <a:tc vMerge="1">
                  <a:txBody>
                    <a:bodyPr/>
                    <a:lstStyle/>
                    <a:p>
                      <a:endParaRPr lang="en-US" dirty="0"/>
                    </a:p>
                  </a:txBody>
                  <a:tcPr/>
                </a:tc>
                <a:tc>
                  <a:txBody>
                    <a:bodyPr/>
                    <a:lstStyle/>
                    <a:p>
                      <a:r>
                        <a:rPr lang="en-US" sz="2000" b="1" dirty="0" smtClean="0">
                          <a:solidFill>
                            <a:schemeClr val="bg1"/>
                          </a:solidFill>
                          <a:effectLst/>
                        </a:rPr>
                        <a:t>POMPHOLYX</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r h="525734">
                <a:tc rowSpan="2">
                  <a:txBody>
                    <a:bodyPr/>
                    <a:lstStyle/>
                    <a:p>
                      <a:endParaRPr lang="en-US" sz="2000" b="1" dirty="0" smtClean="0">
                        <a:solidFill>
                          <a:schemeClr val="bg2">
                            <a:lumMod val="10000"/>
                          </a:schemeClr>
                        </a:solidFill>
                        <a:effectLst/>
                      </a:endParaRPr>
                    </a:p>
                    <a:p>
                      <a:r>
                        <a:rPr lang="en-US" sz="2000" b="1" cap="all" baseline="0" dirty="0" smtClean="0">
                          <a:solidFill>
                            <a:schemeClr val="bg2">
                              <a:lumMod val="10000"/>
                            </a:schemeClr>
                          </a:solidFill>
                          <a:effectLst/>
                        </a:rPr>
                        <a:t>Infective eczema</a:t>
                      </a:r>
                      <a:endParaRPr lang="en-US" sz="2000" b="1" cap="all" baseline="0" dirty="0">
                        <a:solidFill>
                          <a:schemeClr val="bg2">
                            <a:lumMod val="10000"/>
                          </a:schemeClr>
                        </a:solidFill>
                        <a:effectLst/>
                      </a:endParaRPr>
                    </a:p>
                  </a:txBody>
                  <a:tcPr>
                    <a:gradFill flip="none" rotWithShape="1">
                      <a:gsLst>
                        <a:gs pos="0">
                          <a:srgbClr val="81F397"/>
                        </a:gs>
                        <a:gs pos="51000">
                          <a:srgbClr val="00B0F0"/>
                        </a:gs>
                        <a:gs pos="43000">
                          <a:srgbClr val="FFFF00"/>
                        </a:gs>
                      </a:gsLst>
                      <a:lin ang="2700000" scaled="1"/>
                      <a:tileRect/>
                    </a:gradFill>
                  </a:tcPr>
                </a:tc>
                <a:tc>
                  <a:txBody>
                    <a:bodyPr/>
                    <a:lstStyle/>
                    <a:p>
                      <a:r>
                        <a:rPr lang="en-US" sz="2000" b="1" dirty="0" smtClean="0">
                          <a:solidFill>
                            <a:schemeClr val="bg1"/>
                          </a:solidFill>
                          <a:effectLst/>
                        </a:rPr>
                        <a:t>LICHEN SIMPLEX CHRONICUS</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r h="525734">
                <a:tc vMerge="1">
                  <a:txBody>
                    <a:bodyPr/>
                    <a:lstStyle/>
                    <a:p>
                      <a:endParaRPr lang="en-US" dirty="0"/>
                    </a:p>
                  </a:txBody>
                  <a:tcPr/>
                </a:tc>
                <a:tc>
                  <a:txBody>
                    <a:bodyPr/>
                    <a:lstStyle/>
                    <a:p>
                      <a:r>
                        <a:rPr lang="en-US" sz="2000" b="1" dirty="0" smtClean="0">
                          <a:solidFill>
                            <a:schemeClr val="bg1"/>
                          </a:solidFill>
                          <a:effectLst/>
                        </a:rPr>
                        <a:t>PITYRIASIS ALBA</a:t>
                      </a:r>
                      <a:endParaRPr lang="en-US" sz="2000" b="1" dirty="0">
                        <a:solidFill>
                          <a:schemeClr val="bg1"/>
                        </a:solidFill>
                        <a:effectLst/>
                      </a:endParaRPr>
                    </a:p>
                  </a:txBody>
                  <a:tcPr>
                    <a:gradFill flip="none" rotWithShape="1">
                      <a:gsLst>
                        <a:gs pos="0">
                          <a:srgbClr val="81F397"/>
                        </a:gs>
                        <a:gs pos="51000">
                          <a:srgbClr val="00B0F0"/>
                        </a:gs>
                        <a:gs pos="43000">
                          <a:srgbClr val="FFFF00"/>
                        </a:gs>
                      </a:gsLst>
                      <a:lin ang="2700000" scaled="1"/>
                      <a:tileRect/>
                    </a:gradFill>
                  </a:tcPr>
                </a:tc>
              </a:tr>
            </a:tbl>
          </a:graphicData>
        </a:graphic>
      </p:graphicFrame>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b="1" dirty="0" smtClean="0">
                <a:ln>
                  <a:solidFill>
                    <a:srgbClr val="00B0F0"/>
                  </a:solidFill>
                </a:ln>
                <a:effectLst>
                  <a:outerShdw blurRad="38100" dist="38100" dir="2700000" algn="tl">
                    <a:srgbClr val="000000">
                      <a:alpha val="43137"/>
                    </a:srgbClr>
                  </a:outerShdw>
                </a:effectLst>
              </a:rPr>
              <a:t>HISTOPATHOLOGY</a:t>
            </a:r>
            <a:endParaRPr lang="en-US" b="1" dirty="0">
              <a:ln>
                <a:solidFill>
                  <a:srgbClr val="00B0F0"/>
                </a:solidFill>
              </a:ln>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a:t>
            </a:fld>
            <a:endParaRPr lang="en-US" dirty="0"/>
          </a:p>
        </p:txBody>
      </p:sp>
      <p:sp>
        <p:nvSpPr>
          <p:cNvPr id="4" name="Content Placeholder 3"/>
          <p:cNvSpPr>
            <a:spLocks noGrp="1"/>
          </p:cNvSpPr>
          <p:nvPr>
            <p:ph sz="quarter" idx="1"/>
          </p:nvPr>
        </p:nvSpPr>
        <p:spPr>
          <a:xfrm>
            <a:off x="838200" y="1066800"/>
            <a:ext cx="7772400" cy="5257800"/>
          </a:xfrm>
        </p:spPr>
        <p:txBody>
          <a:bodyPr>
            <a:normAutofit lnSpcReduction="10000"/>
          </a:bodyPr>
          <a:lstStyle/>
          <a:p>
            <a:pPr marL="514350" indent="-514350">
              <a:buNone/>
            </a:pPr>
            <a:r>
              <a:rPr lang="en-US" sz="2100" b="1" dirty="0" smtClean="0">
                <a:solidFill>
                  <a:srgbClr val="00B0F0"/>
                </a:solidFill>
                <a:effectLst>
                  <a:outerShdw blurRad="38100" dist="38100" dir="2700000" algn="tl">
                    <a:srgbClr val="000000">
                      <a:alpha val="43137"/>
                    </a:srgbClr>
                  </a:outerShdw>
                </a:effectLst>
              </a:rPr>
              <a:t>Acute Stage</a:t>
            </a:r>
            <a:r>
              <a:rPr lang="en-US" sz="2100" dirty="0" smtClean="0"/>
              <a:t> </a:t>
            </a:r>
          </a:p>
          <a:p>
            <a:pPr marL="514350" indent="-514350">
              <a:buClr>
                <a:srgbClr val="00FF00"/>
              </a:buClr>
              <a:buFont typeface="Wingdings 2" pitchFamily="18" charset="2"/>
              <a:buChar char=""/>
            </a:pPr>
            <a:r>
              <a:rPr lang="en-US" sz="2100" b="1" dirty="0" smtClean="0">
                <a:solidFill>
                  <a:schemeClr val="tx2"/>
                </a:solidFill>
                <a:effectLst>
                  <a:outerShdw blurRad="38100" dist="38100" dir="2700000" algn="tl">
                    <a:srgbClr val="000000">
                      <a:alpha val="43137"/>
                    </a:srgbClr>
                  </a:outerShdw>
                </a:effectLst>
              </a:rPr>
              <a:t>Spongiosis</a:t>
            </a:r>
            <a:r>
              <a:rPr lang="en-US" sz="2100" dirty="0" smtClean="0"/>
              <a:t> (Hallmark of acute eczema)</a:t>
            </a:r>
          </a:p>
          <a:p>
            <a:pPr marL="514350" indent="-514350">
              <a:buClr>
                <a:srgbClr val="00FF00"/>
              </a:buClr>
              <a:buFont typeface="Wingdings 2" pitchFamily="18" charset="2"/>
              <a:buChar char=""/>
            </a:pPr>
            <a:r>
              <a:rPr lang="en-US" sz="2100" dirty="0" smtClean="0"/>
              <a:t>Severe spongiosis may progress to intra-epidermal vesicle formation.</a:t>
            </a:r>
          </a:p>
          <a:p>
            <a:pPr marL="514350" indent="-514350">
              <a:buClr>
                <a:srgbClr val="00FF00"/>
              </a:buClr>
              <a:buNone/>
            </a:pPr>
            <a:r>
              <a:rPr lang="en-US" sz="2100" b="1" dirty="0" smtClean="0">
                <a:solidFill>
                  <a:srgbClr val="00B0F0"/>
                </a:solidFill>
              </a:rPr>
              <a:t>Subacute Stage</a:t>
            </a:r>
          </a:p>
          <a:p>
            <a:pPr marL="514350" indent="-514350">
              <a:buClr>
                <a:srgbClr val="00FF00"/>
              </a:buClr>
              <a:buFont typeface="Wingdings 2" pitchFamily="18" charset="2"/>
              <a:buChar char="õ"/>
            </a:pPr>
            <a:r>
              <a:rPr lang="en-US" sz="2100" b="1" dirty="0" smtClean="0"/>
              <a:t>Hyperkeratosis</a:t>
            </a:r>
          </a:p>
          <a:p>
            <a:pPr marL="514350" indent="-514350">
              <a:buClr>
                <a:srgbClr val="00FF00"/>
              </a:buClr>
              <a:buFont typeface="Wingdings 2" pitchFamily="18" charset="2"/>
              <a:buChar char="õ"/>
            </a:pPr>
            <a:r>
              <a:rPr lang="en-US" sz="2100" b="1" dirty="0" smtClean="0"/>
              <a:t>Parakeratosis</a:t>
            </a:r>
          </a:p>
          <a:p>
            <a:pPr marL="514350" indent="-514350">
              <a:buClr>
                <a:srgbClr val="00FF00"/>
              </a:buClr>
              <a:buFont typeface="Wingdings 2" pitchFamily="18" charset="2"/>
              <a:buChar char="õ"/>
            </a:pPr>
            <a:r>
              <a:rPr lang="en-US" sz="2100" b="1" dirty="0" smtClean="0"/>
              <a:t>Acanthosis</a:t>
            </a:r>
          </a:p>
          <a:p>
            <a:pPr marL="514350" indent="-514350">
              <a:buClr>
                <a:srgbClr val="00FF00"/>
              </a:buClr>
              <a:buFont typeface="Wingdings 2" pitchFamily="18" charset="2"/>
              <a:buChar char="õ"/>
            </a:pPr>
            <a:r>
              <a:rPr lang="en-US" sz="2100" b="1" dirty="0" smtClean="0"/>
              <a:t>Spongiosis (mild to moderate)</a:t>
            </a:r>
          </a:p>
          <a:p>
            <a:pPr marL="514350" indent="-514350">
              <a:buClr>
                <a:srgbClr val="00FF00"/>
              </a:buClr>
              <a:buNone/>
            </a:pPr>
            <a:r>
              <a:rPr lang="en-US" sz="2100" b="1" dirty="0" smtClean="0">
                <a:solidFill>
                  <a:srgbClr val="00B0F0"/>
                </a:solidFill>
                <a:effectLst>
                  <a:outerShdw blurRad="38100" dist="38100" dir="2700000" algn="tl">
                    <a:srgbClr val="000000">
                      <a:alpha val="43137"/>
                    </a:srgbClr>
                  </a:outerShdw>
                </a:effectLst>
              </a:rPr>
              <a:t>Chronic Stage</a:t>
            </a:r>
          </a:p>
          <a:p>
            <a:pPr marL="514350" indent="-514350">
              <a:buClr>
                <a:srgbClr val="00FF00"/>
              </a:buClr>
              <a:buFont typeface="Wingdings 2" pitchFamily="18" charset="2"/>
              <a:buChar char="õ"/>
            </a:pPr>
            <a:r>
              <a:rPr lang="en-US" sz="2100" b="1" dirty="0" smtClean="0">
                <a:effectLst>
                  <a:outerShdw blurRad="38100" dist="38100" dir="2700000" algn="tl">
                    <a:srgbClr val="000000">
                      <a:alpha val="43137"/>
                    </a:srgbClr>
                  </a:outerShdw>
                </a:effectLst>
              </a:rPr>
              <a:t>Hyperkeratosis </a:t>
            </a:r>
            <a:r>
              <a:rPr lang="en-US" sz="2100" b="1" u="sng" dirty="0" smtClean="0"/>
              <a:t>+</a:t>
            </a:r>
            <a:r>
              <a:rPr lang="en-US" sz="2100" b="1" dirty="0" smtClean="0">
                <a:effectLst>
                  <a:outerShdw blurRad="38100" dist="38100" dir="2700000" algn="tl">
                    <a:srgbClr val="000000">
                      <a:alpha val="43137"/>
                    </a:srgbClr>
                  </a:outerShdw>
                </a:effectLst>
              </a:rPr>
              <a:t> Parakeratosis</a:t>
            </a:r>
          </a:p>
          <a:p>
            <a:pPr marL="514350" indent="-514350">
              <a:buClr>
                <a:srgbClr val="00FF00"/>
              </a:buClr>
              <a:buFont typeface="Wingdings 2" pitchFamily="18" charset="2"/>
              <a:buChar char="õ"/>
            </a:pPr>
            <a:r>
              <a:rPr lang="en-US" sz="2100" b="1" dirty="0" smtClean="0">
                <a:effectLst>
                  <a:outerShdw blurRad="38100" dist="38100" dir="2700000" algn="tl">
                    <a:srgbClr val="000000">
                      <a:alpha val="43137"/>
                    </a:srgbClr>
                  </a:outerShdw>
                </a:effectLst>
              </a:rPr>
              <a:t>Acanthosis (marked) but with no Spongiosis</a:t>
            </a:r>
          </a:p>
          <a:p>
            <a:pPr marL="514350" indent="-514350">
              <a:buClr>
                <a:srgbClr val="00FF00"/>
              </a:buClr>
              <a:buNone/>
            </a:pPr>
            <a:r>
              <a:rPr lang="en-US" sz="2100" b="1" dirty="0" smtClean="0">
                <a:solidFill>
                  <a:srgbClr val="00B0F0"/>
                </a:solidFill>
                <a:effectLst>
                  <a:outerShdw blurRad="38100" dist="38100" dir="2700000" algn="tl">
                    <a:srgbClr val="000000">
                      <a:alpha val="43137"/>
                    </a:srgbClr>
                  </a:outerShdw>
                </a:effectLst>
              </a:rPr>
              <a:t>All Stages</a:t>
            </a:r>
          </a:p>
          <a:p>
            <a:pPr marL="514350" indent="-514350">
              <a:buClr>
                <a:srgbClr val="00FF00"/>
              </a:buClr>
              <a:buFont typeface="Wingdings" pitchFamily="2" charset="2"/>
              <a:buChar char="ü"/>
            </a:pPr>
            <a:r>
              <a:rPr lang="en-US" sz="2100" dirty="0" smtClean="0">
                <a:effectLst>
                  <a:outerShdw blurRad="38100" dist="38100" dir="2700000" algn="tl">
                    <a:srgbClr val="000000">
                      <a:alpha val="43137"/>
                    </a:srgbClr>
                  </a:outerShdw>
                </a:effectLst>
              </a:rPr>
              <a:t>Upper dermal vasodilatation</a:t>
            </a:r>
          </a:p>
          <a:p>
            <a:pPr marL="514350" indent="-514350">
              <a:buClr>
                <a:srgbClr val="00FF00"/>
              </a:buClr>
              <a:buFont typeface="Wingdings" pitchFamily="2" charset="2"/>
              <a:buChar char="ü"/>
            </a:pPr>
            <a:r>
              <a:rPr lang="en-US" sz="2100" dirty="0" smtClean="0">
                <a:effectLst>
                  <a:outerShdw blurRad="38100" dist="38100" dir="2700000" algn="tl">
                    <a:srgbClr val="000000">
                      <a:alpha val="43137"/>
                    </a:srgbClr>
                  </a:outerShdw>
                </a:effectLst>
              </a:rPr>
              <a:t>Perivascular lympho-histiocytic inflammatory infiltrate</a:t>
            </a:r>
          </a:p>
          <a:p>
            <a:pPr marL="514350" indent="-514350">
              <a:buClr>
                <a:srgbClr val="00FF00"/>
              </a:buClr>
              <a:buFont typeface="Wingdings 2" pitchFamily="18" charset="2"/>
              <a:buChar char="õ"/>
            </a:pPr>
            <a:endParaRPr lang="en-US" b="1" dirty="0" smtClean="0">
              <a:solidFill>
                <a:srgbClr val="00B0F0"/>
              </a:solidFill>
              <a:effectLst>
                <a:outerShdw blurRad="38100" dist="38100" dir="2700000" algn="tl">
                  <a:srgbClr val="000000">
                    <a:alpha val="43137"/>
                  </a:srgbClr>
                </a:outerShdw>
              </a:effectLst>
            </a:endParaRPr>
          </a:p>
          <a:p>
            <a:pPr marL="514350" indent="-514350">
              <a:buClr>
                <a:srgbClr val="00FF00"/>
              </a:buClr>
              <a:buFont typeface="Wingdings 2" pitchFamily="18" charset="2"/>
              <a:buChar char="õ"/>
            </a:pPr>
            <a:endParaRPr lang="en-US" b="1" dirty="0" smtClean="0">
              <a:solidFill>
                <a:srgbClr val="00B0F0"/>
              </a:solidFill>
            </a:endParaRPr>
          </a:p>
          <a:p>
            <a:pPr marL="514350" indent="-514350">
              <a:buClr>
                <a:srgbClr val="00B0F0"/>
              </a:buClr>
              <a:buFont typeface="Perpetua" pitchFamily="18" charset="0"/>
              <a:buChar char="*"/>
            </a:pPr>
            <a:endParaRPr lang="en-US" b="1" dirty="0">
              <a:solidFill>
                <a:srgbClr val="00B0F0"/>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5</a:t>
            </a:fld>
            <a:endParaRPr lang="en-US" dirty="0"/>
          </a:p>
        </p:txBody>
      </p:sp>
      <p:pic>
        <p:nvPicPr>
          <p:cNvPr id="6" name="Picture 5"/>
          <p:cNvPicPr/>
          <p:nvPr/>
        </p:nvPicPr>
        <p:blipFill>
          <a:blip r:embed="rId3"/>
          <a:srcRect b="28571"/>
          <a:stretch>
            <a:fillRect/>
          </a:stretch>
        </p:blipFill>
        <p:spPr bwMode="auto">
          <a:xfrm>
            <a:off x="304800" y="228600"/>
            <a:ext cx="4191000" cy="2819400"/>
          </a:xfrm>
          <a:prstGeom prst="rect">
            <a:avLst/>
          </a:prstGeom>
          <a:noFill/>
          <a:ln>
            <a:noFill/>
          </a:ln>
        </p:spPr>
      </p:pic>
      <p:pic>
        <p:nvPicPr>
          <p:cNvPr id="10" name="Picture 9" descr="1r.jpg"/>
          <p:cNvPicPr/>
          <p:nvPr/>
        </p:nvPicPr>
        <p:blipFill>
          <a:blip r:embed="rId4"/>
          <a:srcRect l="3947" t="6579" r="23465" b="5263"/>
          <a:stretch>
            <a:fillRect/>
          </a:stretch>
        </p:blipFill>
        <p:spPr>
          <a:xfrm>
            <a:off x="381000" y="3200400"/>
            <a:ext cx="4038600" cy="3124200"/>
          </a:xfrm>
          <a:prstGeom prst="rect">
            <a:avLst/>
          </a:prstGeom>
        </p:spPr>
      </p:pic>
      <p:sp>
        <p:nvSpPr>
          <p:cNvPr id="7" name="Flowchart: Punched Tape 6"/>
          <p:cNvSpPr/>
          <p:nvPr/>
        </p:nvSpPr>
        <p:spPr>
          <a:xfrm rot="19633374">
            <a:off x="4669778" y="2156999"/>
            <a:ext cx="4308448" cy="1295400"/>
          </a:xfrm>
          <a:prstGeom prst="flowChartPunchedTape">
            <a:avLst/>
          </a:prstGeom>
          <a:solidFill>
            <a:schemeClr val="tx2"/>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accent1"/>
                </a:solidFill>
                <a:effectLst>
                  <a:outerShdw blurRad="38100" dist="38100" dir="2700000" algn="tl">
                    <a:srgbClr val="000000">
                      <a:alpha val="43137"/>
                    </a:srgbClr>
                  </a:outerShdw>
                </a:effectLst>
              </a:rPr>
              <a:t>Histopathology of Eczema</a:t>
            </a:r>
            <a:endParaRPr lang="en-US" sz="2400" b="1" dirty="0">
              <a:solidFill>
                <a:schemeClr val="accent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14400" y="274638"/>
            <a:ext cx="7772400" cy="792162"/>
          </a:xfrm>
        </p:spPr>
        <p:txBody>
          <a:bodyPr>
            <a:normAutofit/>
          </a:bodyPr>
          <a:lstStyle/>
          <a:p>
            <a:r>
              <a:rPr lang="en-US" sz="3600" dirty="0" smtClean="0">
                <a:ln>
                  <a:solidFill>
                    <a:srgbClr val="00B0F0"/>
                  </a:solidFill>
                </a:ln>
              </a:rPr>
              <a:t>Clinical Stages Of Eczema</a:t>
            </a:r>
            <a:endParaRPr lang="en-US" sz="3600"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6</a:t>
            </a:fld>
            <a:endParaRPr lang="en-US" dirty="0"/>
          </a:p>
        </p:txBody>
      </p:sp>
      <p:sp>
        <p:nvSpPr>
          <p:cNvPr id="7" name="Content Placeholder 6"/>
          <p:cNvSpPr>
            <a:spLocks noGrp="1"/>
          </p:cNvSpPr>
          <p:nvPr>
            <p:ph sz="quarter" idx="1"/>
          </p:nvPr>
        </p:nvSpPr>
        <p:spPr>
          <a:xfrm>
            <a:off x="762000" y="2667000"/>
            <a:ext cx="3749040" cy="1676400"/>
          </a:xfrm>
        </p:spPr>
        <p:txBody>
          <a:bodyPr>
            <a:normAutofit/>
          </a:bodyPr>
          <a:lstStyle/>
          <a:p>
            <a:pPr>
              <a:buNone/>
            </a:pPr>
            <a:r>
              <a:rPr lang="en-US" dirty="0" smtClean="0"/>
              <a:t>1</a:t>
            </a:r>
            <a:r>
              <a:rPr lang="en-US" dirty="0" smtClean="0"/>
              <a:t>. </a:t>
            </a:r>
            <a:r>
              <a:rPr lang="en-US" b="1" dirty="0" smtClean="0">
                <a:solidFill>
                  <a:schemeClr val="tx2"/>
                </a:solidFill>
                <a:effectLst>
                  <a:outerShdw blurRad="38100" dist="38100" dir="2700000" algn="tl">
                    <a:srgbClr val="000000">
                      <a:alpha val="43137"/>
                    </a:srgbClr>
                  </a:outerShdw>
                </a:effectLst>
              </a:rPr>
              <a:t>Acute eczema</a:t>
            </a:r>
            <a:r>
              <a:rPr lang="en-US" dirty="0" smtClean="0"/>
              <a:t>: usually presents as  a vesicular rash  with burning sensation</a:t>
            </a:r>
            <a:r>
              <a:rPr lang="en-US" dirty="0" smtClean="0"/>
              <a:t>.</a:t>
            </a:r>
            <a:endParaRPr lang="en-US" dirty="0" smtClean="0"/>
          </a:p>
        </p:txBody>
      </p:sp>
      <p:pic>
        <p:nvPicPr>
          <p:cNvPr id="9" name="Content Placeholder 8" descr="img0001.jpg"/>
          <p:cNvPicPr>
            <a:picLocks noGrp="1" noChangeAspect="1"/>
          </p:cNvPicPr>
          <p:nvPr>
            <p:ph sz="quarter" idx="2"/>
          </p:nvPr>
        </p:nvPicPr>
        <p:blipFill>
          <a:blip r:embed="rId3"/>
          <a:stretch>
            <a:fillRect/>
          </a:stretch>
        </p:blipFill>
        <p:spPr>
          <a:xfrm>
            <a:off x="4800600" y="1371601"/>
            <a:ext cx="3733800" cy="4724399"/>
          </a:xfrm>
          <a:ln w="38100">
            <a:solidFill>
              <a:schemeClr val="tx2"/>
            </a:solidFill>
          </a:ln>
        </p:spPr>
      </p:pic>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81000"/>
            <a:ext cx="7772400" cy="762000"/>
          </a:xfrm>
        </p:spPr>
        <p:txBody>
          <a:bodyPr>
            <a:normAutofit/>
          </a:bodyPr>
          <a:lstStyle/>
          <a:p>
            <a:r>
              <a:rPr lang="en-US" sz="3600" dirty="0" smtClean="0">
                <a:ln>
                  <a:solidFill>
                    <a:srgbClr val="00B0F0"/>
                  </a:solidFill>
                </a:ln>
              </a:rPr>
              <a:t>Clinical Stages Of Eczema</a:t>
            </a:r>
            <a:endParaRPr lang="en-US" sz="36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7</a:t>
            </a:fld>
            <a:endParaRPr lang="en-US"/>
          </a:p>
        </p:txBody>
      </p:sp>
      <p:sp>
        <p:nvSpPr>
          <p:cNvPr id="4" name="Content Placeholder 3"/>
          <p:cNvSpPr>
            <a:spLocks noGrp="1"/>
          </p:cNvSpPr>
          <p:nvPr>
            <p:ph sz="quarter" idx="1"/>
          </p:nvPr>
        </p:nvSpPr>
        <p:spPr>
          <a:xfrm>
            <a:off x="609600" y="1371600"/>
            <a:ext cx="3657600" cy="4648200"/>
          </a:xfrm>
        </p:spPr>
        <p:txBody>
          <a:bodyPr>
            <a:normAutofit/>
          </a:bodyPr>
          <a:lstStyle/>
          <a:p>
            <a:pPr>
              <a:buNone/>
            </a:pPr>
            <a:r>
              <a:rPr lang="en-US" dirty="0" smtClean="0"/>
              <a:t>2.  </a:t>
            </a:r>
            <a:r>
              <a:rPr lang="en-US" b="1" dirty="0" smtClean="0">
                <a:solidFill>
                  <a:schemeClr val="tx2"/>
                </a:solidFill>
                <a:effectLst>
                  <a:outerShdw blurRad="38100" dist="38100" dir="2700000" algn="tl">
                    <a:srgbClr val="000000">
                      <a:alpha val="43137"/>
                    </a:srgbClr>
                  </a:outerShdw>
                </a:effectLst>
              </a:rPr>
              <a:t>Subacute </a:t>
            </a:r>
            <a:r>
              <a:rPr lang="en-US" dirty="0" smtClean="0">
                <a:solidFill>
                  <a:schemeClr val="tx2"/>
                </a:solidFill>
              </a:rPr>
              <a:t>eczema</a:t>
            </a:r>
            <a:r>
              <a:rPr lang="en-US" dirty="0" smtClean="0"/>
              <a:t>: Less  pronounced blistering i.e. less serous exudation than acute eczema. The patient usually observes some degree of weeping of serous fluid from vesicles which forms yellow crusts and may become secondarily infected.</a:t>
            </a:r>
            <a:endParaRPr lang="en-US" dirty="0"/>
          </a:p>
        </p:txBody>
      </p:sp>
      <p:pic>
        <p:nvPicPr>
          <p:cNvPr id="6" name="Content Placeholder 5" descr="img0003.jpg"/>
          <p:cNvPicPr>
            <a:picLocks noGrp="1" noChangeAspect="1"/>
          </p:cNvPicPr>
          <p:nvPr>
            <p:ph sz="quarter" idx="2"/>
          </p:nvPr>
        </p:nvPicPr>
        <p:blipFill>
          <a:blip r:embed="rId3"/>
          <a:stretch>
            <a:fillRect/>
          </a:stretch>
        </p:blipFill>
        <p:spPr>
          <a:xfrm>
            <a:off x="4343400" y="1752600"/>
            <a:ext cx="4419600" cy="3241040"/>
          </a:xfrm>
          <a:ln w="38100">
            <a:solidFill>
              <a:schemeClr val="tx2"/>
            </a:solidFill>
          </a:ln>
        </p:spPr>
      </p:pic>
      <p:sp>
        <p:nvSpPr>
          <p:cNvPr id="7" name="TextBox 6"/>
          <p:cNvSpPr txBox="1"/>
          <p:nvPr/>
        </p:nvSpPr>
        <p:spPr>
          <a:xfrm>
            <a:off x="4495800" y="5257800"/>
            <a:ext cx="4267200" cy="769441"/>
          </a:xfrm>
          <a:prstGeom prst="rect">
            <a:avLst/>
          </a:prstGeom>
          <a:noFill/>
        </p:spPr>
        <p:txBody>
          <a:bodyPr wrap="square" rtlCol="0">
            <a:spAutoFit/>
          </a:bodyPr>
          <a:lstStyle/>
          <a:p>
            <a:pPr algn="ctr"/>
            <a:r>
              <a:rPr lang="en-US" sz="2200" dirty="0" smtClean="0">
                <a:solidFill>
                  <a:srgbClr val="00B0F0"/>
                </a:solidFill>
              </a:rPr>
              <a:t>Subacute eczema with serum exudation and papuloveiscular rash</a:t>
            </a:r>
            <a:endParaRPr lang="en-US" sz="2200" dirty="0">
              <a:solidFill>
                <a:srgbClr val="00B0F0"/>
              </a:solidFill>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a:bodyPr>
          <a:lstStyle/>
          <a:p>
            <a:pPr algn="ctr"/>
            <a:r>
              <a:rPr lang="en-US" sz="3600" dirty="0" smtClean="0">
                <a:ln>
                  <a:solidFill>
                    <a:srgbClr val="00B0F0"/>
                  </a:solidFill>
                </a:ln>
              </a:rPr>
              <a:t>Clinical Stages Of Eczema</a:t>
            </a:r>
            <a:endParaRPr lang="en-US" sz="3600"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8</a:t>
            </a:fld>
            <a:endParaRPr lang="en-US"/>
          </a:p>
        </p:txBody>
      </p:sp>
      <p:sp>
        <p:nvSpPr>
          <p:cNvPr id="4" name="Content Placeholder 3"/>
          <p:cNvSpPr>
            <a:spLocks noGrp="1"/>
          </p:cNvSpPr>
          <p:nvPr>
            <p:ph sz="quarter" idx="1"/>
          </p:nvPr>
        </p:nvSpPr>
        <p:spPr>
          <a:xfrm>
            <a:off x="533400" y="1524000"/>
            <a:ext cx="4267200" cy="4191000"/>
          </a:xfrm>
        </p:spPr>
        <p:txBody>
          <a:bodyPr>
            <a:normAutofit fontScale="92500"/>
          </a:bodyPr>
          <a:lstStyle/>
          <a:p>
            <a:pPr>
              <a:buNone/>
            </a:pPr>
            <a:r>
              <a:rPr lang="en-US" sz="2400" dirty="0" smtClean="0"/>
              <a:t>3. </a:t>
            </a:r>
            <a:r>
              <a:rPr lang="en-US" sz="2400" b="1" dirty="0" smtClean="0">
                <a:solidFill>
                  <a:schemeClr val="tx2"/>
                </a:solidFill>
                <a:effectLst>
                  <a:outerShdw blurRad="38100" dist="38100" dir="2700000" algn="tl">
                    <a:srgbClr val="000000">
                      <a:alpha val="43137"/>
                    </a:srgbClr>
                  </a:outerShdw>
                </a:effectLst>
              </a:rPr>
              <a:t>Chronic eczema</a:t>
            </a:r>
            <a:r>
              <a:rPr lang="en-US" sz="2400" dirty="0" smtClean="0"/>
              <a:t>: Usually there is redness, dryness and scaling and in some cases  thickened and fissured skin. The splits in the skin are painful and may permit entry of bacteria.</a:t>
            </a:r>
          </a:p>
          <a:p>
            <a:pPr>
              <a:buNone/>
            </a:pPr>
            <a:r>
              <a:rPr lang="en-US" sz="2400" b="1" dirty="0" smtClean="0">
                <a:solidFill>
                  <a:srgbClr val="00B0F0"/>
                </a:solidFill>
                <a:effectLst>
                  <a:outerShdw blurRad="38100" dist="38100" dir="2700000" algn="tl">
                    <a:srgbClr val="000000">
                      <a:alpha val="43137"/>
                    </a:srgbClr>
                  </a:outerShdw>
                </a:effectLst>
              </a:rPr>
              <a:t>Lichenification</a:t>
            </a:r>
            <a:r>
              <a:rPr lang="en-US" sz="2400" dirty="0" smtClean="0"/>
              <a:t> </a:t>
            </a:r>
            <a:r>
              <a:rPr lang="en-US" sz="2400" dirty="0" smtClean="0"/>
              <a:t>means thickening of the skin with accentuation of the skin creases. It occurs as a result of rubbing the skin to relieve pruritus. In black skins there is hyperpigmentation in addition.</a:t>
            </a:r>
            <a:endParaRPr lang="en-US" sz="2200" dirty="0" smtClean="0"/>
          </a:p>
        </p:txBody>
      </p:sp>
      <p:pic>
        <p:nvPicPr>
          <p:cNvPr id="6" name="Content Placeholder 5" descr="img0004.jpg"/>
          <p:cNvPicPr>
            <a:picLocks noGrp="1" noChangeAspect="1"/>
          </p:cNvPicPr>
          <p:nvPr>
            <p:ph sz="quarter" idx="2"/>
          </p:nvPr>
        </p:nvPicPr>
        <p:blipFill>
          <a:blip r:embed="rId4"/>
          <a:stretch>
            <a:fillRect/>
          </a:stretch>
        </p:blipFill>
        <p:spPr>
          <a:xfrm>
            <a:off x="5181600" y="1219200"/>
            <a:ext cx="3657600" cy="4457700"/>
          </a:xfrm>
          <a:ln w="38100">
            <a:solidFill>
              <a:srgbClr val="00B0F0"/>
            </a:solidFill>
          </a:ln>
        </p:spPr>
      </p:pic>
      <p:sp>
        <p:nvSpPr>
          <p:cNvPr id="8" name="TextBox 7"/>
          <p:cNvSpPr txBox="1"/>
          <p:nvPr/>
        </p:nvSpPr>
        <p:spPr>
          <a:xfrm>
            <a:off x="5105400" y="5791200"/>
            <a:ext cx="3886200" cy="369332"/>
          </a:xfrm>
          <a:prstGeom prst="rect">
            <a:avLst/>
          </a:prstGeom>
          <a:noFill/>
        </p:spPr>
        <p:txBody>
          <a:bodyPr wrap="square" rtlCol="0">
            <a:spAutoFit/>
          </a:bodyPr>
          <a:lstStyle/>
          <a:p>
            <a:pPr algn="ctr"/>
            <a:r>
              <a:rPr lang="en-US" b="1" cap="all" dirty="0" smtClean="0">
                <a:solidFill>
                  <a:schemeClr val="tx2"/>
                </a:solidFill>
              </a:rPr>
              <a:t> Chronic contact </a:t>
            </a:r>
            <a:r>
              <a:rPr lang="en-US" b="1" cap="all" dirty="0" smtClean="0">
                <a:solidFill>
                  <a:schemeClr val="tx2"/>
                </a:solidFill>
              </a:rPr>
              <a:t>eczema</a:t>
            </a:r>
            <a:endParaRPr lang="en-US" b="1" cap="all" dirty="0">
              <a:solidFill>
                <a:schemeClr val="tx2"/>
              </a:solidFill>
            </a:endParaRPr>
          </a:p>
        </p:txBody>
      </p:sp>
    </p:spTree>
  </p:cSld>
  <p:clrMapOvr>
    <a:masterClrMapping/>
  </p:clrMapOvr>
  <p:transition>
    <p:wipe dir="r"/>
    <p:sndAc>
      <p:stSnd>
        <p:snd r:embed="rId3" name="chimes.wav" builtIn="1"/>
      </p:stSnd>
    </p:sndAc>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914400" y="274638"/>
            <a:ext cx="7772400" cy="868362"/>
          </a:xfrm>
        </p:spPr>
        <p:txBody>
          <a:bodyPr/>
          <a:lstStyle/>
          <a:p>
            <a:r>
              <a:rPr lang="en-US" dirty="0" smtClean="0">
                <a:ln w="19050">
                  <a:solidFill>
                    <a:srgbClr val="00B0F0"/>
                  </a:solidFill>
                </a:ln>
              </a:rPr>
              <a:t>Irritant Contact Dermatitis</a:t>
            </a:r>
            <a:endParaRPr lang="en-US" dirty="0">
              <a:ln w="19050">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9</a:t>
            </a:fld>
            <a:endParaRPr lang="en-US"/>
          </a:p>
        </p:txBody>
      </p:sp>
      <p:sp>
        <p:nvSpPr>
          <p:cNvPr id="7" name="Content Placeholder 6"/>
          <p:cNvSpPr>
            <a:spLocks noGrp="1"/>
          </p:cNvSpPr>
          <p:nvPr>
            <p:ph sz="quarter" idx="1"/>
          </p:nvPr>
        </p:nvSpPr>
        <p:spPr>
          <a:xfrm>
            <a:off x="914400" y="1219200"/>
            <a:ext cx="7772400" cy="4800600"/>
          </a:xfrm>
        </p:spPr>
        <p:txBody>
          <a:bodyPr>
            <a:normAutofit lnSpcReduction="10000"/>
          </a:bodyPr>
          <a:lstStyle/>
          <a:p>
            <a:pPr>
              <a:buClr>
                <a:srgbClr val="00B0F0"/>
              </a:buClr>
              <a:buFont typeface="Wingdings" pitchFamily="2" charset="2"/>
              <a:buChar char="ü"/>
            </a:pPr>
            <a:r>
              <a:rPr lang="en-US" dirty="0" smtClean="0"/>
              <a:t>Exposure to an </a:t>
            </a:r>
            <a:r>
              <a:rPr lang="en-US" b="1" dirty="0" smtClean="0">
                <a:solidFill>
                  <a:schemeClr val="tx2"/>
                </a:solidFill>
                <a:effectLst>
                  <a:outerShdw blurRad="38100" dist="38100" dir="2700000" algn="tl">
                    <a:srgbClr val="000000">
                      <a:alpha val="43137"/>
                    </a:srgbClr>
                  </a:outerShdw>
                </a:effectLst>
              </a:rPr>
              <a:t>irritant </a:t>
            </a:r>
            <a:r>
              <a:rPr lang="en-US" b="1" dirty="0" smtClean="0"/>
              <a:t>for a sufficient time may result in an ICD.</a:t>
            </a:r>
          </a:p>
          <a:p>
            <a:pPr>
              <a:buClr>
                <a:srgbClr val="00B0F0"/>
              </a:buClr>
              <a:buFont typeface="Wingdings" pitchFamily="2" charset="2"/>
              <a:buChar char="ü"/>
            </a:pPr>
            <a:r>
              <a:rPr lang="en-US" b="1" dirty="0" smtClean="0"/>
              <a:t>Main irritants capable of producing ICD are acids, alkalis, soaps, detergents, solvents, kerosene and others. </a:t>
            </a:r>
          </a:p>
          <a:p>
            <a:pPr>
              <a:buClr>
                <a:srgbClr val="00B0F0"/>
              </a:buClr>
              <a:buFont typeface="Wingdings" pitchFamily="2" charset="2"/>
              <a:buChar char="ü"/>
            </a:pPr>
            <a:r>
              <a:rPr lang="en-US" b="1" dirty="0" smtClean="0"/>
              <a:t>Persons with dry skin are more liable to ICD like in old people and patients with atopic eczema.</a:t>
            </a:r>
          </a:p>
          <a:p>
            <a:pPr>
              <a:buClr>
                <a:srgbClr val="00B0F0"/>
              </a:buClr>
              <a:buFont typeface="Wingdings" pitchFamily="2" charset="2"/>
              <a:buChar char="ü"/>
            </a:pPr>
            <a:r>
              <a:rPr lang="en-US" b="1" dirty="0" smtClean="0"/>
              <a:t>Industrial workers also have increased incidence of ICD.</a:t>
            </a:r>
          </a:p>
          <a:p>
            <a:pPr>
              <a:buClr>
                <a:srgbClr val="00B0F0"/>
              </a:buClr>
              <a:buFont typeface="Wingdings" pitchFamily="2" charset="2"/>
              <a:buChar char="ü"/>
            </a:pPr>
            <a:r>
              <a:rPr lang="en-US" b="1" dirty="0" smtClean="0"/>
              <a:t>ICD may present as itchy erythematous scaly rash with or without vesiculation at areas of contact with the </a:t>
            </a:r>
            <a:r>
              <a:rPr lang="en-US" b="1" smtClean="0"/>
              <a:t>irritant material. </a:t>
            </a:r>
            <a:endParaRPr lang="en-US" b="1" dirty="0">
              <a:solidFill>
                <a:schemeClr val="tx2"/>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639762"/>
          </a:xfrm>
          <a:ln>
            <a:noFill/>
          </a:ln>
        </p:spPr>
        <p:txBody>
          <a:bodyPr>
            <a:normAutofit fontScale="90000"/>
          </a:bodyPr>
          <a:lstStyle/>
          <a:p>
            <a:r>
              <a:rPr lang="en-US" dirty="0" smtClean="0">
                <a:ln>
                  <a:solidFill>
                    <a:srgbClr val="00B0F0"/>
                  </a:solidFill>
                </a:ln>
              </a:rPr>
              <a:t>Examples of ICD</a:t>
            </a:r>
            <a:endParaRPr lang="en-US"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10</a:t>
            </a:fld>
            <a:endParaRPr lang="en-US"/>
          </a:p>
        </p:txBody>
      </p:sp>
      <p:sp>
        <p:nvSpPr>
          <p:cNvPr id="4" name="Content Placeholder 3"/>
          <p:cNvSpPr>
            <a:spLocks noGrp="1"/>
          </p:cNvSpPr>
          <p:nvPr>
            <p:ph sz="quarter" idx="1"/>
          </p:nvPr>
        </p:nvSpPr>
        <p:spPr>
          <a:xfrm>
            <a:off x="914400" y="990600"/>
            <a:ext cx="7772400" cy="5029200"/>
          </a:xfrm>
        </p:spPr>
        <p:txBody>
          <a:bodyPr>
            <a:normAutofit lnSpcReduction="10000"/>
          </a:bodyPr>
          <a:lstStyle/>
          <a:p>
            <a:pPr marL="514350" indent="-514350">
              <a:buAutoNum type="arabicPeriod"/>
            </a:pPr>
            <a:r>
              <a:rPr lang="en-US" b="1" dirty="0" smtClean="0">
                <a:solidFill>
                  <a:srgbClr val="00B0F0"/>
                </a:solidFill>
                <a:effectLst>
                  <a:outerShdw blurRad="38100" dist="38100" dir="2700000" algn="tl">
                    <a:srgbClr val="000000">
                      <a:alpha val="43137"/>
                    </a:srgbClr>
                  </a:outerShdw>
                </a:effectLst>
              </a:rPr>
              <a:t>House-wife Hand Eczema</a:t>
            </a:r>
            <a:r>
              <a:rPr lang="en-US" dirty="0" smtClean="0"/>
              <a:t>: it is characterized by an erythematous scaly patches usually involving both hands, but sometimes only the dominant hand is affected. It is caused by the irritant effect of soaps, detergents and excessive use of water. Chronic or severe cases may present with painful fissures of hands palmer surface.</a:t>
            </a:r>
          </a:p>
          <a:p>
            <a:pPr marL="514350" indent="-514350">
              <a:buAutoNum type="arabicPeriod"/>
            </a:pPr>
            <a:r>
              <a:rPr lang="en-US" b="1" dirty="0" smtClean="0">
                <a:solidFill>
                  <a:srgbClr val="00B0F0"/>
                </a:solidFill>
                <a:effectLst>
                  <a:outerShdw blurRad="38100" dist="38100" dir="2700000" algn="tl">
                    <a:srgbClr val="000000">
                      <a:alpha val="43137"/>
                    </a:srgbClr>
                  </a:outerShdw>
                </a:effectLst>
              </a:rPr>
              <a:t>Napkin dermatitis</a:t>
            </a:r>
            <a:r>
              <a:rPr lang="en-US" dirty="0" smtClean="0"/>
              <a:t>:</a:t>
            </a:r>
            <a:r>
              <a:rPr lang="en-US" b="1" dirty="0" smtClean="0">
                <a:solidFill>
                  <a:srgbClr val="00B0F0"/>
                </a:solidFill>
                <a:effectLst>
                  <a:outerShdw blurRad="38100" dist="38100" dir="2700000" algn="tl">
                    <a:srgbClr val="000000">
                      <a:alpha val="43137"/>
                    </a:srgbClr>
                  </a:outerShdw>
                </a:effectLst>
              </a:rPr>
              <a:t> </a:t>
            </a:r>
            <a:r>
              <a:rPr lang="en-US" dirty="0" smtClean="0"/>
              <a:t>it is due to the irritant effect of urine and feces that come in contact with the diaper area especially in babies wearing napkins particularly occlusive (</a:t>
            </a:r>
            <a:r>
              <a:rPr lang="en-US" b="1" dirty="0" smtClean="0">
                <a:solidFill>
                  <a:schemeClr val="tx2"/>
                </a:solidFill>
                <a:effectLst>
                  <a:outerShdw blurRad="38100" dist="38100" dir="2700000" algn="tl">
                    <a:srgbClr val="000000">
                      <a:alpha val="43137"/>
                    </a:srgbClr>
                  </a:outerShdw>
                </a:effectLst>
              </a:rPr>
              <a:t>Nylon</a:t>
            </a:r>
            <a:r>
              <a:rPr lang="en-US" dirty="0" smtClean="0"/>
              <a:t>) napkins. It presents as erythematous macerated patches of the napkin area. It usually spares groin folds. </a:t>
            </a:r>
            <a:r>
              <a:rPr lang="en-US" b="1" dirty="0" smtClean="0">
                <a:solidFill>
                  <a:schemeClr val="tx2"/>
                </a:solidFill>
                <a:effectLst>
                  <a:outerShdw blurRad="38100" dist="38100" dir="2700000" algn="tl">
                    <a:srgbClr val="000000">
                      <a:alpha val="43137"/>
                    </a:srgbClr>
                  </a:outerShdw>
                </a:effectLst>
              </a:rPr>
              <a:t>Secondary Candidiasis</a:t>
            </a:r>
            <a:r>
              <a:rPr lang="en-US" dirty="0" smtClean="0"/>
              <a:t> may complicate napkin dermatitis.   </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11</a:t>
            </a:fld>
            <a:endParaRPr lang="en-US"/>
          </a:p>
        </p:txBody>
      </p:sp>
      <p:pic>
        <p:nvPicPr>
          <p:cNvPr id="8" name="Content Placeholder 7" descr="img0001.jpg"/>
          <p:cNvPicPr>
            <a:picLocks noGrp="1" noChangeAspect="1"/>
          </p:cNvPicPr>
          <p:nvPr>
            <p:ph sz="quarter" idx="1"/>
          </p:nvPr>
        </p:nvPicPr>
        <p:blipFill>
          <a:blip r:embed="rId3"/>
          <a:stretch>
            <a:fillRect/>
          </a:stretch>
        </p:blipFill>
        <p:spPr>
          <a:xfrm>
            <a:off x="304800" y="533400"/>
            <a:ext cx="4191000" cy="5638800"/>
          </a:xfrm>
          <a:ln w="28575">
            <a:solidFill>
              <a:schemeClr val="accent1">
                <a:lumMod val="60000"/>
                <a:lumOff val="40000"/>
              </a:schemeClr>
            </a:solidFill>
          </a:ln>
        </p:spPr>
      </p:pic>
      <p:pic>
        <p:nvPicPr>
          <p:cNvPr id="6" name="Content Placeholder 5" descr="2-130.jpg"/>
          <p:cNvPicPr>
            <a:picLocks noGrp="1" noChangeAspect="1"/>
          </p:cNvPicPr>
          <p:nvPr>
            <p:ph sz="quarter" idx="2"/>
          </p:nvPr>
        </p:nvPicPr>
        <p:blipFill>
          <a:blip r:embed="rId4"/>
          <a:stretch>
            <a:fillRect/>
          </a:stretch>
        </p:blipFill>
        <p:spPr>
          <a:xfrm>
            <a:off x="4724400" y="533400"/>
            <a:ext cx="4038600" cy="5638800"/>
          </a:xfrm>
          <a:ln w="28575">
            <a:solidFill>
              <a:schemeClr val="tx2"/>
            </a:solidFill>
          </a:ln>
        </p:spPr>
      </p:pic>
      <p:sp>
        <p:nvSpPr>
          <p:cNvPr id="11" name="Flowchart: Alternate Process 10"/>
          <p:cNvSpPr/>
          <p:nvPr/>
        </p:nvSpPr>
        <p:spPr>
          <a:xfrm>
            <a:off x="304800" y="685800"/>
            <a:ext cx="3048000" cy="609600"/>
          </a:xfrm>
          <a:prstGeom prst="flowChartAlternateProcess">
            <a:avLst/>
          </a:prstGeom>
          <a:solidFill>
            <a:schemeClr val="tx2"/>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accent1"/>
                </a:solidFill>
                <a:effectLst>
                  <a:outerShdw blurRad="38100" dist="38100" dir="2700000" algn="tl">
                    <a:srgbClr val="000000">
                      <a:alpha val="43137"/>
                    </a:srgbClr>
                  </a:outerShdw>
                </a:effectLst>
              </a:rPr>
              <a:t>Napkin Dermatitis (ICD)</a:t>
            </a:r>
            <a:endParaRPr lang="en-US" sz="2000" b="1" dirty="0">
              <a:solidFill>
                <a:schemeClr val="accent1"/>
              </a:solidFill>
              <a:effectLst>
                <a:outerShdw blurRad="38100" dist="38100" dir="2700000" algn="tl">
                  <a:srgbClr val="000000">
                    <a:alpha val="43137"/>
                  </a:srgbClr>
                </a:outerShdw>
              </a:effectLst>
            </a:endParaRPr>
          </a:p>
        </p:txBody>
      </p:sp>
      <p:sp>
        <p:nvSpPr>
          <p:cNvPr id="7" name="Flowchart: Alternate Process 6"/>
          <p:cNvSpPr/>
          <p:nvPr/>
        </p:nvSpPr>
        <p:spPr>
          <a:xfrm>
            <a:off x="5943600" y="5562600"/>
            <a:ext cx="2819400" cy="609600"/>
          </a:xfrm>
          <a:prstGeom prst="flowChartAlternateProcess">
            <a:avLst/>
          </a:prstGeom>
          <a:solidFill>
            <a:schemeClr val="tx2"/>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accent1"/>
                </a:solidFill>
                <a:effectLst>
                  <a:outerShdw blurRad="38100" dist="38100" dir="2700000" algn="tl">
                    <a:srgbClr val="000000">
                      <a:alpha val="43137"/>
                    </a:srgbClr>
                  </a:outerShdw>
                </a:effectLst>
              </a:rPr>
              <a:t>Hand Dermatitis (ICD)</a:t>
            </a:r>
            <a:endParaRPr lang="en-US" sz="2000" b="1" dirty="0">
              <a:solidFill>
                <a:schemeClr val="accent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12</a:t>
            </a:fld>
            <a:endParaRPr lang="en-US"/>
          </a:p>
        </p:txBody>
      </p:sp>
      <p:pic>
        <p:nvPicPr>
          <p:cNvPr id="6" name="Content Placeholder 5" descr="2-139.jpg"/>
          <p:cNvPicPr>
            <a:picLocks noGrp="1" noChangeAspect="1"/>
          </p:cNvPicPr>
          <p:nvPr>
            <p:ph sz="quarter" idx="1"/>
          </p:nvPr>
        </p:nvPicPr>
        <p:blipFill>
          <a:blip r:embed="rId3"/>
          <a:stretch>
            <a:fillRect/>
          </a:stretch>
        </p:blipFill>
        <p:spPr>
          <a:xfrm>
            <a:off x="381000" y="457200"/>
            <a:ext cx="4114800" cy="5799383"/>
          </a:xfrm>
          <a:ln w="28575">
            <a:solidFill>
              <a:srgbClr val="00B0F0"/>
            </a:solidFill>
          </a:ln>
        </p:spPr>
      </p:pic>
      <p:pic>
        <p:nvPicPr>
          <p:cNvPr id="7" name="Content Placeholder 6" descr="ICD.jpg"/>
          <p:cNvPicPr>
            <a:picLocks noGrp="1" noChangeAspect="1"/>
          </p:cNvPicPr>
          <p:nvPr>
            <p:ph sz="quarter" idx="2"/>
          </p:nvPr>
        </p:nvPicPr>
        <p:blipFill>
          <a:blip r:embed="rId4"/>
          <a:stretch>
            <a:fillRect/>
          </a:stretch>
        </p:blipFill>
        <p:spPr>
          <a:xfrm>
            <a:off x="4648200" y="381000"/>
            <a:ext cx="4236901" cy="5864076"/>
          </a:xfrm>
          <a:ln w="28575">
            <a:solidFill>
              <a:srgbClr val="FFC000"/>
            </a:solidFill>
          </a:ln>
        </p:spPr>
      </p:pic>
      <p:sp>
        <p:nvSpPr>
          <p:cNvPr id="8" name="Rounded Rectangle 7"/>
          <p:cNvSpPr/>
          <p:nvPr/>
        </p:nvSpPr>
        <p:spPr>
          <a:xfrm>
            <a:off x="4648200" y="5410200"/>
            <a:ext cx="4191000" cy="838200"/>
          </a:xfrm>
          <a:prstGeom prst="roundRect">
            <a:avLst/>
          </a:prstGeom>
          <a:solidFill>
            <a:srgbClr val="002060"/>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ICD (Hand eczema simulating T. circinata)</a:t>
            </a:r>
            <a:endParaRPr lang="en-US" sz="2400" b="1" dirty="0">
              <a:solidFill>
                <a:schemeClr val="tx1"/>
              </a:solidFill>
              <a:effectLst>
                <a:outerShdw blurRad="38100" dist="38100" dir="2700000" algn="tl">
                  <a:srgbClr val="000000">
                    <a:alpha val="43137"/>
                  </a:srgbClr>
                </a:outerShdw>
              </a:effectLst>
            </a:endParaRPr>
          </a:p>
        </p:txBody>
      </p:sp>
      <p:sp>
        <p:nvSpPr>
          <p:cNvPr id="9" name="Rounded Rectangle 8"/>
          <p:cNvSpPr/>
          <p:nvPr/>
        </p:nvSpPr>
        <p:spPr>
          <a:xfrm>
            <a:off x="381000" y="5410200"/>
            <a:ext cx="4114800" cy="838200"/>
          </a:xfrm>
          <a:prstGeom prst="roundRect">
            <a:avLst/>
          </a:prstGeom>
          <a:solidFill>
            <a:srgbClr val="7030A0"/>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ICD (Chronic Hand eczema with fissuring)</a:t>
            </a:r>
            <a:endParaRPr lang="en-US" sz="2400" b="1" dirty="0">
              <a:solidFill>
                <a:schemeClr val="tx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lstStyle/>
          <a:p>
            <a:r>
              <a:rPr lang="en-US" b="1" dirty="0" smtClean="0">
                <a:ln>
                  <a:solidFill>
                    <a:srgbClr val="00B0F0"/>
                  </a:solidFill>
                </a:ln>
                <a:effectLst>
                  <a:outerShdw blurRad="38100" dist="38100" dir="2700000" algn="tl">
                    <a:srgbClr val="000000">
                      <a:alpha val="43137"/>
                    </a:srgbClr>
                  </a:outerShdw>
                </a:effectLst>
              </a:rPr>
              <a:t>Allergic Contact Dermatitis</a:t>
            </a:r>
            <a:endParaRPr lang="en-US" b="1" dirty="0">
              <a:ln>
                <a:solidFill>
                  <a:srgbClr val="00B0F0"/>
                </a:solidFill>
              </a:ln>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13</a:t>
            </a:fld>
            <a:endParaRPr lang="en-US"/>
          </a:p>
        </p:txBody>
      </p:sp>
      <p:sp>
        <p:nvSpPr>
          <p:cNvPr id="4" name="Content Placeholder 3"/>
          <p:cNvSpPr>
            <a:spLocks noGrp="1"/>
          </p:cNvSpPr>
          <p:nvPr>
            <p:ph sz="quarter" idx="1"/>
          </p:nvPr>
        </p:nvSpPr>
        <p:spPr>
          <a:xfrm>
            <a:off x="609600" y="1295400"/>
            <a:ext cx="7924800" cy="4800600"/>
          </a:xfrm>
        </p:spPr>
        <p:txBody>
          <a:bodyPr/>
          <a:lstStyle/>
          <a:p>
            <a:pPr>
              <a:buNone/>
            </a:pPr>
            <a:r>
              <a:rPr lang="en-US" dirty="0" smtClean="0"/>
              <a:t>First exposure to an allergen in a susceptible person usually produces no clinical reaction, however it causes sensitization to that allergen (</a:t>
            </a:r>
            <a:r>
              <a:rPr lang="en-US" dirty="0" smtClean="0">
                <a:solidFill>
                  <a:schemeClr val="tx2"/>
                </a:solidFill>
              </a:rPr>
              <a:t>sensitization phase</a:t>
            </a:r>
            <a:r>
              <a:rPr lang="en-US" dirty="0" smtClean="0"/>
              <a:t>). Second exposure to the same allergen produces an eczematous rash at that area of contact with that allergen (</a:t>
            </a:r>
            <a:r>
              <a:rPr lang="en-US" dirty="0" smtClean="0">
                <a:solidFill>
                  <a:schemeClr val="tx2"/>
                </a:solidFill>
              </a:rPr>
              <a:t>elicitation phase</a:t>
            </a:r>
            <a:r>
              <a:rPr lang="en-US" dirty="0" smtClean="0"/>
              <a:t>). </a:t>
            </a:r>
          </a:p>
          <a:p>
            <a:pPr>
              <a:buNone/>
            </a:pPr>
            <a:r>
              <a:rPr lang="en-US" b="1" dirty="0" smtClean="0">
                <a:solidFill>
                  <a:srgbClr val="00B0F0"/>
                </a:solidFill>
                <a:effectLst>
                  <a:outerShdw blurRad="38100" dist="38100" dir="2700000" algn="tl">
                    <a:srgbClr val="000000">
                      <a:alpha val="43137"/>
                    </a:srgbClr>
                  </a:outerShdw>
                </a:effectLst>
              </a:rPr>
              <a:t>ACD </a:t>
            </a:r>
            <a:r>
              <a:rPr lang="en-US" dirty="0" smtClean="0"/>
              <a:t>is caused by delayed hypersensitivity reaction (</a:t>
            </a:r>
            <a:r>
              <a:rPr lang="en-US" dirty="0" smtClean="0">
                <a:solidFill>
                  <a:schemeClr val="tx2"/>
                </a:solidFill>
              </a:rPr>
              <a:t>Type IV HSR</a:t>
            </a:r>
            <a:r>
              <a:rPr lang="en-US" dirty="0" smtClean="0"/>
              <a:t>) that is induced by T-lymphocytes following contact with an </a:t>
            </a:r>
            <a:r>
              <a:rPr lang="en-US" dirty="0" smtClean="0">
                <a:solidFill>
                  <a:schemeClr val="tx2"/>
                </a:solidFill>
              </a:rPr>
              <a:t>allergen</a:t>
            </a:r>
            <a:r>
              <a:rPr lang="en-US" dirty="0" smtClean="0"/>
              <a:t>. </a:t>
            </a:r>
          </a:p>
          <a:p>
            <a:pPr>
              <a:buNone/>
            </a:pPr>
            <a:r>
              <a:rPr lang="en-US" b="1" dirty="0" smtClean="0">
                <a:solidFill>
                  <a:srgbClr val="00B0F0"/>
                </a:solidFill>
                <a:effectLst>
                  <a:outerShdw blurRad="38100" dist="38100" dir="2700000" algn="tl">
                    <a:srgbClr val="000000">
                      <a:alpha val="43137"/>
                    </a:srgbClr>
                  </a:outerShdw>
                </a:effectLst>
              </a:rPr>
              <a:t>ACD</a:t>
            </a:r>
            <a:r>
              <a:rPr lang="en-US" dirty="0" smtClean="0"/>
              <a:t> is characterized by an itchy erythematous rash which can be vesicular, oozy or scaly.  </a:t>
            </a:r>
          </a:p>
          <a:p>
            <a:pPr>
              <a:buNone/>
            </a:pPr>
            <a:r>
              <a:rPr lang="en-US" sz="2400" dirty="0" smtClean="0"/>
              <a:t> </a:t>
            </a:r>
            <a:endParaRPr lang="en-US" sz="2400" b="1" dirty="0">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143000"/>
            <a:ext cx="5410200" cy="944562"/>
          </a:xfrm>
        </p:spPr>
        <p:txBody>
          <a:bodyPr/>
          <a:lstStyle/>
          <a:p>
            <a:r>
              <a:rPr lang="en-US" dirty="0" smtClean="0">
                <a:ln>
                  <a:solidFill>
                    <a:srgbClr val="00B0F0"/>
                  </a:solidFill>
                </a:ln>
              </a:rPr>
              <a:t>Examples of ACD</a:t>
            </a:r>
            <a:endParaRPr lang="en-US"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14</a:t>
            </a:fld>
            <a:endParaRPr lang="en-US"/>
          </a:p>
        </p:txBody>
      </p:sp>
      <p:sp>
        <p:nvSpPr>
          <p:cNvPr id="4" name="Content Placeholder 3"/>
          <p:cNvSpPr>
            <a:spLocks noGrp="1"/>
          </p:cNvSpPr>
          <p:nvPr>
            <p:ph sz="quarter" idx="1"/>
          </p:nvPr>
        </p:nvSpPr>
        <p:spPr>
          <a:xfrm>
            <a:off x="457200" y="2286000"/>
            <a:ext cx="8153400" cy="3276600"/>
          </a:xfrm>
        </p:spPr>
        <p:txBody>
          <a:bodyPr/>
          <a:lstStyle/>
          <a:p>
            <a:pPr marL="514350" indent="-514350">
              <a:buClr>
                <a:schemeClr val="tx2"/>
              </a:buClr>
              <a:buAutoNum type="arabicPeriod"/>
            </a:pPr>
            <a:r>
              <a:rPr lang="en-US" b="1" dirty="0" smtClean="0">
                <a:solidFill>
                  <a:srgbClr val="00B0F0"/>
                </a:solidFill>
                <a:effectLst>
                  <a:outerShdw blurRad="38100" dist="38100" dir="2700000" algn="tl">
                    <a:srgbClr val="000000">
                      <a:alpha val="43137"/>
                    </a:srgbClr>
                  </a:outerShdw>
                </a:effectLst>
              </a:rPr>
              <a:t>Ear lobe dermatitis </a:t>
            </a:r>
            <a:r>
              <a:rPr lang="en-US" dirty="0" smtClean="0"/>
              <a:t>(Nickel Allergy due to Cheap earrings )</a:t>
            </a:r>
          </a:p>
          <a:p>
            <a:pPr marL="514350" indent="-514350">
              <a:buClr>
                <a:schemeClr val="tx2"/>
              </a:buClr>
              <a:buAutoNum type="arabicPeriod"/>
            </a:pPr>
            <a:r>
              <a:rPr lang="en-US" b="1" dirty="0" smtClean="0">
                <a:solidFill>
                  <a:srgbClr val="00B0F0"/>
                </a:solidFill>
                <a:effectLst>
                  <a:outerShdw blurRad="38100" dist="38100" dir="2700000" algn="tl">
                    <a:srgbClr val="000000">
                      <a:alpha val="43137"/>
                    </a:srgbClr>
                  </a:outerShdw>
                </a:effectLst>
              </a:rPr>
              <a:t>Cement dermatitis</a:t>
            </a:r>
            <a:r>
              <a:rPr lang="en-US" b="1" dirty="0" smtClean="0">
                <a:solidFill>
                  <a:schemeClr val="accent1"/>
                </a:solidFill>
                <a:effectLst>
                  <a:outerShdw blurRad="38100" dist="38100" dir="2700000" algn="tl">
                    <a:srgbClr val="000000">
                      <a:alpha val="43137"/>
                    </a:srgbClr>
                  </a:outerShdw>
                </a:effectLst>
              </a:rPr>
              <a:t> </a:t>
            </a:r>
            <a:r>
              <a:rPr lang="en-US" dirty="0" smtClean="0"/>
              <a:t>(Potassium dichromate Allergy)</a:t>
            </a:r>
          </a:p>
          <a:p>
            <a:pPr marL="514350" indent="-514350">
              <a:buClr>
                <a:schemeClr val="tx2"/>
              </a:buClr>
              <a:buAutoNum type="arabicPeriod"/>
            </a:pPr>
            <a:r>
              <a:rPr lang="en-US" b="1" dirty="0" smtClean="0">
                <a:solidFill>
                  <a:srgbClr val="00B0F0"/>
                </a:solidFill>
                <a:effectLst>
                  <a:outerShdw blurRad="38100" dist="38100" dir="2700000" algn="tl">
                    <a:srgbClr val="000000">
                      <a:alpha val="43137"/>
                    </a:srgbClr>
                  </a:outerShdw>
                </a:effectLst>
              </a:rPr>
              <a:t>Shoe dermatitis </a:t>
            </a:r>
            <a:r>
              <a:rPr lang="en-US" dirty="0" smtClean="0"/>
              <a:t>(Leather or Rubber Allergy)</a:t>
            </a:r>
          </a:p>
          <a:p>
            <a:pPr marL="514350" indent="-514350">
              <a:buClr>
                <a:schemeClr val="tx2"/>
              </a:buClr>
              <a:buAutoNum type="arabicPeriod"/>
            </a:pPr>
            <a:r>
              <a:rPr lang="en-US" b="1" dirty="0" smtClean="0">
                <a:solidFill>
                  <a:srgbClr val="00B0F0"/>
                </a:solidFill>
                <a:effectLst>
                  <a:outerShdw blurRad="38100" dist="38100" dir="2700000" algn="tl">
                    <a:srgbClr val="000000">
                      <a:alpha val="43137"/>
                    </a:srgbClr>
                  </a:outerShdw>
                </a:effectLst>
              </a:rPr>
              <a:t>Eyelids dermatitis </a:t>
            </a:r>
            <a:r>
              <a:rPr lang="en-US" dirty="0" smtClean="0"/>
              <a:t>(Nail varnish, Local medicaments, Cosmetics and Air-born dermatitis)</a:t>
            </a:r>
          </a:p>
          <a:p>
            <a:pPr marL="514350" indent="-514350">
              <a:buClr>
                <a:schemeClr val="tx2"/>
              </a:buClr>
              <a:buAutoNum type="arabicPeriod"/>
            </a:pPr>
            <a:r>
              <a:rPr lang="en-US" b="1" dirty="0" smtClean="0">
                <a:solidFill>
                  <a:srgbClr val="00B0F0"/>
                </a:solidFill>
                <a:effectLst>
                  <a:outerShdw blurRad="38100" dist="38100" dir="2700000" algn="tl">
                    <a:srgbClr val="000000">
                      <a:alpha val="43137"/>
                    </a:srgbClr>
                  </a:outerShdw>
                </a:effectLst>
              </a:rPr>
              <a:t>Hair dye dermatitis </a:t>
            </a:r>
            <a:r>
              <a:rPr lang="en-US" dirty="0" smtClean="0"/>
              <a:t>(</a:t>
            </a:r>
            <a:r>
              <a:rPr lang="en-US" dirty="0" err="1" smtClean="0"/>
              <a:t>Paraphenelyndiamine</a:t>
            </a:r>
            <a:r>
              <a:rPr lang="en-US" dirty="0" smtClean="0"/>
              <a:t>).</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543800" cy="792162"/>
          </a:xfrm>
        </p:spPr>
        <p:txBody>
          <a:bodyPr>
            <a:normAutofit/>
          </a:bodyPr>
          <a:lstStyle/>
          <a:p>
            <a:pPr algn="ctr"/>
            <a:r>
              <a:rPr lang="en-US" sz="3600" b="1" dirty="0" smtClean="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rPr>
              <a:t>Differences Between ICD &amp; ACD</a:t>
            </a:r>
            <a:endParaRPr lang="en-US" sz="3600" b="1" dirty="0">
              <a:ln w="12700">
                <a:solidFill>
                  <a:schemeClr val="tx2">
                    <a:satMod val="155000"/>
                  </a:schemeClr>
                </a:solidFill>
                <a:prstDash val="solid"/>
              </a:ln>
              <a:solidFill>
                <a:srgbClr val="00B0F0"/>
              </a:solidFill>
              <a:effectLst>
                <a:outerShdw blurRad="41275" dist="20320" dir="1800000" algn="tl" rotWithShape="0">
                  <a:srgbClr val="000000">
                    <a:alpha val="40000"/>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15</a:t>
            </a:fld>
            <a:endParaRPr lang="en-US"/>
          </a:p>
        </p:txBody>
      </p:sp>
      <p:graphicFrame>
        <p:nvGraphicFramePr>
          <p:cNvPr id="5" name="Content Placeholder 4"/>
          <p:cNvGraphicFramePr>
            <a:graphicFrameLocks noGrp="1"/>
          </p:cNvGraphicFramePr>
          <p:nvPr>
            <p:ph sz="quarter" idx="1"/>
          </p:nvPr>
        </p:nvGraphicFramePr>
        <p:xfrm>
          <a:off x="685800" y="1219200"/>
          <a:ext cx="7772400" cy="4811488"/>
        </p:xfrm>
        <a:graphic>
          <a:graphicData uri="http://schemas.openxmlformats.org/drawingml/2006/table">
            <a:tbl>
              <a:tblPr firstRow="1" bandRow="1">
                <a:tableStyleId>{21E4AEA4-8DFA-4A89-87EB-49C32662AFE0}</a:tableStyleId>
              </a:tblPr>
              <a:tblGrid>
                <a:gridCol w="2438400"/>
                <a:gridCol w="2667000"/>
                <a:gridCol w="2667000"/>
              </a:tblGrid>
              <a:tr h="631372">
                <a:tc>
                  <a:txBody>
                    <a:bodyPr/>
                    <a:lstStyle/>
                    <a:p>
                      <a:pPr algn="l"/>
                      <a:r>
                        <a:rPr lang="en-US" sz="2400" b="1" dirty="0" smtClean="0">
                          <a:solidFill>
                            <a:schemeClr val="bg1"/>
                          </a:solidFill>
                          <a:effectLst>
                            <a:outerShdw blurRad="38100" dist="38100" dir="2700000" algn="tl">
                              <a:srgbClr val="000000">
                                <a:alpha val="43137"/>
                              </a:srgbClr>
                            </a:outerShdw>
                          </a:effectLst>
                        </a:rPr>
                        <a:t>Features</a:t>
                      </a:r>
                      <a:endParaRPr lang="en-US" sz="2400" b="1" dirty="0">
                        <a:solidFill>
                          <a:schemeClr val="bg1"/>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tx1"/>
                    </a:solidFill>
                  </a:tcPr>
                </a:tc>
                <a:tc>
                  <a:txBody>
                    <a:bodyPr/>
                    <a:lstStyle/>
                    <a:p>
                      <a:pPr algn="l"/>
                      <a:r>
                        <a:rPr lang="en-US" sz="2400" b="1" dirty="0" smtClean="0">
                          <a:solidFill>
                            <a:schemeClr val="accent1"/>
                          </a:solidFill>
                          <a:effectLst>
                            <a:outerShdw blurRad="38100" dist="38100" dir="2700000" algn="tl">
                              <a:srgbClr val="000000">
                                <a:alpha val="43137"/>
                              </a:srgbClr>
                            </a:outerShdw>
                          </a:effectLst>
                        </a:rPr>
                        <a:t>ICD</a:t>
                      </a:r>
                      <a:endParaRPr lang="en-US" sz="2400" b="1" dirty="0">
                        <a:solidFill>
                          <a:schemeClr val="accent1"/>
                        </a:solidFill>
                        <a:effectLst>
                          <a:outerShdw blurRad="38100" dist="38100" dir="2700000" algn="tl">
                            <a:srgbClr val="000000">
                              <a:alpha val="43137"/>
                            </a:srgbClr>
                          </a:outerShdw>
                        </a:effectLst>
                      </a:endParaRPr>
                    </a:p>
                  </a:txBody>
                  <a:tcPr>
                    <a:lnT w="12700" cap="flat" cmpd="sng" algn="ctr">
                      <a:solidFill>
                        <a:schemeClr val="tx1"/>
                      </a:solidFill>
                      <a:prstDash val="solid"/>
                      <a:round/>
                      <a:headEnd type="none" w="med" len="med"/>
                      <a:tailEnd type="none" w="med" len="med"/>
                    </a:lnT>
                    <a:solidFill>
                      <a:schemeClr val="tx1"/>
                    </a:solidFill>
                  </a:tcPr>
                </a:tc>
                <a:tc>
                  <a:txBody>
                    <a:bodyPr/>
                    <a:lstStyle/>
                    <a:p>
                      <a:pPr algn="l"/>
                      <a:r>
                        <a:rPr lang="en-US" sz="2400" b="1" dirty="0" smtClean="0">
                          <a:solidFill>
                            <a:srgbClr val="002060"/>
                          </a:solidFill>
                          <a:effectLst>
                            <a:outerShdw blurRad="38100" dist="38100" dir="2700000" algn="tl">
                              <a:srgbClr val="000000">
                                <a:alpha val="43137"/>
                              </a:srgbClr>
                            </a:outerShdw>
                          </a:effectLst>
                        </a:rPr>
                        <a:t>ACD</a:t>
                      </a:r>
                      <a:endParaRPr lang="en-US" sz="2400" b="1" dirty="0">
                        <a:solidFill>
                          <a:srgbClr val="002060"/>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tx1"/>
                    </a:solidFill>
                  </a:tcPr>
                </a:tc>
              </a:tr>
              <a:tr h="631372">
                <a:tc>
                  <a:txBody>
                    <a:bodyPr/>
                    <a:lstStyle/>
                    <a:p>
                      <a:pPr algn="l"/>
                      <a:r>
                        <a:rPr lang="en-US" sz="2200" b="1" dirty="0" smtClean="0">
                          <a:solidFill>
                            <a:schemeClr val="bg1"/>
                          </a:solidFill>
                          <a:effectLst>
                            <a:outerShdw blurRad="38100" dist="38100" dir="2700000" algn="tl">
                              <a:srgbClr val="000000">
                                <a:alpha val="43137"/>
                              </a:srgbClr>
                            </a:outerShdw>
                          </a:effectLst>
                        </a:rPr>
                        <a:t>Cause</a:t>
                      </a:r>
                      <a:endParaRPr lang="en-US" sz="2200" b="1" dirty="0">
                        <a:solidFill>
                          <a:schemeClr val="bg1"/>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tcPr>
                </a:tc>
                <a:tc>
                  <a:txBody>
                    <a:bodyPr/>
                    <a:lstStyle/>
                    <a:p>
                      <a:pPr algn="l"/>
                      <a:r>
                        <a:rPr lang="en-US" sz="2200" b="1" dirty="0" smtClean="0">
                          <a:solidFill>
                            <a:schemeClr val="accent1"/>
                          </a:solidFill>
                          <a:effectLst>
                            <a:outerShdw blurRad="38100" dist="38100" dir="2700000" algn="tl">
                              <a:srgbClr val="000000">
                                <a:alpha val="43137"/>
                              </a:srgbClr>
                            </a:outerShdw>
                          </a:effectLst>
                        </a:rPr>
                        <a:t>Irritants</a:t>
                      </a:r>
                      <a:endParaRPr lang="en-US" sz="2200" b="1" dirty="0">
                        <a:solidFill>
                          <a:schemeClr val="accent1"/>
                        </a:solidFill>
                        <a:effectLst>
                          <a:outerShdw blurRad="38100" dist="38100" dir="2700000" algn="tl">
                            <a:srgbClr val="000000">
                              <a:alpha val="43137"/>
                            </a:srgbClr>
                          </a:outerShdw>
                        </a:effectLst>
                      </a:endParaRPr>
                    </a:p>
                  </a:txBody>
                  <a:tcPr/>
                </a:tc>
                <a:tc>
                  <a:txBody>
                    <a:bodyPr/>
                    <a:lstStyle/>
                    <a:p>
                      <a:pPr algn="l"/>
                      <a:r>
                        <a:rPr lang="en-US" sz="2200" b="1" dirty="0" smtClean="0">
                          <a:solidFill>
                            <a:srgbClr val="002060"/>
                          </a:solidFill>
                          <a:effectLst>
                            <a:outerShdw blurRad="38100" dist="38100" dir="2700000" algn="tl">
                              <a:srgbClr val="000000">
                                <a:alpha val="43137"/>
                              </a:srgbClr>
                            </a:outerShdw>
                          </a:effectLst>
                        </a:rPr>
                        <a:t>Allergens</a:t>
                      </a:r>
                      <a:endParaRPr lang="en-US" sz="2200" b="1" dirty="0">
                        <a:solidFill>
                          <a:srgbClr val="002060"/>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tcPr>
                </a:tc>
              </a:tr>
              <a:tr h="631372">
                <a:tc>
                  <a:txBody>
                    <a:bodyPr/>
                    <a:lstStyle/>
                    <a:p>
                      <a:pPr algn="l"/>
                      <a:r>
                        <a:rPr lang="en-US" sz="2200" b="1" dirty="0" smtClean="0">
                          <a:solidFill>
                            <a:schemeClr val="bg1"/>
                          </a:solidFill>
                          <a:effectLst>
                            <a:outerShdw blurRad="38100" dist="38100" dir="2700000" algn="tl">
                              <a:srgbClr val="000000">
                                <a:alpha val="43137"/>
                              </a:srgbClr>
                            </a:outerShdw>
                          </a:effectLst>
                        </a:rPr>
                        <a:t>Previous exposure</a:t>
                      </a:r>
                      <a:endParaRPr lang="en-US" sz="2200" b="1" dirty="0">
                        <a:solidFill>
                          <a:schemeClr val="bg1"/>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tcPr>
                </a:tc>
                <a:tc>
                  <a:txBody>
                    <a:bodyPr/>
                    <a:lstStyle/>
                    <a:p>
                      <a:pPr algn="l"/>
                      <a:r>
                        <a:rPr lang="en-US" sz="2200" b="1" dirty="0" smtClean="0">
                          <a:solidFill>
                            <a:schemeClr val="accent1"/>
                          </a:solidFill>
                          <a:effectLst>
                            <a:outerShdw blurRad="38100" dist="38100" dir="2700000" algn="tl">
                              <a:srgbClr val="000000">
                                <a:alpha val="43137"/>
                              </a:srgbClr>
                            </a:outerShdw>
                          </a:effectLst>
                        </a:rPr>
                        <a:t>Not needed</a:t>
                      </a:r>
                      <a:endParaRPr lang="en-US" sz="2200" b="1" dirty="0">
                        <a:solidFill>
                          <a:schemeClr val="accent1"/>
                        </a:solidFill>
                        <a:effectLst>
                          <a:outerShdw blurRad="38100" dist="38100" dir="2700000" algn="tl">
                            <a:srgbClr val="000000">
                              <a:alpha val="43137"/>
                            </a:srgbClr>
                          </a:outerShdw>
                        </a:effectLst>
                      </a:endParaRPr>
                    </a:p>
                  </a:txBody>
                  <a:tcPr/>
                </a:tc>
                <a:tc>
                  <a:txBody>
                    <a:bodyPr/>
                    <a:lstStyle/>
                    <a:p>
                      <a:pPr algn="l"/>
                      <a:r>
                        <a:rPr lang="en-US" sz="2200" b="1" dirty="0" smtClean="0">
                          <a:solidFill>
                            <a:srgbClr val="002060"/>
                          </a:solidFill>
                          <a:effectLst>
                            <a:outerShdw blurRad="38100" dist="38100" dir="2700000" algn="tl">
                              <a:srgbClr val="000000">
                                <a:alpha val="43137"/>
                              </a:srgbClr>
                            </a:outerShdw>
                          </a:effectLst>
                        </a:rPr>
                        <a:t>Needed</a:t>
                      </a:r>
                      <a:endParaRPr lang="en-US" sz="2200" b="1" dirty="0">
                        <a:solidFill>
                          <a:srgbClr val="002060"/>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tcPr>
                </a:tc>
              </a:tr>
              <a:tr h="631372">
                <a:tc>
                  <a:txBody>
                    <a:bodyPr/>
                    <a:lstStyle/>
                    <a:p>
                      <a:pPr algn="l"/>
                      <a:r>
                        <a:rPr lang="en-US" sz="2200" b="1" dirty="0" smtClean="0">
                          <a:solidFill>
                            <a:schemeClr val="bg1"/>
                          </a:solidFill>
                          <a:effectLst>
                            <a:outerShdw blurRad="38100" dist="38100" dir="2700000" algn="tl">
                              <a:srgbClr val="000000">
                                <a:alpha val="43137"/>
                              </a:srgbClr>
                            </a:outerShdw>
                          </a:effectLst>
                        </a:rPr>
                        <a:t>Onset</a:t>
                      </a:r>
                      <a:endParaRPr lang="en-US" sz="2200" b="1" dirty="0">
                        <a:solidFill>
                          <a:schemeClr val="bg1"/>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tcPr>
                </a:tc>
                <a:tc>
                  <a:txBody>
                    <a:bodyPr/>
                    <a:lstStyle/>
                    <a:p>
                      <a:pPr algn="l"/>
                      <a:r>
                        <a:rPr lang="en-US" sz="2200" b="1" dirty="0" smtClean="0">
                          <a:solidFill>
                            <a:schemeClr val="accent1"/>
                          </a:solidFill>
                          <a:effectLst>
                            <a:outerShdw blurRad="38100" dist="38100" dir="2700000" algn="tl">
                              <a:srgbClr val="000000">
                                <a:alpha val="43137"/>
                              </a:srgbClr>
                            </a:outerShdw>
                          </a:effectLst>
                        </a:rPr>
                        <a:t>Immediately or within few hours</a:t>
                      </a:r>
                      <a:endParaRPr lang="en-US" sz="2200" b="1" dirty="0">
                        <a:solidFill>
                          <a:schemeClr val="accent1"/>
                        </a:solidFill>
                        <a:effectLst>
                          <a:outerShdw blurRad="38100" dist="38100" dir="2700000" algn="tl">
                            <a:srgbClr val="000000">
                              <a:alpha val="43137"/>
                            </a:srgbClr>
                          </a:outerShdw>
                        </a:effectLst>
                      </a:endParaRPr>
                    </a:p>
                  </a:txBody>
                  <a:tcPr/>
                </a:tc>
                <a:tc>
                  <a:txBody>
                    <a:bodyPr/>
                    <a:lstStyle/>
                    <a:p>
                      <a:pPr algn="l"/>
                      <a:r>
                        <a:rPr lang="en-US" sz="2200" b="1" dirty="0" smtClean="0">
                          <a:solidFill>
                            <a:srgbClr val="002060"/>
                          </a:solidFill>
                          <a:effectLst>
                            <a:outerShdw blurRad="38100" dist="38100" dir="2700000" algn="tl">
                              <a:srgbClr val="000000">
                                <a:alpha val="43137"/>
                              </a:srgbClr>
                            </a:outerShdw>
                          </a:effectLst>
                        </a:rPr>
                        <a:t>12-48 hours after exposure</a:t>
                      </a:r>
                      <a:endParaRPr lang="en-US" sz="2200" b="1" dirty="0">
                        <a:solidFill>
                          <a:srgbClr val="002060"/>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tcPr>
                </a:tc>
              </a:tr>
              <a:tr h="631372">
                <a:tc>
                  <a:txBody>
                    <a:bodyPr/>
                    <a:lstStyle/>
                    <a:p>
                      <a:pPr algn="l"/>
                      <a:r>
                        <a:rPr lang="en-US" sz="2200" b="1" dirty="0" smtClean="0">
                          <a:solidFill>
                            <a:schemeClr val="bg1"/>
                          </a:solidFill>
                          <a:effectLst>
                            <a:outerShdw blurRad="38100" dist="38100" dir="2700000" algn="tl">
                              <a:srgbClr val="000000">
                                <a:alpha val="43137"/>
                              </a:srgbClr>
                            </a:outerShdw>
                          </a:effectLst>
                        </a:rPr>
                        <a:t>Site of reaction</a:t>
                      </a:r>
                      <a:endParaRPr lang="en-US" sz="2200" b="1" dirty="0">
                        <a:solidFill>
                          <a:schemeClr val="bg1"/>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tcPr>
                </a:tc>
                <a:tc>
                  <a:txBody>
                    <a:bodyPr/>
                    <a:lstStyle/>
                    <a:p>
                      <a:pPr algn="l"/>
                      <a:r>
                        <a:rPr lang="en-US" sz="2200" b="1" dirty="0" smtClean="0">
                          <a:solidFill>
                            <a:schemeClr val="accent1"/>
                          </a:solidFill>
                          <a:effectLst>
                            <a:outerShdw blurRad="38100" dist="38100" dir="2700000" algn="tl">
                              <a:srgbClr val="000000">
                                <a:alpha val="43137"/>
                              </a:srgbClr>
                            </a:outerShdw>
                          </a:effectLst>
                        </a:rPr>
                        <a:t>Contact site only</a:t>
                      </a:r>
                      <a:endParaRPr lang="en-US" sz="2200" b="1" dirty="0">
                        <a:solidFill>
                          <a:schemeClr val="accent1"/>
                        </a:solidFill>
                        <a:effectLst>
                          <a:outerShdw blurRad="38100" dist="38100" dir="2700000" algn="tl">
                            <a:srgbClr val="000000">
                              <a:alpha val="43137"/>
                            </a:srgbClr>
                          </a:outerShdw>
                        </a:effectLst>
                      </a:endParaRPr>
                    </a:p>
                  </a:txBody>
                  <a:tcPr/>
                </a:tc>
                <a:tc>
                  <a:txBody>
                    <a:bodyPr/>
                    <a:lstStyle/>
                    <a:p>
                      <a:pPr algn="l"/>
                      <a:r>
                        <a:rPr lang="en-US" sz="2200" b="1" dirty="0" smtClean="0">
                          <a:solidFill>
                            <a:srgbClr val="002060"/>
                          </a:solidFill>
                          <a:effectLst>
                            <a:outerShdw blurRad="38100" dist="38100" dir="2700000" algn="tl">
                              <a:srgbClr val="000000">
                                <a:alpha val="43137"/>
                              </a:srgbClr>
                            </a:outerShdw>
                          </a:effectLst>
                        </a:rPr>
                        <a:t>Contact site </a:t>
                      </a:r>
                      <a:r>
                        <a:rPr lang="en-US" sz="2200" b="1" u="sng" dirty="0" smtClean="0">
                          <a:solidFill>
                            <a:srgbClr val="002060"/>
                          </a:solidFill>
                          <a:effectLst>
                            <a:outerShdw blurRad="38100" dist="38100" dir="2700000" algn="tl">
                              <a:srgbClr val="000000">
                                <a:alpha val="43137"/>
                              </a:srgbClr>
                            </a:outerShdw>
                          </a:effectLst>
                          <a:uFill>
                            <a:solidFill>
                              <a:srgbClr val="002060"/>
                            </a:solidFill>
                          </a:uFill>
                        </a:rPr>
                        <a:t>+</a:t>
                      </a:r>
                      <a:r>
                        <a:rPr lang="en-US" sz="2200" b="1" u="sng" baseline="0" dirty="0" smtClean="0">
                          <a:solidFill>
                            <a:srgbClr val="002060"/>
                          </a:solidFill>
                          <a:effectLst>
                            <a:outerShdw blurRad="38100" dist="38100" dir="2700000" algn="tl">
                              <a:srgbClr val="000000">
                                <a:alpha val="43137"/>
                              </a:srgbClr>
                            </a:outerShdw>
                          </a:effectLst>
                          <a:uFill>
                            <a:solidFill>
                              <a:srgbClr val="002060"/>
                            </a:solidFill>
                          </a:uFill>
                        </a:rPr>
                        <a:t> </a:t>
                      </a:r>
                      <a:r>
                        <a:rPr lang="en-US" sz="2200" b="1" baseline="0" dirty="0" smtClean="0">
                          <a:solidFill>
                            <a:srgbClr val="002060"/>
                          </a:solidFill>
                          <a:effectLst>
                            <a:outerShdw blurRad="38100" dist="38100" dir="2700000" algn="tl">
                              <a:srgbClr val="000000">
                                <a:alpha val="43137"/>
                              </a:srgbClr>
                            </a:outerShdw>
                          </a:effectLst>
                        </a:rPr>
                        <a:t>Remote sites</a:t>
                      </a:r>
                      <a:endParaRPr lang="en-US" sz="2200" b="1" dirty="0">
                        <a:solidFill>
                          <a:srgbClr val="002060"/>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tcPr>
                </a:tc>
              </a:tr>
              <a:tr h="631372">
                <a:tc>
                  <a:txBody>
                    <a:bodyPr/>
                    <a:lstStyle/>
                    <a:p>
                      <a:pPr algn="l"/>
                      <a:r>
                        <a:rPr lang="en-US" sz="2200" b="1" dirty="0" smtClean="0">
                          <a:solidFill>
                            <a:schemeClr val="bg1"/>
                          </a:solidFill>
                          <a:effectLst>
                            <a:outerShdw blurRad="38100" dist="38100" dir="2700000" algn="tl">
                              <a:srgbClr val="000000">
                                <a:alpha val="43137"/>
                              </a:srgbClr>
                            </a:outerShdw>
                          </a:effectLst>
                        </a:rPr>
                        <a:t>Mechanism</a:t>
                      </a:r>
                      <a:endParaRPr lang="en-US" sz="2200" b="1" dirty="0">
                        <a:solidFill>
                          <a:schemeClr val="bg1"/>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tcPr>
                </a:tc>
                <a:tc>
                  <a:txBody>
                    <a:bodyPr/>
                    <a:lstStyle/>
                    <a:p>
                      <a:pPr algn="l"/>
                      <a:r>
                        <a:rPr lang="en-US" sz="2200" b="1" dirty="0" smtClean="0">
                          <a:solidFill>
                            <a:schemeClr val="accent1"/>
                          </a:solidFill>
                          <a:effectLst>
                            <a:outerShdw blurRad="38100" dist="38100" dir="2700000" algn="tl">
                              <a:srgbClr val="000000">
                                <a:alpha val="43137"/>
                              </a:srgbClr>
                            </a:outerShdw>
                          </a:effectLst>
                        </a:rPr>
                        <a:t>Non-immunological (Direct irritant eff.)</a:t>
                      </a:r>
                      <a:endParaRPr lang="en-US" sz="2200" b="1" dirty="0">
                        <a:solidFill>
                          <a:schemeClr val="accent1"/>
                        </a:solidFill>
                        <a:effectLst>
                          <a:outerShdw blurRad="38100" dist="38100" dir="2700000" algn="tl">
                            <a:srgbClr val="000000">
                              <a:alpha val="43137"/>
                            </a:srgbClr>
                          </a:outerShdw>
                        </a:effectLst>
                      </a:endParaRPr>
                    </a:p>
                  </a:txBody>
                  <a:tcPr/>
                </a:tc>
                <a:tc>
                  <a:txBody>
                    <a:bodyPr/>
                    <a:lstStyle/>
                    <a:p>
                      <a:pPr algn="l"/>
                      <a:r>
                        <a:rPr lang="en-US" sz="2200" b="1" dirty="0" smtClean="0">
                          <a:solidFill>
                            <a:srgbClr val="002060"/>
                          </a:solidFill>
                          <a:effectLst>
                            <a:outerShdw blurRad="38100" dist="38100" dir="2700000" algn="tl">
                              <a:srgbClr val="000000">
                                <a:alpha val="43137"/>
                              </a:srgbClr>
                            </a:outerShdw>
                          </a:effectLst>
                        </a:rPr>
                        <a:t>Immunological (Type IV HSR)</a:t>
                      </a:r>
                      <a:endParaRPr lang="en-US" sz="2200" b="1" dirty="0">
                        <a:solidFill>
                          <a:srgbClr val="002060"/>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tcPr>
                </a:tc>
              </a:tr>
              <a:tr h="631372">
                <a:tc>
                  <a:txBody>
                    <a:bodyPr/>
                    <a:lstStyle/>
                    <a:p>
                      <a:pPr algn="l"/>
                      <a:r>
                        <a:rPr lang="en-US" sz="2200" b="1" dirty="0" smtClean="0">
                          <a:solidFill>
                            <a:schemeClr val="bg1"/>
                          </a:solidFill>
                          <a:effectLst>
                            <a:outerShdw blurRad="38100" dist="38100" dir="2700000" algn="tl">
                              <a:srgbClr val="000000">
                                <a:alpha val="43137"/>
                              </a:srgbClr>
                            </a:outerShdw>
                          </a:effectLst>
                        </a:rPr>
                        <a:t>Patch test</a:t>
                      </a:r>
                      <a:endParaRPr lang="en-US" sz="2200" b="1" dirty="0">
                        <a:solidFill>
                          <a:schemeClr val="bg1"/>
                        </a:solidFill>
                        <a:effectLst>
                          <a:outerShdw blurRad="38100" dist="38100" dir="2700000" algn="tl">
                            <a:srgbClr val="000000">
                              <a:alpha val="43137"/>
                            </a:srgbClr>
                          </a:outerShdw>
                        </a:effectLst>
                      </a:endParaRP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algn="l"/>
                      <a:r>
                        <a:rPr lang="en-US" sz="2200" b="1" dirty="0" smtClean="0">
                          <a:solidFill>
                            <a:schemeClr val="accent1"/>
                          </a:solidFill>
                          <a:effectLst>
                            <a:outerShdw blurRad="38100" dist="38100" dir="2700000" algn="tl">
                              <a:srgbClr val="000000">
                                <a:alpha val="43137"/>
                              </a:srgbClr>
                            </a:outerShdw>
                          </a:effectLst>
                        </a:rPr>
                        <a:t>No role in diagnosis</a:t>
                      </a:r>
                      <a:endParaRPr lang="en-US" sz="2200" b="1" dirty="0">
                        <a:solidFill>
                          <a:schemeClr val="accent1"/>
                        </a:solidFill>
                        <a:effectLst>
                          <a:outerShdw blurRad="38100" dist="38100" dir="2700000" algn="tl">
                            <a:srgbClr val="000000">
                              <a:alpha val="43137"/>
                            </a:srgbClr>
                          </a:outerShdw>
                        </a:effectLst>
                      </a:endParaRPr>
                    </a:p>
                  </a:txBody>
                  <a:tcPr>
                    <a:lnB w="12700" cap="flat" cmpd="sng" algn="ctr">
                      <a:solidFill>
                        <a:schemeClr val="tx1"/>
                      </a:solidFill>
                      <a:prstDash val="solid"/>
                      <a:round/>
                      <a:headEnd type="none" w="med" len="med"/>
                      <a:tailEnd type="none" w="med" len="med"/>
                    </a:lnB>
                  </a:tcPr>
                </a:tc>
                <a:tc>
                  <a:txBody>
                    <a:bodyPr/>
                    <a:lstStyle/>
                    <a:p>
                      <a:pPr algn="l"/>
                      <a:r>
                        <a:rPr lang="en-US" sz="2200" b="1" dirty="0" smtClean="0">
                          <a:solidFill>
                            <a:srgbClr val="002060"/>
                          </a:solidFill>
                          <a:effectLst>
                            <a:outerShdw blurRad="38100" dist="38100" dir="2700000" algn="tl">
                              <a:srgbClr val="000000">
                                <a:alpha val="43137"/>
                              </a:srgbClr>
                            </a:outerShdw>
                          </a:effectLst>
                        </a:rPr>
                        <a:t>Confirmatory role</a:t>
                      </a:r>
                      <a:endParaRPr lang="en-US" sz="2200" b="1" dirty="0">
                        <a:solidFill>
                          <a:srgbClr val="002060"/>
                        </a:solidFill>
                        <a:effectLst>
                          <a:outerShdw blurRad="38100" dist="38100" dir="2700000" algn="tl">
                            <a:srgbClr val="000000">
                              <a:alpha val="43137"/>
                            </a:srgbClr>
                          </a:outerShdw>
                        </a:effectLst>
                      </a:endParaRP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16</a:t>
            </a:fld>
            <a:endParaRPr lang="en-US"/>
          </a:p>
        </p:txBody>
      </p:sp>
      <p:pic>
        <p:nvPicPr>
          <p:cNvPr id="8" name="Content Placeholder 7" descr="img0006.jpg"/>
          <p:cNvPicPr>
            <a:picLocks noGrp="1" noChangeAspect="1"/>
          </p:cNvPicPr>
          <p:nvPr>
            <p:ph sz="quarter" idx="1"/>
          </p:nvPr>
        </p:nvPicPr>
        <p:blipFill>
          <a:blip r:embed="rId3"/>
          <a:stretch>
            <a:fillRect/>
          </a:stretch>
        </p:blipFill>
        <p:spPr>
          <a:xfrm>
            <a:off x="533400" y="228600"/>
            <a:ext cx="4572000" cy="3048000"/>
          </a:xfrm>
        </p:spPr>
      </p:pic>
      <p:pic>
        <p:nvPicPr>
          <p:cNvPr id="9" name="Content Placeholder 8" descr="img0007.jpg"/>
          <p:cNvPicPr>
            <a:picLocks noGrp="1" noChangeAspect="1"/>
          </p:cNvPicPr>
          <p:nvPr>
            <p:ph sz="quarter" idx="2"/>
          </p:nvPr>
        </p:nvPicPr>
        <p:blipFill>
          <a:blip r:embed="rId4"/>
          <a:stretch>
            <a:fillRect/>
          </a:stretch>
        </p:blipFill>
        <p:spPr>
          <a:xfrm>
            <a:off x="533400" y="3352800"/>
            <a:ext cx="4476353" cy="3058583"/>
          </a:xfrm>
        </p:spPr>
      </p:pic>
      <p:sp>
        <p:nvSpPr>
          <p:cNvPr id="7" name="Flowchart: Punched Tape 6"/>
          <p:cNvSpPr/>
          <p:nvPr/>
        </p:nvSpPr>
        <p:spPr>
          <a:xfrm>
            <a:off x="5334000" y="5257800"/>
            <a:ext cx="3505200" cy="1066800"/>
          </a:xfrm>
          <a:prstGeom prst="flowChartPunchedTape">
            <a:avLst/>
          </a:prstGeom>
          <a:solidFill>
            <a:schemeClr val="accent1">
              <a:lumMod val="75000"/>
            </a:schemeClr>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effectLst>
                  <a:outerShdw blurRad="38100" dist="38100" dir="2700000" algn="tl">
                    <a:srgbClr val="000000">
                      <a:alpha val="43137"/>
                    </a:srgbClr>
                  </a:outerShdw>
                </a:effectLst>
              </a:rPr>
              <a:t>Nickel ACD on the ear lobe</a:t>
            </a:r>
            <a:endParaRPr lang="en-US" sz="2000" b="1" dirty="0">
              <a:solidFill>
                <a:schemeClr val="tx1"/>
              </a:solidFill>
              <a:effectLst>
                <a:outerShdw blurRad="38100" dist="38100" dir="2700000" algn="tl">
                  <a:srgbClr val="000000">
                    <a:alpha val="43137"/>
                  </a:srgbClr>
                </a:outerShdw>
              </a:effectLst>
            </a:endParaRPr>
          </a:p>
        </p:txBody>
      </p:sp>
      <p:sp>
        <p:nvSpPr>
          <p:cNvPr id="10" name="Flowchart: Punched Tape 9"/>
          <p:cNvSpPr/>
          <p:nvPr/>
        </p:nvSpPr>
        <p:spPr>
          <a:xfrm>
            <a:off x="914400" y="228600"/>
            <a:ext cx="3505200" cy="914400"/>
          </a:xfrm>
          <a:prstGeom prst="flowChartPunchedTape">
            <a:avLst/>
          </a:prstGeom>
          <a:solidFill>
            <a:srgbClr val="002060"/>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effectLst>
                  <a:outerShdw blurRad="38100" dist="38100" dir="2700000" algn="tl">
                    <a:srgbClr val="000000">
                      <a:alpha val="43137"/>
                    </a:srgbClr>
                  </a:outerShdw>
                </a:effectLst>
              </a:rPr>
              <a:t>ACD (Nickel Spectacle Frame)</a:t>
            </a:r>
            <a:endParaRPr lang="en-US" sz="2000" b="1" dirty="0">
              <a:solidFill>
                <a:schemeClr val="tx1"/>
              </a:solidFill>
              <a:effectLst>
                <a:outerShdw blurRad="38100" dist="38100" dir="2700000" algn="tl">
                  <a:srgbClr val="000000">
                    <a:alpha val="43137"/>
                  </a:srgbClr>
                </a:outerShdw>
              </a:effectLst>
            </a:endParaRPr>
          </a:p>
        </p:txBody>
      </p:sp>
      <p:pic>
        <p:nvPicPr>
          <p:cNvPr id="1026" name="Picture 2" descr="C:\Documents and Settings\XPPRESP3\Desktop\Eczema\2-43.jpg"/>
          <p:cNvPicPr>
            <a:picLocks noChangeAspect="1" noChangeArrowheads="1"/>
          </p:cNvPicPr>
          <p:nvPr/>
        </p:nvPicPr>
        <p:blipFill>
          <a:blip r:embed="rId5"/>
          <a:srcRect/>
          <a:stretch>
            <a:fillRect/>
          </a:stretch>
        </p:blipFill>
        <p:spPr bwMode="auto">
          <a:xfrm>
            <a:off x="5334000" y="457200"/>
            <a:ext cx="3429000" cy="4648200"/>
          </a:xfrm>
          <a:prstGeom prst="rect">
            <a:avLst/>
          </a:prstGeom>
          <a:noFill/>
        </p:spPr>
      </p:pic>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17</a:t>
            </a:fld>
            <a:endParaRPr lang="en-US"/>
          </a:p>
        </p:txBody>
      </p:sp>
      <p:pic>
        <p:nvPicPr>
          <p:cNvPr id="11" name="Content Placeholder 10" descr="sd12.jpg"/>
          <p:cNvPicPr>
            <a:picLocks noGrp="1" noChangeAspect="1"/>
          </p:cNvPicPr>
          <p:nvPr>
            <p:ph sz="quarter" idx="1"/>
          </p:nvPr>
        </p:nvPicPr>
        <p:blipFill>
          <a:blip r:embed="rId3"/>
          <a:srcRect b="14620"/>
          <a:stretch>
            <a:fillRect/>
          </a:stretch>
        </p:blipFill>
        <p:spPr>
          <a:xfrm>
            <a:off x="304800" y="304801"/>
            <a:ext cx="4191000" cy="3200399"/>
          </a:xfrm>
          <a:ln w="28575">
            <a:solidFill>
              <a:schemeClr val="tx1"/>
            </a:solidFill>
          </a:ln>
        </p:spPr>
      </p:pic>
      <p:pic>
        <p:nvPicPr>
          <p:cNvPr id="5" name="Content Placeholder 7" descr="sd10.jpg"/>
          <p:cNvPicPr>
            <a:picLocks noChangeAspect="1"/>
          </p:cNvPicPr>
          <p:nvPr/>
        </p:nvPicPr>
        <p:blipFill>
          <a:blip r:embed="rId4" cstate="print"/>
          <a:stretch>
            <a:fillRect/>
          </a:stretch>
        </p:blipFill>
        <p:spPr>
          <a:xfrm>
            <a:off x="4419600" y="3657600"/>
            <a:ext cx="4501872" cy="2923579"/>
          </a:xfrm>
          <a:prstGeom prst="rect">
            <a:avLst/>
          </a:prstGeom>
          <a:ln w="28575">
            <a:solidFill>
              <a:schemeClr val="tx2"/>
            </a:solidFill>
          </a:ln>
        </p:spPr>
      </p:pic>
      <p:sp>
        <p:nvSpPr>
          <p:cNvPr id="7" name="Oval 6"/>
          <p:cNvSpPr/>
          <p:nvPr/>
        </p:nvSpPr>
        <p:spPr>
          <a:xfrm>
            <a:off x="6096000" y="685800"/>
            <a:ext cx="2286000" cy="1676400"/>
          </a:xfrm>
          <a:prstGeom prst="ellipse">
            <a:avLst/>
          </a:prstGeom>
          <a:solidFill>
            <a:srgbClr val="00B0F0"/>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effectLst>
                  <a:outerShdw blurRad="38100" dist="38100" dir="2700000" algn="tl">
                    <a:srgbClr val="000000">
                      <a:alpha val="43137"/>
                    </a:srgbClr>
                  </a:outerShdw>
                </a:effectLst>
              </a:rPr>
              <a:t>ACD (Rubber )</a:t>
            </a:r>
            <a:endParaRPr lang="en-US" sz="2400" b="1" dirty="0">
              <a:effectLst>
                <a:outerShdw blurRad="38100" dist="38100" dir="2700000" algn="tl">
                  <a:srgbClr val="000000">
                    <a:alpha val="43137"/>
                  </a:srgbClr>
                </a:outerShdw>
              </a:effectLst>
            </a:endParaRPr>
          </a:p>
        </p:txBody>
      </p:sp>
      <p:sp>
        <p:nvSpPr>
          <p:cNvPr id="8" name="Oval 7"/>
          <p:cNvSpPr/>
          <p:nvPr/>
        </p:nvSpPr>
        <p:spPr>
          <a:xfrm>
            <a:off x="914400" y="4648200"/>
            <a:ext cx="2438400" cy="1676400"/>
          </a:xfrm>
          <a:prstGeom prst="ellipse">
            <a:avLst/>
          </a:prstGeom>
          <a:solidFill>
            <a:schemeClr val="tx2"/>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rgbClr val="002060"/>
                </a:solidFill>
                <a:effectLst>
                  <a:outerShdw blurRad="38100" dist="38100" dir="2700000" algn="tl">
                    <a:srgbClr val="000000">
                      <a:alpha val="43137"/>
                    </a:srgbClr>
                  </a:outerShdw>
                </a:effectLst>
              </a:rPr>
              <a:t>ACD (Nickel)</a:t>
            </a:r>
            <a:endParaRPr lang="en-US" sz="2400" b="1" dirty="0">
              <a:solidFill>
                <a:srgbClr val="002060"/>
              </a:solidFill>
              <a:effectLst>
                <a:outerShdw blurRad="38100" dist="38100" dir="2700000" algn="tl">
                  <a:srgbClr val="000000">
                    <a:alpha val="43137"/>
                  </a:srgbClr>
                </a:outerShdw>
              </a:effectLst>
            </a:endParaRPr>
          </a:p>
        </p:txBody>
      </p:sp>
      <p:sp>
        <p:nvSpPr>
          <p:cNvPr id="10" name="Right Arrow 9"/>
          <p:cNvSpPr/>
          <p:nvPr/>
        </p:nvSpPr>
        <p:spPr>
          <a:xfrm rot="10800000">
            <a:off x="4876800" y="1371600"/>
            <a:ext cx="685800" cy="533400"/>
          </a:xfrm>
          <a:prstGeom prst="rightArrow">
            <a:avLst/>
          </a:prstGeom>
          <a:solidFill>
            <a:srgbClr val="0070C0"/>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a:off x="3429000" y="5105400"/>
            <a:ext cx="838200" cy="609600"/>
          </a:xfrm>
          <a:prstGeom prst="rightArrow">
            <a:avLst/>
          </a:prstGeom>
          <a:solidFill>
            <a:schemeClr val="tx1"/>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18</a:t>
            </a:fld>
            <a:endParaRPr lang="en-US"/>
          </a:p>
        </p:txBody>
      </p:sp>
      <p:pic>
        <p:nvPicPr>
          <p:cNvPr id="6" name="Content Placeholder 5" descr="sd9.jpg"/>
          <p:cNvPicPr>
            <a:picLocks noGrp="1" noChangeAspect="1"/>
          </p:cNvPicPr>
          <p:nvPr>
            <p:ph sz="quarter" idx="1"/>
          </p:nvPr>
        </p:nvPicPr>
        <p:blipFill>
          <a:blip r:embed="rId3"/>
          <a:stretch>
            <a:fillRect/>
          </a:stretch>
        </p:blipFill>
        <p:spPr>
          <a:xfrm>
            <a:off x="457200" y="685800"/>
            <a:ext cx="8305800" cy="5334000"/>
          </a:xfrm>
          <a:ln w="28575">
            <a:solidFill>
              <a:srgbClr val="00B0F0"/>
            </a:solidFill>
          </a:ln>
        </p:spPr>
      </p:pic>
      <p:sp>
        <p:nvSpPr>
          <p:cNvPr id="7" name="Rounded Rectangle 6"/>
          <p:cNvSpPr/>
          <p:nvPr/>
        </p:nvSpPr>
        <p:spPr>
          <a:xfrm>
            <a:off x="457200" y="685800"/>
            <a:ext cx="1676400" cy="533400"/>
          </a:xfrm>
          <a:prstGeom prst="roundRect">
            <a:avLst/>
          </a:prstGeom>
          <a:solidFill>
            <a:srgbClr val="00B0F0"/>
          </a:solid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effectLst>
                  <a:outerShdw blurRad="38100" dist="38100" dir="2700000" algn="tl">
                    <a:srgbClr val="000000">
                      <a:alpha val="43137"/>
                    </a:srgbClr>
                  </a:outerShdw>
                </a:effectLst>
              </a:rPr>
              <a:t>ACD (Shoe)</a:t>
            </a:r>
            <a:endParaRPr lang="en-US" sz="2000" b="1" dirty="0">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19</a:t>
            </a:fld>
            <a:endParaRPr lang="en-US"/>
          </a:p>
        </p:txBody>
      </p:sp>
      <p:pic>
        <p:nvPicPr>
          <p:cNvPr id="6" name="Content Placeholder 5" descr="Plant CD.jpg"/>
          <p:cNvPicPr>
            <a:picLocks noGrp="1" noChangeAspect="1"/>
          </p:cNvPicPr>
          <p:nvPr>
            <p:ph sz="quarter" idx="1"/>
          </p:nvPr>
        </p:nvPicPr>
        <p:blipFill>
          <a:blip r:embed="rId3"/>
          <a:stretch>
            <a:fillRect/>
          </a:stretch>
        </p:blipFill>
        <p:spPr>
          <a:xfrm>
            <a:off x="4724400" y="457200"/>
            <a:ext cx="4139167" cy="5638800"/>
          </a:xfrm>
          <a:ln w="28575">
            <a:solidFill>
              <a:schemeClr val="accent1">
                <a:lumMod val="40000"/>
                <a:lumOff val="60000"/>
              </a:schemeClr>
            </a:solidFill>
          </a:ln>
        </p:spPr>
      </p:pic>
      <p:sp>
        <p:nvSpPr>
          <p:cNvPr id="7" name="Rounded Rectangle 6"/>
          <p:cNvSpPr/>
          <p:nvPr/>
        </p:nvSpPr>
        <p:spPr>
          <a:xfrm>
            <a:off x="7162800" y="5715000"/>
            <a:ext cx="1600200" cy="3810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effectLst>
                  <a:outerShdw blurRad="38100" dist="38100" dir="2700000" algn="tl">
                    <a:srgbClr val="000000">
                      <a:alpha val="43137"/>
                    </a:srgbClr>
                  </a:outerShdw>
                </a:effectLst>
              </a:rPr>
              <a:t>ACD (Plant)</a:t>
            </a:r>
            <a:endParaRPr lang="en-US" sz="2000" b="1" dirty="0">
              <a:solidFill>
                <a:schemeClr val="tx1"/>
              </a:solidFill>
              <a:effectLst>
                <a:outerShdw blurRad="38100" dist="38100" dir="2700000" algn="tl">
                  <a:srgbClr val="000000">
                    <a:alpha val="43137"/>
                  </a:srgbClr>
                </a:outerShdw>
              </a:effectLst>
            </a:endParaRPr>
          </a:p>
        </p:txBody>
      </p:sp>
      <p:pic>
        <p:nvPicPr>
          <p:cNvPr id="1027" name="Picture 3" descr="C:\Documents and Settings\XPPRESP3\Desktop\Eczema\sd13.jpg"/>
          <p:cNvPicPr>
            <a:picLocks noChangeAspect="1" noChangeArrowheads="1"/>
          </p:cNvPicPr>
          <p:nvPr/>
        </p:nvPicPr>
        <p:blipFill>
          <a:blip r:embed="rId4"/>
          <a:srcRect/>
          <a:stretch>
            <a:fillRect/>
          </a:stretch>
        </p:blipFill>
        <p:spPr bwMode="auto">
          <a:xfrm>
            <a:off x="533400" y="457201"/>
            <a:ext cx="4042495" cy="5638799"/>
          </a:xfrm>
          <a:prstGeom prst="rect">
            <a:avLst/>
          </a:prstGeom>
          <a:noFill/>
          <a:ln w="28575">
            <a:solidFill>
              <a:schemeClr val="tx2"/>
            </a:solidFill>
          </a:ln>
        </p:spPr>
      </p:pic>
      <p:sp>
        <p:nvSpPr>
          <p:cNvPr id="12" name="Rounded Rectangle 11"/>
          <p:cNvSpPr/>
          <p:nvPr/>
        </p:nvSpPr>
        <p:spPr>
          <a:xfrm>
            <a:off x="3505200" y="5638800"/>
            <a:ext cx="1066800" cy="457200"/>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effectLst>
                  <a:outerShdw blurRad="38100" dist="38100" dir="2700000" algn="tl">
                    <a:srgbClr val="000000">
                      <a:alpha val="43137"/>
                    </a:srgbClr>
                  </a:outerShdw>
                </a:effectLst>
              </a:rPr>
              <a:t>ACD </a:t>
            </a:r>
            <a:endParaRPr lang="en-US" sz="2000" b="1" dirty="0">
              <a:solidFill>
                <a:schemeClr val="tx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14400" y="274638"/>
            <a:ext cx="7772400" cy="944562"/>
          </a:xfrm>
          <a:ln>
            <a:noFill/>
          </a:ln>
        </p:spPr>
        <p:txBody>
          <a:bodyPr/>
          <a:lstStyle/>
          <a:p>
            <a:r>
              <a:rPr lang="en-US" dirty="0" smtClean="0">
                <a:ln w="19050">
                  <a:solidFill>
                    <a:srgbClr val="00B0F0"/>
                  </a:solidFill>
                </a:ln>
              </a:rPr>
              <a:t>Patch Test</a:t>
            </a:r>
            <a:endParaRPr lang="en-US" dirty="0">
              <a:ln w="19050">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20</a:t>
            </a:fld>
            <a:endParaRPr lang="en-US"/>
          </a:p>
        </p:txBody>
      </p:sp>
      <p:sp>
        <p:nvSpPr>
          <p:cNvPr id="6" name="Content Placeholder 5"/>
          <p:cNvSpPr>
            <a:spLocks noGrp="1"/>
          </p:cNvSpPr>
          <p:nvPr>
            <p:ph sz="quarter" idx="1"/>
          </p:nvPr>
        </p:nvSpPr>
        <p:spPr>
          <a:xfrm>
            <a:off x="914400" y="1219200"/>
            <a:ext cx="7772400" cy="5029200"/>
          </a:xfrm>
        </p:spPr>
        <p:txBody>
          <a:bodyPr>
            <a:normAutofit fontScale="92500" lnSpcReduction="20000"/>
          </a:bodyPr>
          <a:lstStyle/>
          <a:p>
            <a:pPr>
              <a:buClr>
                <a:schemeClr val="tx2"/>
              </a:buClr>
              <a:buSzPct val="90000"/>
              <a:buFont typeface="Wingdings" pitchFamily="2" charset="2"/>
              <a:buChar char="ü"/>
            </a:pPr>
            <a:r>
              <a:rPr lang="en-US" b="1" dirty="0" smtClean="0">
                <a:solidFill>
                  <a:srgbClr val="00B0F0"/>
                </a:solidFill>
                <a:effectLst>
                  <a:outerShdw blurRad="38100" dist="38100" dir="2700000" algn="tl">
                    <a:srgbClr val="000000">
                      <a:alpha val="43137"/>
                    </a:srgbClr>
                  </a:outerShdw>
                </a:effectLst>
              </a:rPr>
              <a:t>Patch test </a:t>
            </a:r>
            <a:r>
              <a:rPr lang="en-US" b="1" dirty="0" smtClean="0"/>
              <a:t>is a useful confirmatory but not diagnostic test in ACD (Usually has no role in ICD).</a:t>
            </a:r>
          </a:p>
          <a:p>
            <a:pPr>
              <a:buClr>
                <a:schemeClr val="tx2"/>
              </a:buClr>
              <a:buSzPct val="90000"/>
              <a:buFont typeface="Wingdings" pitchFamily="2" charset="2"/>
              <a:buChar char="ü"/>
            </a:pPr>
            <a:r>
              <a:rPr lang="en-US" b="1" dirty="0" smtClean="0"/>
              <a:t>It depends on type IV HSR that is depending on T-helper lymphocytes (cell mediated immunity).</a:t>
            </a:r>
          </a:p>
          <a:p>
            <a:pPr>
              <a:buClr>
                <a:schemeClr val="tx2"/>
              </a:buClr>
              <a:buSzPct val="90000"/>
              <a:buNone/>
            </a:pPr>
            <a:r>
              <a:rPr lang="en-US" b="1" dirty="0" smtClean="0">
                <a:solidFill>
                  <a:schemeClr val="tx2"/>
                </a:solidFill>
                <a:effectLst>
                  <a:outerShdw blurRad="38100" dist="38100" dir="2700000" algn="tl">
                    <a:srgbClr val="000000">
                      <a:alpha val="43137"/>
                    </a:srgbClr>
                  </a:outerShdw>
                </a:effectLst>
              </a:rPr>
              <a:t>Technique</a:t>
            </a:r>
            <a:r>
              <a:rPr lang="en-US" dirty="0" smtClean="0"/>
              <a:t>:</a:t>
            </a:r>
            <a:r>
              <a:rPr lang="en-US" b="1" dirty="0" smtClean="0">
                <a:solidFill>
                  <a:schemeClr val="tx2"/>
                </a:solidFill>
                <a:effectLst>
                  <a:outerShdw blurRad="38100" dist="38100" dir="2700000" algn="tl">
                    <a:srgbClr val="000000">
                      <a:alpha val="43137"/>
                    </a:srgbClr>
                  </a:outerShdw>
                </a:effectLst>
              </a:rPr>
              <a:t> </a:t>
            </a:r>
            <a:r>
              <a:rPr lang="en-US" dirty="0" smtClean="0"/>
              <a:t>a</a:t>
            </a:r>
            <a:r>
              <a:rPr lang="en-US" b="1" dirty="0" smtClean="0"/>
              <a:t>pply suspected allergens or a battery of allergens on the back of the patient (non-hairy area) under a cover of a non or hypoallergenic plaster for 48 hours then remove the cover and read the tested area.</a:t>
            </a:r>
          </a:p>
          <a:p>
            <a:pPr>
              <a:buClr>
                <a:schemeClr val="tx2"/>
              </a:buClr>
              <a:buSzPct val="90000"/>
              <a:buFont typeface="Wingdings" pitchFamily="2" charset="2"/>
              <a:buChar char="ü"/>
            </a:pPr>
            <a:r>
              <a:rPr lang="en-US" b="1" dirty="0" smtClean="0">
                <a:solidFill>
                  <a:srgbClr val="00B0F0"/>
                </a:solidFill>
                <a:effectLst>
                  <a:outerShdw blurRad="38100" dist="38100" dir="2700000" algn="tl">
                    <a:srgbClr val="000000">
                      <a:alpha val="43137"/>
                    </a:srgbClr>
                  </a:outerShdw>
                </a:effectLst>
              </a:rPr>
              <a:t>Positive reaction </a:t>
            </a:r>
            <a:r>
              <a:rPr lang="en-US" b="1" dirty="0" smtClean="0"/>
              <a:t>produces an eczematous reaction (erythema, papules, vesicles or even necrosis depending on the degree of individual’s sensitization) at site of causative allergen.</a:t>
            </a:r>
          </a:p>
          <a:p>
            <a:pPr>
              <a:buClr>
                <a:schemeClr val="tx2"/>
              </a:buClr>
              <a:buSzPct val="90000"/>
              <a:buFont typeface="Wingdings" pitchFamily="2" charset="2"/>
              <a:buChar char="ü"/>
            </a:pPr>
            <a:r>
              <a:rPr lang="en-US" b="1" dirty="0" smtClean="0"/>
              <a:t> Query reaction (weak reaction) if disappears on further testing after dilution of suspected allergen may be due to irritant reaction.</a:t>
            </a:r>
            <a:endParaRPr lang="en-US" b="1"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21</a:t>
            </a:fld>
            <a:endParaRPr lang="en-US"/>
          </a:p>
        </p:txBody>
      </p:sp>
      <p:pic>
        <p:nvPicPr>
          <p:cNvPr id="5" name="Content Placeholder 4" descr="img0027.jpg"/>
          <p:cNvPicPr>
            <a:picLocks noGrp="1" noChangeAspect="1"/>
          </p:cNvPicPr>
          <p:nvPr>
            <p:ph sz="quarter" idx="1"/>
          </p:nvPr>
        </p:nvPicPr>
        <p:blipFill>
          <a:blip r:embed="rId3"/>
          <a:stretch>
            <a:fillRect/>
          </a:stretch>
        </p:blipFill>
        <p:spPr>
          <a:xfrm>
            <a:off x="4419599" y="762000"/>
            <a:ext cx="4503281" cy="4572000"/>
          </a:xfrm>
          <a:ln w="28575">
            <a:solidFill>
              <a:srgbClr val="81F397"/>
            </a:solidFill>
          </a:ln>
        </p:spPr>
      </p:pic>
      <p:sp>
        <p:nvSpPr>
          <p:cNvPr id="9" name="Flowchart: Alternate Process 8"/>
          <p:cNvSpPr/>
          <p:nvPr/>
        </p:nvSpPr>
        <p:spPr>
          <a:xfrm>
            <a:off x="2514600" y="5715000"/>
            <a:ext cx="3505200" cy="685800"/>
          </a:xfrm>
          <a:prstGeom prst="flowChartAlternateProcess">
            <a:avLst/>
          </a:prstGeom>
          <a:noFill/>
          <a:ln>
            <a:solidFill>
              <a:schemeClr val="tx2"/>
            </a:solidFill>
          </a:ln>
        </p:spPr>
        <p:style>
          <a:lnRef idx="3">
            <a:schemeClr val="lt1"/>
          </a:lnRef>
          <a:fillRef idx="1">
            <a:schemeClr val="dk1"/>
          </a:fillRef>
          <a:effectRef idx="1">
            <a:schemeClr val="dk1"/>
          </a:effectRef>
          <a:fontRef idx="minor">
            <a:schemeClr val="lt1"/>
          </a:fontRef>
        </p:style>
        <p:txBody>
          <a:bodyPr rtlCol="0" anchor="ctr"/>
          <a:lstStyle/>
          <a:p>
            <a:pPr algn="ctr"/>
            <a:r>
              <a:rPr lang="en-US" sz="2600" b="1" dirty="0" smtClean="0">
                <a:ln w="10541" cmpd="sng">
                  <a:solidFill>
                    <a:schemeClr val="tx2"/>
                  </a:solidFill>
                  <a:prstDash val="solid"/>
                </a:ln>
                <a:solidFill>
                  <a:schemeClr val="tx2"/>
                </a:solidFill>
              </a:rPr>
              <a:t>Patch Test Technique</a:t>
            </a:r>
            <a:endParaRPr lang="en-US" sz="2600" b="1" dirty="0">
              <a:ln w="10541" cmpd="sng">
                <a:solidFill>
                  <a:schemeClr val="tx2"/>
                </a:solidFill>
                <a:prstDash val="solid"/>
              </a:ln>
              <a:solidFill>
                <a:schemeClr val="tx2"/>
              </a:solidFill>
            </a:endParaRPr>
          </a:p>
        </p:txBody>
      </p:sp>
      <p:pic>
        <p:nvPicPr>
          <p:cNvPr id="6" name="Picture 2" descr="Technique of Patch test.jpg"/>
          <p:cNvPicPr>
            <a:picLocks noChangeAspect="1"/>
          </p:cNvPicPr>
          <p:nvPr/>
        </p:nvPicPr>
        <p:blipFill>
          <a:blip r:embed="rId4"/>
          <a:srcRect l="2660" t="1163" r="1627" b="15212"/>
          <a:stretch>
            <a:fillRect/>
          </a:stretch>
        </p:blipFill>
        <p:spPr bwMode="auto">
          <a:xfrm>
            <a:off x="228600" y="752025"/>
            <a:ext cx="4051616" cy="4581975"/>
          </a:xfrm>
          <a:prstGeom prst="rect">
            <a:avLst/>
          </a:prstGeom>
          <a:noFill/>
          <a:ln w="28575">
            <a:solidFill>
              <a:srgbClr val="FFFF00"/>
            </a:solidFill>
            <a:miter lim="800000"/>
            <a:headEnd/>
            <a:tailEnd/>
          </a:ln>
        </p:spPr>
      </p:pic>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792162"/>
          </a:xfrm>
        </p:spPr>
        <p:txBody>
          <a:bodyPr>
            <a:normAutofit/>
          </a:bodyPr>
          <a:lstStyle/>
          <a:p>
            <a:pPr algn="ctr"/>
            <a:r>
              <a:rPr lang="en-US" sz="3200" b="1" dirty="0" smtClean="0">
                <a:ln>
                  <a:solidFill>
                    <a:srgbClr val="00B0F0"/>
                  </a:solidFill>
                </a:ln>
                <a:effectLst>
                  <a:outerShdw blurRad="38100" dist="38100" dir="2700000" algn="tl">
                    <a:srgbClr val="000000">
                      <a:alpha val="43137"/>
                    </a:srgbClr>
                  </a:outerShdw>
                </a:effectLst>
              </a:rPr>
              <a:t>Management of Contact Dermatitis</a:t>
            </a:r>
            <a:endParaRPr lang="en-US" sz="3200" b="1" dirty="0">
              <a:ln>
                <a:solidFill>
                  <a:srgbClr val="00B0F0"/>
                </a:solidFill>
              </a:ln>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22</a:t>
            </a:fld>
            <a:endParaRPr lang="en-US"/>
          </a:p>
        </p:txBody>
      </p:sp>
      <p:sp>
        <p:nvSpPr>
          <p:cNvPr id="4" name="Content Placeholder 3"/>
          <p:cNvSpPr>
            <a:spLocks noGrp="1"/>
          </p:cNvSpPr>
          <p:nvPr>
            <p:ph sz="quarter" idx="1"/>
          </p:nvPr>
        </p:nvSpPr>
        <p:spPr>
          <a:xfrm>
            <a:off x="609600" y="1295400"/>
            <a:ext cx="8077200" cy="4724400"/>
          </a:xfrm>
        </p:spPr>
        <p:txBody>
          <a:bodyPr/>
          <a:lstStyle/>
          <a:p>
            <a:pPr marL="514350" indent="-514350">
              <a:buClr>
                <a:srgbClr val="00B0F0"/>
              </a:buClr>
              <a:buSzPct val="90000"/>
              <a:buAutoNum type="arabicPeriod"/>
            </a:pPr>
            <a:r>
              <a:rPr lang="en-US" dirty="0" smtClean="0"/>
              <a:t>Avoid precipitating and aggravating factors (irritants and allergens) if possible.</a:t>
            </a:r>
          </a:p>
          <a:p>
            <a:pPr marL="514350" indent="-514350">
              <a:buClr>
                <a:srgbClr val="00B0F0"/>
              </a:buClr>
              <a:buSzPct val="90000"/>
              <a:buAutoNum type="arabicPeriod"/>
            </a:pPr>
            <a:r>
              <a:rPr lang="en-US" dirty="0" smtClean="0"/>
              <a:t>Use protective measures like cotton-lined gloves in house-wife hand eczema or using barrier creams in napkin eczema.</a:t>
            </a:r>
          </a:p>
          <a:p>
            <a:pPr marL="514350" indent="-514350">
              <a:buClr>
                <a:srgbClr val="00B0F0"/>
              </a:buClr>
              <a:buSzPct val="90000"/>
              <a:buAutoNum type="arabicPeriod"/>
            </a:pPr>
            <a:r>
              <a:rPr lang="en-US" dirty="0" smtClean="0"/>
              <a:t>Systemic Antihistamines may help decrease itching.</a:t>
            </a:r>
          </a:p>
          <a:p>
            <a:pPr marL="514350" indent="-514350">
              <a:buClr>
                <a:srgbClr val="00B0F0"/>
              </a:buClr>
              <a:buSzPct val="90000"/>
              <a:buAutoNum type="arabicPeriod"/>
            </a:pPr>
            <a:r>
              <a:rPr lang="en-US" dirty="0" smtClean="0"/>
              <a:t>Systemic or topical antibiotics or antifungals if there is secondary bacterial or fungal infections.</a:t>
            </a:r>
          </a:p>
          <a:p>
            <a:pPr marL="514350" indent="-514350">
              <a:buClr>
                <a:srgbClr val="00B0F0"/>
              </a:buClr>
              <a:buSzPct val="90000"/>
              <a:buAutoNum type="arabicPeriod"/>
            </a:pPr>
            <a:r>
              <a:rPr lang="en-US" dirty="0" smtClean="0"/>
              <a:t>Topical </a:t>
            </a:r>
            <a:r>
              <a:rPr lang="en-US" b="1" dirty="0" smtClean="0">
                <a:solidFill>
                  <a:schemeClr val="tx2"/>
                </a:solidFill>
                <a:effectLst>
                  <a:outerShdw blurRad="38100" dist="38100" dir="2700000" algn="tl">
                    <a:srgbClr val="000000">
                      <a:alpha val="43137"/>
                    </a:srgbClr>
                  </a:outerShdw>
                </a:effectLst>
              </a:rPr>
              <a:t>corticosteroids</a:t>
            </a:r>
            <a:r>
              <a:rPr lang="en-US" dirty="0" smtClean="0"/>
              <a:t> and in severe cases systemic corticosteroids represent the cornerstone of symptomatic therapy in both irritant and allergic contact dermatitis.  </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lstStyle/>
          <a:p>
            <a:r>
              <a:rPr lang="en-US" dirty="0" smtClean="0">
                <a:ln w="19050">
                  <a:solidFill>
                    <a:srgbClr val="00B0F0"/>
                  </a:solidFill>
                </a:ln>
              </a:rPr>
              <a:t>Atopic Dermatitis</a:t>
            </a:r>
            <a:endParaRPr lang="en-US" dirty="0">
              <a:ln w="19050">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23</a:t>
            </a:fld>
            <a:endParaRPr lang="en-US"/>
          </a:p>
        </p:txBody>
      </p:sp>
      <p:sp>
        <p:nvSpPr>
          <p:cNvPr id="4" name="Content Placeholder 3"/>
          <p:cNvSpPr>
            <a:spLocks noGrp="1"/>
          </p:cNvSpPr>
          <p:nvPr>
            <p:ph sz="quarter" idx="1"/>
          </p:nvPr>
        </p:nvSpPr>
        <p:spPr>
          <a:xfrm>
            <a:off x="609600" y="1143000"/>
            <a:ext cx="8077200" cy="5029200"/>
          </a:xfrm>
        </p:spPr>
        <p:txBody>
          <a:bodyPr>
            <a:normAutofit fontScale="92500"/>
          </a:bodyPr>
          <a:lstStyle/>
          <a:p>
            <a:pPr>
              <a:buNone/>
            </a:pPr>
            <a:r>
              <a:rPr lang="en-US" b="1" dirty="0" smtClean="0">
                <a:solidFill>
                  <a:srgbClr val="00B0F0"/>
                </a:solidFill>
                <a:effectLst>
                  <a:outerShdw blurRad="38100" dist="38100" dir="2700000" algn="tl">
                    <a:srgbClr val="000000">
                      <a:alpha val="43137"/>
                    </a:srgbClr>
                  </a:outerShdw>
                </a:effectLst>
              </a:rPr>
              <a:t>AD </a:t>
            </a:r>
            <a:r>
              <a:rPr lang="en-US" dirty="0" smtClean="0"/>
              <a:t>is a common chronic relapsing eczema that occurs in individuals with personal &amp;/or family history of atopy. </a:t>
            </a:r>
          </a:p>
          <a:p>
            <a:pPr>
              <a:buNone/>
            </a:pPr>
            <a:r>
              <a:rPr lang="en-US" b="1" dirty="0" smtClean="0">
                <a:solidFill>
                  <a:srgbClr val="00B0F0"/>
                </a:solidFill>
                <a:effectLst>
                  <a:outerShdw blurRad="38100" dist="38100" dir="2700000" algn="tl">
                    <a:srgbClr val="000000">
                      <a:alpha val="43137"/>
                    </a:srgbClr>
                  </a:outerShdw>
                </a:effectLst>
              </a:rPr>
              <a:t>Atopy</a:t>
            </a:r>
            <a:r>
              <a:rPr lang="en-US" dirty="0" smtClean="0"/>
              <a:t> is a genetic predisposition to produce excessive </a:t>
            </a:r>
            <a:r>
              <a:rPr lang="en-US" b="1" dirty="0" smtClean="0">
                <a:solidFill>
                  <a:schemeClr val="tx2"/>
                </a:solidFill>
                <a:effectLst>
                  <a:outerShdw blurRad="38100" dist="38100" dir="2700000" algn="tl">
                    <a:srgbClr val="000000">
                      <a:alpha val="43137"/>
                    </a:srgbClr>
                  </a:outerShdw>
                </a:effectLst>
              </a:rPr>
              <a:t>IgE</a:t>
            </a:r>
            <a:r>
              <a:rPr lang="en-US" dirty="0" smtClean="0"/>
              <a:t> Abs that leads to a generalized and prolonged hypersensitivity to common environmental antigens and liability to manifest one or more atopic disorders.</a:t>
            </a:r>
          </a:p>
          <a:p>
            <a:pPr>
              <a:buNone/>
            </a:pPr>
            <a:r>
              <a:rPr lang="en-US" b="1" dirty="0" smtClean="0">
                <a:solidFill>
                  <a:srgbClr val="00B0F0"/>
                </a:solidFill>
                <a:effectLst>
                  <a:outerShdw blurRad="38100" dist="38100" dir="2700000" algn="tl">
                    <a:srgbClr val="000000">
                      <a:alpha val="43137"/>
                    </a:srgbClr>
                  </a:outerShdw>
                </a:effectLst>
              </a:rPr>
              <a:t>Atopic disorders </a:t>
            </a:r>
            <a:r>
              <a:rPr lang="en-US" dirty="0" smtClean="0"/>
              <a:t>are allergic rhinitis, asthma, atopic dermatitis and some cases of urticaria.</a:t>
            </a:r>
          </a:p>
          <a:p>
            <a:pPr>
              <a:buNone/>
            </a:pPr>
            <a:r>
              <a:rPr lang="en-US" dirty="0" smtClean="0"/>
              <a:t>Atopic eczema is common in infants and young children (may affect up to 10%), however the prevalence then decreases with increasing age.</a:t>
            </a:r>
          </a:p>
          <a:p>
            <a:pPr>
              <a:buNone/>
            </a:pPr>
            <a:r>
              <a:rPr lang="en-US" dirty="0" smtClean="0"/>
              <a:t>About </a:t>
            </a:r>
            <a:r>
              <a:rPr lang="en-US" b="1" dirty="0" smtClean="0">
                <a:solidFill>
                  <a:schemeClr val="tx2"/>
                </a:solidFill>
                <a:effectLst>
                  <a:outerShdw blurRad="38100" dist="38100" dir="2700000" algn="tl">
                    <a:srgbClr val="000000">
                      <a:alpha val="43137"/>
                    </a:srgbClr>
                  </a:outerShdw>
                </a:effectLst>
              </a:rPr>
              <a:t>1/3</a:t>
            </a:r>
            <a:r>
              <a:rPr lang="en-US" dirty="0" smtClean="0"/>
              <a:t> of AD patients have personal history of other atopic diseases and about </a:t>
            </a:r>
            <a:r>
              <a:rPr lang="en-US" b="1" dirty="0" smtClean="0">
                <a:solidFill>
                  <a:schemeClr val="tx2"/>
                </a:solidFill>
                <a:effectLst>
                  <a:outerShdw blurRad="38100" dist="38100" dir="2700000" algn="tl">
                    <a:srgbClr val="000000">
                      <a:alpha val="43137"/>
                    </a:srgbClr>
                  </a:outerShdw>
                </a:effectLst>
              </a:rPr>
              <a:t>2/3</a:t>
            </a:r>
            <a:r>
              <a:rPr lang="en-US" dirty="0" smtClean="0"/>
              <a:t> of them have family history of atopy.</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762000"/>
          </a:xfrm>
        </p:spPr>
        <p:txBody>
          <a:bodyPr>
            <a:normAutofit/>
          </a:bodyPr>
          <a:lstStyle/>
          <a:p>
            <a:r>
              <a:rPr lang="en-US" sz="3600" b="1" dirty="0" smtClean="0">
                <a:ln>
                  <a:solidFill>
                    <a:srgbClr val="00B0F0"/>
                  </a:solidFill>
                </a:ln>
                <a:effectLst>
                  <a:outerShdw blurRad="38100" dist="38100" dir="2700000" algn="tl">
                    <a:srgbClr val="000000">
                      <a:alpha val="43137"/>
                    </a:srgbClr>
                  </a:outerShdw>
                </a:effectLst>
              </a:rPr>
              <a:t>Aetiology Of AD</a:t>
            </a:r>
            <a:endParaRPr lang="en-US" sz="3600" b="1" dirty="0">
              <a:ln>
                <a:solidFill>
                  <a:srgbClr val="00B0F0"/>
                </a:solidFill>
              </a:ln>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24</a:t>
            </a:fld>
            <a:endParaRPr lang="en-US"/>
          </a:p>
        </p:txBody>
      </p:sp>
      <p:sp>
        <p:nvSpPr>
          <p:cNvPr id="4" name="Content Placeholder 3"/>
          <p:cNvSpPr>
            <a:spLocks noGrp="1"/>
          </p:cNvSpPr>
          <p:nvPr>
            <p:ph sz="quarter" idx="1"/>
          </p:nvPr>
        </p:nvSpPr>
        <p:spPr>
          <a:xfrm>
            <a:off x="685800" y="914400"/>
            <a:ext cx="8001000" cy="5334000"/>
          </a:xfrm>
        </p:spPr>
        <p:txBody>
          <a:bodyPr>
            <a:normAutofit/>
          </a:bodyPr>
          <a:lstStyle/>
          <a:p>
            <a:pPr>
              <a:buNone/>
            </a:pPr>
            <a:r>
              <a:rPr lang="en-US" sz="2200" b="1" dirty="0" smtClean="0">
                <a:solidFill>
                  <a:srgbClr val="00B0F0"/>
                </a:solidFill>
                <a:effectLst>
                  <a:outerShdw blurRad="38100" dist="38100" dir="2700000" algn="tl">
                    <a:srgbClr val="000000">
                      <a:alpha val="43137"/>
                    </a:srgbClr>
                  </a:outerShdw>
                </a:effectLst>
              </a:rPr>
              <a:t>Multifactorial aetiology </a:t>
            </a:r>
            <a:r>
              <a:rPr lang="en-US" sz="2200" dirty="0" smtClean="0"/>
              <a:t>(An interplay between):</a:t>
            </a:r>
          </a:p>
          <a:p>
            <a:pPr marL="514350" indent="-514350">
              <a:buClr>
                <a:srgbClr val="FFFF00"/>
              </a:buClr>
              <a:buSzPct val="90000"/>
              <a:buAutoNum type="arabicPeriod"/>
            </a:pPr>
            <a:r>
              <a:rPr lang="en-US" sz="2200" dirty="0" smtClean="0">
                <a:solidFill>
                  <a:srgbClr val="00B0F0"/>
                </a:solidFill>
              </a:rPr>
              <a:t>Genetic predisposition </a:t>
            </a:r>
            <a:r>
              <a:rPr lang="en-US" sz="2200" dirty="0" smtClean="0"/>
              <a:t>(Polygenic mode of inheritance).</a:t>
            </a:r>
          </a:p>
          <a:p>
            <a:pPr marL="514350" indent="-514350">
              <a:buClr>
                <a:srgbClr val="FFFF00"/>
              </a:buClr>
              <a:buSzPct val="90000"/>
              <a:buAutoNum type="arabicPeriod"/>
            </a:pPr>
            <a:r>
              <a:rPr lang="en-US" sz="2200" dirty="0" smtClean="0">
                <a:solidFill>
                  <a:srgbClr val="00B0F0"/>
                </a:solidFill>
              </a:rPr>
              <a:t>Defective skin barrier function and widespread skin xerosis.</a:t>
            </a:r>
          </a:p>
          <a:p>
            <a:pPr marL="514350" indent="-514350">
              <a:buClr>
                <a:srgbClr val="FFFF00"/>
              </a:buClr>
              <a:buSzPct val="90000"/>
              <a:buAutoNum type="arabicPeriod"/>
            </a:pPr>
            <a:r>
              <a:rPr lang="en-US" sz="2200" dirty="0" smtClean="0">
                <a:solidFill>
                  <a:srgbClr val="00B0F0"/>
                </a:solidFill>
                <a:effectLst>
                  <a:outerShdw blurRad="38100" dist="38100" dir="2700000" algn="tl">
                    <a:srgbClr val="000000">
                      <a:alpha val="43137"/>
                    </a:srgbClr>
                  </a:outerShdw>
                </a:effectLst>
              </a:rPr>
              <a:t>Abnormal immune responses</a:t>
            </a:r>
            <a:r>
              <a:rPr lang="en-US" sz="2200" dirty="0" smtClean="0"/>
              <a:t>:</a:t>
            </a:r>
          </a:p>
          <a:p>
            <a:pPr marL="514350" indent="-514350">
              <a:buClr>
                <a:srgbClr val="00B0F0"/>
              </a:buClr>
              <a:buSzPct val="90000"/>
              <a:buAutoNum type="alphaLcParenBoth"/>
            </a:pPr>
            <a:r>
              <a:rPr lang="en-US" sz="2200" dirty="0" smtClean="0"/>
              <a:t>Increased serum IgE</a:t>
            </a:r>
          </a:p>
          <a:p>
            <a:pPr marL="514350" indent="-514350">
              <a:buClr>
                <a:srgbClr val="00B0F0"/>
              </a:buClr>
              <a:buSzPct val="90000"/>
              <a:buAutoNum type="alphaLcParenBoth"/>
            </a:pPr>
            <a:r>
              <a:rPr lang="en-US" sz="2200" dirty="0" smtClean="0"/>
              <a:t>Increased serum histamine (due to active mast cells)</a:t>
            </a:r>
          </a:p>
          <a:p>
            <a:pPr marL="514350" indent="-514350">
              <a:buClr>
                <a:srgbClr val="00B0F0"/>
              </a:buClr>
              <a:buSzPct val="90000"/>
              <a:buAutoNum type="alphaLcParenBoth"/>
            </a:pPr>
            <a:r>
              <a:rPr lang="en-US" sz="2200" dirty="0" smtClean="0"/>
              <a:t>Decreased total number of lymphocytes</a:t>
            </a:r>
          </a:p>
          <a:p>
            <a:pPr marL="514350" indent="-514350">
              <a:buClr>
                <a:srgbClr val="00B0F0"/>
              </a:buClr>
              <a:buSzPct val="90000"/>
              <a:buAutoNum type="alphaLcParenBoth"/>
            </a:pPr>
            <a:r>
              <a:rPr lang="en-US" sz="2200" dirty="0" smtClean="0"/>
              <a:t>Decreased chemotactic function of neutrophils &amp; monocytes.</a:t>
            </a:r>
          </a:p>
          <a:p>
            <a:pPr marL="514350" indent="-514350">
              <a:buClr>
                <a:schemeClr val="tx2"/>
              </a:buClr>
              <a:buSzPct val="90000"/>
              <a:buFont typeface="+mj-lt"/>
              <a:buAutoNum type="arabicPeriod" startAt="4"/>
            </a:pPr>
            <a:r>
              <a:rPr lang="en-US" sz="2200" dirty="0" smtClean="0">
                <a:solidFill>
                  <a:srgbClr val="00B0F0"/>
                </a:solidFill>
                <a:effectLst>
                  <a:outerShdw blurRad="38100" dist="38100" dir="2700000" algn="tl">
                    <a:srgbClr val="000000">
                      <a:alpha val="43137"/>
                    </a:srgbClr>
                  </a:outerShdw>
                </a:effectLst>
              </a:rPr>
              <a:t>Environmental factors</a:t>
            </a:r>
            <a:r>
              <a:rPr lang="en-US" sz="2200" dirty="0" smtClean="0"/>
              <a:t>: exposure to environmental allergens especially in early childhood and mainly at spring such as pollens, house-dust mites, animal dander and hairs, food ……etc.</a:t>
            </a:r>
          </a:p>
          <a:p>
            <a:pPr marL="514350" indent="-514350">
              <a:buClr>
                <a:schemeClr val="tx2"/>
              </a:buClr>
              <a:buSzPct val="90000"/>
              <a:buFont typeface="+mj-lt"/>
              <a:buAutoNum type="arabicPeriod" startAt="4"/>
            </a:pPr>
            <a:r>
              <a:rPr lang="en-US" sz="2200" dirty="0" smtClean="0">
                <a:solidFill>
                  <a:srgbClr val="00B0F0"/>
                </a:solidFill>
              </a:rPr>
              <a:t>Climatic Factors</a:t>
            </a:r>
            <a:r>
              <a:rPr lang="en-US" sz="2200" dirty="0" smtClean="0"/>
              <a:t>: low humidity mainly during winter increases skin xerosis and hence exacerbates AD.</a:t>
            </a:r>
          </a:p>
          <a:p>
            <a:pPr marL="514350" indent="-514350">
              <a:buClr>
                <a:srgbClr val="00FF00"/>
              </a:buClr>
              <a:buSzPct val="90000"/>
              <a:buAutoNum type="alphaLcParenBoth"/>
            </a:pPr>
            <a:endParaRPr lang="en-US" sz="2200" dirty="0" smtClean="0"/>
          </a:p>
          <a:p>
            <a:pPr marL="514350" indent="-514350">
              <a:buClr>
                <a:srgbClr val="00FF00"/>
              </a:buClr>
              <a:buSzPct val="90000"/>
              <a:buAutoNum type="alphaLcParenBoth"/>
            </a:pPr>
            <a:endParaRPr lang="en-US" sz="2300" dirty="0" smtClean="0"/>
          </a:p>
          <a:p>
            <a:pPr marL="514350" indent="-514350">
              <a:buClr>
                <a:srgbClr val="00FF00"/>
              </a:buClr>
              <a:buSzPct val="90000"/>
              <a:buAutoNum type="alphaLcParenBoth"/>
            </a:pPr>
            <a:endParaRPr lang="en-US" sz="2300" dirty="0" smtClean="0"/>
          </a:p>
          <a:p>
            <a:pPr marL="514350" indent="-514350">
              <a:buClr>
                <a:srgbClr val="00FF00"/>
              </a:buClr>
              <a:buSzPct val="90000"/>
              <a:buAutoNum type="alphaLcParenBoth"/>
            </a:pPr>
            <a:endParaRPr lang="en-US" sz="2400" dirty="0" smtClean="0"/>
          </a:p>
          <a:p>
            <a:pPr marL="514350" indent="-514350">
              <a:buAutoNum type="alphaLcParenBoth"/>
            </a:pPr>
            <a:endParaRPr lang="en-US" sz="2400" dirty="0" smtClean="0"/>
          </a:p>
          <a:p>
            <a:pPr marL="514350" indent="-514350">
              <a:buAutoNum type="alphaLcParenBoth"/>
            </a:pPr>
            <a:endParaRPr lang="en-US" dirty="0" smtClean="0"/>
          </a:p>
          <a:p>
            <a:pPr marL="514350" indent="-514350">
              <a:buAutoNum type="alphaLcParenBoth"/>
            </a:pP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r>
              <a:rPr lang="en-US" b="1" dirty="0" smtClean="0">
                <a:ln>
                  <a:solidFill>
                    <a:srgbClr val="00B0F0"/>
                  </a:solidFill>
                </a:ln>
                <a:effectLst>
                  <a:outerShdw blurRad="38100" dist="38100" dir="2700000" algn="tl">
                    <a:srgbClr val="000000">
                      <a:alpha val="43137"/>
                    </a:srgbClr>
                  </a:outerShdw>
                </a:effectLst>
              </a:rPr>
              <a:t>Clinical Picture Of AD</a:t>
            </a:r>
            <a:endParaRPr lang="en-US" b="1" dirty="0">
              <a:ln>
                <a:solidFill>
                  <a:srgbClr val="00B0F0"/>
                </a:solidFill>
              </a:ln>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25</a:t>
            </a:fld>
            <a:endParaRPr lang="en-US"/>
          </a:p>
        </p:txBody>
      </p:sp>
      <p:sp>
        <p:nvSpPr>
          <p:cNvPr id="4" name="Content Placeholder 3"/>
          <p:cNvSpPr>
            <a:spLocks noGrp="1"/>
          </p:cNvSpPr>
          <p:nvPr>
            <p:ph sz="quarter" idx="1"/>
          </p:nvPr>
        </p:nvSpPr>
        <p:spPr>
          <a:xfrm>
            <a:off x="914400" y="1219200"/>
            <a:ext cx="7772400" cy="4800600"/>
          </a:xfrm>
        </p:spPr>
        <p:txBody>
          <a:bodyPr/>
          <a:lstStyle/>
          <a:p>
            <a:pPr>
              <a:buNone/>
            </a:pPr>
            <a:r>
              <a:rPr lang="en-US" dirty="0" smtClean="0"/>
              <a:t>The cardinal features of AD are:</a:t>
            </a:r>
          </a:p>
          <a:p>
            <a:pPr marL="514350" indent="-514350">
              <a:buClr>
                <a:schemeClr val="tx2"/>
              </a:buClr>
              <a:buSzPct val="90000"/>
              <a:buAutoNum type="arabicPeriod"/>
            </a:pPr>
            <a:r>
              <a:rPr lang="en-US" dirty="0" smtClean="0"/>
              <a:t>Severe pruritus</a:t>
            </a:r>
          </a:p>
          <a:p>
            <a:pPr marL="514350" indent="-514350">
              <a:buClr>
                <a:schemeClr val="tx2"/>
              </a:buClr>
              <a:buSzPct val="90000"/>
              <a:buAutoNum type="arabicPeriod"/>
            </a:pPr>
            <a:r>
              <a:rPr lang="en-US" dirty="0" smtClean="0"/>
              <a:t>Widespread skin xerosis</a:t>
            </a:r>
          </a:p>
          <a:p>
            <a:pPr marL="514350" indent="-514350">
              <a:buClr>
                <a:schemeClr val="tx2"/>
              </a:buClr>
              <a:buSzPct val="90000"/>
              <a:buAutoNum type="arabicPeriod"/>
            </a:pPr>
            <a:r>
              <a:rPr lang="en-US" dirty="0" smtClean="0"/>
              <a:t>Personal and/or family history of atopy. </a:t>
            </a:r>
          </a:p>
          <a:p>
            <a:pPr marL="514350" indent="-514350">
              <a:buClr>
                <a:schemeClr val="tx2"/>
              </a:buClr>
              <a:buSzPct val="90000"/>
              <a:buAutoNum type="arabicPeriod"/>
            </a:pPr>
            <a:r>
              <a:rPr lang="en-US" dirty="0" smtClean="0"/>
              <a:t>Chronic or chronic relapsing skin rash with characteristic distribution according to age affected:</a:t>
            </a:r>
          </a:p>
          <a:p>
            <a:pPr marL="571500" indent="-571500">
              <a:buClr>
                <a:schemeClr val="tx2"/>
              </a:buClr>
              <a:buSzPct val="90000"/>
              <a:buAutoNum type="romanLcPeriod"/>
            </a:pPr>
            <a:r>
              <a:rPr lang="en-US" b="1" dirty="0" smtClean="0">
                <a:solidFill>
                  <a:srgbClr val="00B0F0"/>
                </a:solidFill>
                <a:effectLst>
                  <a:outerShdw blurRad="38100" dist="38100" dir="2700000" algn="tl">
                    <a:srgbClr val="000000">
                      <a:alpha val="43137"/>
                    </a:srgbClr>
                  </a:outerShdw>
                </a:effectLst>
              </a:rPr>
              <a:t>Infantile AD</a:t>
            </a:r>
          </a:p>
          <a:p>
            <a:pPr marL="571500" indent="-571500">
              <a:buClr>
                <a:schemeClr val="tx2"/>
              </a:buClr>
              <a:buSzPct val="90000"/>
              <a:buAutoNum type="romanLcPeriod"/>
            </a:pPr>
            <a:r>
              <a:rPr lang="en-US" b="1" dirty="0" smtClean="0">
                <a:solidFill>
                  <a:srgbClr val="00B0F0"/>
                </a:solidFill>
                <a:effectLst>
                  <a:outerShdw blurRad="38100" dist="38100" dir="2700000" algn="tl">
                    <a:srgbClr val="000000">
                      <a:alpha val="43137"/>
                    </a:srgbClr>
                  </a:outerShdw>
                </a:effectLst>
              </a:rPr>
              <a:t>Childhood AD</a:t>
            </a:r>
          </a:p>
          <a:p>
            <a:pPr marL="571500" indent="-571500">
              <a:buClr>
                <a:schemeClr val="tx2"/>
              </a:buClr>
              <a:buSzPct val="90000"/>
              <a:buAutoNum type="romanLcPeriod"/>
            </a:pPr>
            <a:r>
              <a:rPr lang="en-US" b="1" dirty="0" smtClean="0">
                <a:solidFill>
                  <a:srgbClr val="00B0F0"/>
                </a:solidFill>
                <a:effectLst>
                  <a:outerShdw blurRad="38100" dist="38100" dir="2700000" algn="tl">
                    <a:srgbClr val="000000">
                      <a:alpha val="43137"/>
                    </a:srgbClr>
                  </a:outerShdw>
                </a:effectLst>
              </a:rPr>
              <a:t>Adult AD </a:t>
            </a:r>
            <a:endParaRPr lang="en-US" b="1" dirty="0">
              <a:solidFill>
                <a:srgbClr val="00B0F0"/>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8001000" cy="792162"/>
          </a:xfrm>
          <a:ln>
            <a:noFill/>
          </a:ln>
        </p:spPr>
        <p:txBody>
          <a:bodyPr>
            <a:normAutofit/>
          </a:bodyPr>
          <a:lstStyle/>
          <a:p>
            <a:r>
              <a:rPr lang="en-US" dirty="0" smtClean="0">
                <a:ln>
                  <a:solidFill>
                    <a:srgbClr val="00B0F0"/>
                  </a:solidFill>
                </a:ln>
              </a:rPr>
              <a:t>Infantile AD</a:t>
            </a:r>
            <a:endParaRPr lang="en-US"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26</a:t>
            </a:fld>
            <a:endParaRPr lang="en-US"/>
          </a:p>
        </p:txBody>
      </p:sp>
      <p:sp>
        <p:nvSpPr>
          <p:cNvPr id="5" name="Content Placeholder 4"/>
          <p:cNvSpPr>
            <a:spLocks noGrp="1"/>
          </p:cNvSpPr>
          <p:nvPr>
            <p:ph sz="quarter" idx="1"/>
          </p:nvPr>
        </p:nvSpPr>
        <p:spPr>
          <a:xfrm>
            <a:off x="609600" y="1219200"/>
            <a:ext cx="8153400" cy="4800600"/>
          </a:xfrm>
        </p:spPr>
        <p:txBody>
          <a:bodyPr>
            <a:normAutofit/>
          </a:bodyPr>
          <a:lstStyle/>
          <a:p>
            <a:pPr>
              <a:buClr>
                <a:srgbClr val="00B0F0"/>
              </a:buClr>
              <a:buSzPct val="90000"/>
              <a:buFont typeface="Wingdings" pitchFamily="2" charset="2"/>
              <a:buChar char="Ø"/>
            </a:pPr>
            <a:r>
              <a:rPr lang="en-US" dirty="0" smtClean="0"/>
              <a:t>Usually affects infants after the 2</a:t>
            </a:r>
            <a:r>
              <a:rPr lang="en-US" baseline="30000" dirty="0" smtClean="0"/>
              <a:t>nd</a:t>
            </a:r>
            <a:r>
              <a:rPr lang="en-US" dirty="0" smtClean="0"/>
              <a:t>  month of life and may last to the end of first or second year and then it either disappears or continues as childhood AD. </a:t>
            </a:r>
          </a:p>
          <a:p>
            <a:pPr>
              <a:buClr>
                <a:srgbClr val="00B0F0"/>
              </a:buClr>
              <a:buSzPct val="90000"/>
              <a:buFont typeface="Wingdings" pitchFamily="2" charset="2"/>
              <a:buChar char="Ø"/>
            </a:pPr>
            <a:r>
              <a:rPr lang="en-US" dirty="0" smtClean="0"/>
              <a:t>Usually presents as an acute or subacute </a:t>
            </a:r>
            <a:r>
              <a:rPr lang="en-US" dirty="0" smtClean="0">
                <a:solidFill>
                  <a:schemeClr val="tx2"/>
                </a:solidFill>
                <a:effectLst>
                  <a:outerShdw blurRad="38100" dist="38100" dir="2700000" algn="tl">
                    <a:srgbClr val="000000">
                      <a:alpha val="43137"/>
                    </a:srgbClr>
                  </a:outerShdw>
                </a:effectLst>
              </a:rPr>
              <a:t>weepy erythematous rash</a:t>
            </a:r>
            <a:r>
              <a:rPr lang="en-US" dirty="0" smtClean="0"/>
              <a:t> involves mainly the cheeks, however it may involve other parts of the body like the scalp, trunk and extremities. It usually spares the napkin area.</a:t>
            </a:r>
          </a:p>
          <a:p>
            <a:pPr>
              <a:buClr>
                <a:srgbClr val="00B0F0"/>
              </a:buClr>
              <a:buSzPct val="90000"/>
              <a:buFont typeface="Wingdings" pitchFamily="2" charset="2"/>
              <a:buChar char="Ø"/>
            </a:pPr>
            <a:r>
              <a:rPr lang="en-US" dirty="0" smtClean="0"/>
              <a:t>Affected infants are usually irritable and may have poor feeding and poor sleeping.</a:t>
            </a:r>
          </a:p>
          <a:p>
            <a:pPr>
              <a:buClr>
                <a:srgbClr val="00B0F0"/>
              </a:buClr>
              <a:buSzPct val="90000"/>
              <a:buFont typeface="Wingdings" pitchFamily="2" charset="2"/>
              <a:buChar char="Ø"/>
            </a:pPr>
            <a:r>
              <a:rPr lang="en-US" dirty="0" smtClean="0"/>
              <a:t>The main differential diagnosis is </a:t>
            </a:r>
            <a:r>
              <a:rPr lang="en-US" dirty="0" smtClean="0">
                <a:solidFill>
                  <a:schemeClr val="tx2"/>
                </a:solidFill>
                <a:effectLst>
                  <a:outerShdw blurRad="38100" dist="38100" dir="2700000" algn="tl">
                    <a:srgbClr val="000000">
                      <a:alpha val="43137"/>
                    </a:srgbClr>
                  </a:outerShdw>
                </a:effectLst>
              </a:rPr>
              <a:t>Infantile Seborrhoeic Eczema</a:t>
            </a:r>
            <a:r>
              <a:rPr lang="en-US" dirty="0" smtClean="0"/>
              <a:t>.</a:t>
            </a:r>
            <a:endParaRPr lang="en-US" dirty="0"/>
          </a:p>
        </p:txBody>
      </p:sp>
      <p:sp>
        <p:nvSpPr>
          <p:cNvPr id="6" name="Right Arrow 5"/>
          <p:cNvSpPr/>
          <p:nvPr/>
        </p:nvSpPr>
        <p:spPr>
          <a:xfrm>
            <a:off x="6324600" y="5715000"/>
            <a:ext cx="1752600" cy="838200"/>
          </a:xfrm>
          <a:prstGeom prst="rightArrow">
            <a:avLst/>
          </a:prstGeom>
          <a:solidFill>
            <a:schemeClr val="tx1"/>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bg1"/>
                </a:solidFill>
                <a:effectLst>
                  <a:outerShdw blurRad="38100" dist="38100" dir="2700000" algn="tl">
                    <a:srgbClr val="000000">
                      <a:alpha val="43137"/>
                    </a:srgbClr>
                  </a:outerShdw>
                </a:effectLst>
              </a:rPr>
              <a:t>See Table</a:t>
            </a:r>
            <a:endParaRPr lang="en-US" sz="2400" b="1" dirty="0">
              <a:solidFill>
                <a:schemeClr val="bg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563562"/>
          </a:xfrm>
        </p:spPr>
        <p:txBody>
          <a:bodyPr>
            <a:normAutofit fontScale="90000"/>
          </a:bodyPr>
          <a:lstStyle/>
          <a:p>
            <a:pPr algn="ctr"/>
            <a:r>
              <a:rPr lang="en-US" dirty="0" smtClean="0">
                <a:ln>
                  <a:solidFill>
                    <a:srgbClr val="00B0F0"/>
                  </a:solidFill>
                </a:ln>
              </a:rPr>
              <a:t>Differences Between IAD &amp; ISD</a:t>
            </a:r>
            <a:endParaRPr lang="en-US"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27</a:t>
            </a:fld>
            <a:endParaRPr lang="en-US"/>
          </a:p>
        </p:txBody>
      </p:sp>
      <p:graphicFrame>
        <p:nvGraphicFramePr>
          <p:cNvPr id="5" name="Content Placeholder 4"/>
          <p:cNvGraphicFramePr>
            <a:graphicFrameLocks noGrp="1"/>
          </p:cNvGraphicFramePr>
          <p:nvPr>
            <p:ph sz="quarter" idx="1"/>
          </p:nvPr>
        </p:nvGraphicFramePr>
        <p:xfrm>
          <a:off x="533400" y="1066800"/>
          <a:ext cx="8077199" cy="4918431"/>
        </p:xfrm>
        <a:graphic>
          <a:graphicData uri="http://schemas.openxmlformats.org/drawingml/2006/table">
            <a:tbl>
              <a:tblPr firstRow="1" bandRow="1">
                <a:tableStyleId>{5C22544A-7EE6-4342-B048-85BDC9FD1C3A}</a:tableStyleId>
              </a:tblPr>
              <a:tblGrid>
                <a:gridCol w="1909156"/>
                <a:gridCol w="3196244"/>
                <a:gridCol w="2971799"/>
              </a:tblGrid>
              <a:tr h="588783">
                <a:tc>
                  <a:txBody>
                    <a:bodyPr/>
                    <a:lstStyle/>
                    <a:p>
                      <a:r>
                        <a:rPr lang="en-US" sz="2400" b="1" dirty="0" smtClean="0">
                          <a:solidFill>
                            <a:srgbClr val="002060"/>
                          </a:solidFill>
                        </a:rPr>
                        <a:t>Features</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bg2">
                        <a:lumMod val="75000"/>
                      </a:schemeClr>
                    </a:solidFill>
                  </a:tcPr>
                </a:tc>
                <a:tc>
                  <a:txBody>
                    <a:bodyPr/>
                    <a:lstStyle/>
                    <a:p>
                      <a:r>
                        <a:rPr lang="en-US" sz="2400" smtClean="0">
                          <a:solidFill>
                            <a:schemeClr val="bg1"/>
                          </a:solidFill>
                        </a:rPr>
                        <a:t>IAD</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bg2">
                        <a:lumMod val="75000"/>
                      </a:schemeClr>
                    </a:solidFill>
                  </a:tcPr>
                </a:tc>
                <a:tc>
                  <a:txBody>
                    <a:bodyPr/>
                    <a:lstStyle/>
                    <a:p>
                      <a:r>
                        <a:rPr lang="en-US" sz="2400" b="0" dirty="0" smtClean="0">
                          <a:solidFill>
                            <a:schemeClr val="bg1"/>
                          </a:solidFill>
                        </a:rPr>
                        <a:t>ISD</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solidFill>
                      <a:schemeClr val="bg2">
                        <a:lumMod val="75000"/>
                      </a:schemeClr>
                    </a:solidFill>
                  </a:tcPr>
                </a:tc>
              </a:tr>
              <a:tr h="588783">
                <a:tc>
                  <a:txBody>
                    <a:bodyPr/>
                    <a:lstStyle/>
                    <a:p>
                      <a:r>
                        <a:rPr lang="en-US" sz="2400" b="1" dirty="0" smtClean="0">
                          <a:solidFill>
                            <a:srgbClr val="002060"/>
                          </a:solidFill>
                        </a:rPr>
                        <a:t>Onset</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dirty="0" smtClean="0">
                          <a:solidFill>
                            <a:schemeClr val="bg1"/>
                          </a:solidFill>
                        </a:rPr>
                        <a:t>After</a:t>
                      </a:r>
                      <a:r>
                        <a:rPr lang="en-US" sz="2400" baseline="0" dirty="0" smtClean="0">
                          <a:solidFill>
                            <a:schemeClr val="bg1"/>
                          </a:solidFill>
                        </a:rPr>
                        <a:t> 2</a:t>
                      </a:r>
                      <a:r>
                        <a:rPr lang="en-US" sz="2400" baseline="30000" dirty="0" smtClean="0">
                          <a:solidFill>
                            <a:schemeClr val="bg1"/>
                          </a:solidFill>
                        </a:rPr>
                        <a:t>nd</a:t>
                      </a:r>
                      <a:r>
                        <a:rPr lang="en-US" sz="2400" baseline="0" dirty="0" smtClean="0">
                          <a:solidFill>
                            <a:schemeClr val="bg1"/>
                          </a:solidFill>
                        </a:rPr>
                        <a:t> month</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b="0" dirty="0" smtClean="0">
                          <a:solidFill>
                            <a:schemeClr val="bg1"/>
                          </a:solidFill>
                        </a:rPr>
                        <a:t>Before 2</a:t>
                      </a:r>
                      <a:r>
                        <a:rPr lang="en-US" sz="2400" b="0" baseline="30000" dirty="0" smtClean="0">
                          <a:solidFill>
                            <a:schemeClr val="bg1"/>
                          </a:solidFill>
                        </a:rPr>
                        <a:t>nd</a:t>
                      </a:r>
                      <a:r>
                        <a:rPr lang="en-US" sz="2400" b="0" dirty="0" smtClean="0">
                          <a:solidFill>
                            <a:schemeClr val="bg1"/>
                          </a:solidFill>
                        </a:rPr>
                        <a:t> month</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588783">
                <a:tc>
                  <a:txBody>
                    <a:bodyPr/>
                    <a:lstStyle/>
                    <a:p>
                      <a:r>
                        <a:rPr lang="en-US" sz="2400" b="1" dirty="0" smtClean="0">
                          <a:solidFill>
                            <a:srgbClr val="002060"/>
                          </a:solidFill>
                        </a:rPr>
                        <a:t>Site</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dirty="0" smtClean="0">
                          <a:solidFill>
                            <a:schemeClr val="bg1"/>
                          </a:solidFill>
                        </a:rPr>
                        <a:t>Lateral cheeks</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b="0" dirty="0" smtClean="0">
                          <a:solidFill>
                            <a:schemeClr val="bg1"/>
                          </a:solidFill>
                        </a:rPr>
                        <a:t>Seborrhoeic </a:t>
                      </a:r>
                      <a:r>
                        <a:rPr lang="en-US" sz="2400" b="0" dirty="0" smtClean="0">
                          <a:solidFill>
                            <a:schemeClr val="bg1"/>
                          </a:solidFill>
                        </a:rPr>
                        <a:t>areas of face</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588783">
                <a:tc>
                  <a:txBody>
                    <a:bodyPr/>
                    <a:lstStyle/>
                    <a:p>
                      <a:r>
                        <a:rPr lang="en-US" sz="2400" b="1" dirty="0" smtClean="0">
                          <a:solidFill>
                            <a:srgbClr val="002060"/>
                          </a:solidFill>
                        </a:rPr>
                        <a:t>Scale</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dirty="0" smtClean="0">
                          <a:solidFill>
                            <a:schemeClr val="bg1"/>
                          </a:solidFill>
                        </a:rPr>
                        <a:t>White and dry</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b="0" dirty="0" smtClean="0">
                          <a:solidFill>
                            <a:schemeClr val="bg1"/>
                          </a:solidFill>
                        </a:rPr>
                        <a:t>Yellow and greasy</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588783">
                <a:tc>
                  <a:txBody>
                    <a:bodyPr/>
                    <a:lstStyle/>
                    <a:p>
                      <a:r>
                        <a:rPr lang="en-US" sz="2400" b="1" dirty="0" smtClean="0">
                          <a:solidFill>
                            <a:srgbClr val="002060"/>
                          </a:solidFill>
                        </a:rPr>
                        <a:t>Symptoms</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dirty="0" smtClean="0">
                          <a:solidFill>
                            <a:schemeClr val="bg1"/>
                          </a:solidFill>
                        </a:rPr>
                        <a:t>Itching and irritation</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b="0" dirty="0" smtClean="0">
                          <a:solidFill>
                            <a:schemeClr val="bg1"/>
                          </a:solidFill>
                        </a:rPr>
                        <a:t>Asymptomatic</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561282">
                <a:tc>
                  <a:txBody>
                    <a:bodyPr/>
                    <a:lstStyle/>
                    <a:p>
                      <a:r>
                        <a:rPr lang="en-US" sz="2400" b="1" dirty="0" smtClean="0">
                          <a:solidFill>
                            <a:srgbClr val="002060"/>
                          </a:solidFill>
                        </a:rPr>
                        <a:t>G. condition</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dirty="0" smtClean="0">
                          <a:solidFill>
                            <a:schemeClr val="bg1"/>
                          </a:solidFill>
                        </a:rPr>
                        <a:t>Poor feeding &amp; sleeping</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b="0" dirty="0" smtClean="0">
                          <a:solidFill>
                            <a:schemeClr val="bg1"/>
                          </a:solidFill>
                        </a:rPr>
                        <a:t>Good</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824451">
                <a:tc>
                  <a:txBody>
                    <a:bodyPr/>
                    <a:lstStyle/>
                    <a:p>
                      <a:r>
                        <a:rPr lang="en-US" sz="2400" b="1" dirty="0" smtClean="0">
                          <a:solidFill>
                            <a:srgbClr val="002060"/>
                          </a:solidFill>
                        </a:rPr>
                        <a:t>Course</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dirty="0" smtClean="0">
                          <a:solidFill>
                            <a:schemeClr val="bg1"/>
                          </a:solidFill>
                        </a:rPr>
                        <a:t>Disappear at or continue after 1</a:t>
                      </a:r>
                      <a:r>
                        <a:rPr lang="en-US" sz="2400" baseline="30000" dirty="0" smtClean="0">
                          <a:solidFill>
                            <a:schemeClr val="bg1"/>
                          </a:solidFill>
                        </a:rPr>
                        <a:t>st</a:t>
                      </a:r>
                      <a:r>
                        <a:rPr lang="en-US" sz="2400" dirty="0" smtClean="0">
                          <a:solidFill>
                            <a:schemeClr val="bg1"/>
                          </a:solidFill>
                        </a:rPr>
                        <a:t> or 2</a:t>
                      </a:r>
                      <a:r>
                        <a:rPr lang="en-US" sz="2400" baseline="30000" dirty="0" smtClean="0">
                          <a:solidFill>
                            <a:schemeClr val="bg1"/>
                          </a:solidFill>
                        </a:rPr>
                        <a:t>nd</a:t>
                      </a:r>
                      <a:r>
                        <a:rPr lang="en-US" sz="2400" dirty="0" smtClean="0">
                          <a:solidFill>
                            <a:schemeClr val="bg1"/>
                          </a:solidFill>
                        </a:rPr>
                        <a:t> year of life</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b="0" dirty="0" smtClean="0">
                          <a:solidFill>
                            <a:schemeClr val="bg1"/>
                          </a:solidFill>
                        </a:rPr>
                        <a:t>Self-limiting (</a:t>
                      </a:r>
                      <a:r>
                        <a:rPr lang="en-US" sz="2400" b="0" baseline="0" dirty="0" smtClean="0">
                          <a:solidFill>
                            <a:schemeClr val="bg1"/>
                          </a:solidFill>
                        </a:rPr>
                        <a:t>6m-1y)</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r h="588783">
                <a:tc>
                  <a:txBody>
                    <a:bodyPr/>
                    <a:lstStyle/>
                    <a:p>
                      <a:r>
                        <a:rPr lang="en-US" sz="2400" b="1" dirty="0" smtClean="0">
                          <a:solidFill>
                            <a:srgbClr val="002060"/>
                          </a:solidFill>
                        </a:rPr>
                        <a:t>Treatment</a:t>
                      </a:r>
                      <a:endParaRPr lang="en-US" sz="2400" b="1" dirty="0">
                        <a:solidFill>
                          <a:srgbClr val="002060"/>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dirty="0" smtClean="0">
                          <a:solidFill>
                            <a:schemeClr val="bg1"/>
                          </a:solidFill>
                        </a:rPr>
                        <a:t>CS + </a:t>
                      </a:r>
                      <a:r>
                        <a:rPr lang="en-US" sz="2400" dirty="0" smtClean="0">
                          <a:solidFill>
                            <a:schemeClr val="bg1"/>
                          </a:solidFill>
                        </a:rPr>
                        <a:t>Antihistamines</a:t>
                      </a:r>
                      <a:endParaRPr lang="en-US" sz="240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c>
                  <a:txBody>
                    <a:bodyPr/>
                    <a:lstStyle/>
                    <a:p>
                      <a:r>
                        <a:rPr lang="en-US" sz="2400" b="0" dirty="0" smtClean="0">
                          <a:solidFill>
                            <a:schemeClr val="bg1"/>
                          </a:solidFill>
                        </a:rPr>
                        <a:t>No need</a:t>
                      </a:r>
                      <a:endParaRPr lang="en-US" sz="2400" b="0" dirty="0">
                        <a:solidFill>
                          <a:schemeClr val="bg1"/>
                        </a:solidFill>
                      </a:endParaRPr>
                    </a:p>
                  </a:txBody>
                  <a:tcP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cell3D prstMaterial="dkEdge">
                      <a:bevel/>
                      <a:lightRig rig="flood" dir="t"/>
                    </a:cell3D>
                  </a:tcPr>
                </a:tc>
              </a:tr>
            </a:tbl>
          </a:graphicData>
        </a:graphic>
      </p:graphicFrame>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28</a:t>
            </a:fld>
            <a:endParaRPr lang="en-US"/>
          </a:p>
        </p:txBody>
      </p:sp>
      <p:sp>
        <p:nvSpPr>
          <p:cNvPr id="4" name="Content Placeholder 3"/>
          <p:cNvSpPr>
            <a:spLocks noGrp="1"/>
          </p:cNvSpPr>
          <p:nvPr>
            <p:ph sz="quarter" idx="1"/>
          </p:nvPr>
        </p:nvSpPr>
        <p:spPr>
          <a:xfrm>
            <a:off x="533400" y="762000"/>
            <a:ext cx="4130040" cy="5334000"/>
          </a:xfrm>
          <a:ln w="38100">
            <a:solidFill>
              <a:schemeClr val="tx2"/>
            </a:solidFill>
          </a:ln>
        </p:spPr>
        <p:txBody>
          <a:bodyPr>
            <a:normAutofit fontScale="92500" lnSpcReduction="10000"/>
          </a:bodyPr>
          <a:lstStyle/>
          <a:p>
            <a:pPr algn="ctr">
              <a:buNone/>
            </a:pPr>
            <a:r>
              <a:rPr lang="en-US" sz="3000" b="1" dirty="0" smtClean="0">
                <a:ln>
                  <a:solidFill>
                    <a:srgbClr val="00B0F0"/>
                  </a:solidFill>
                </a:ln>
                <a:effectLst>
                  <a:outerShdw blurRad="38100" dist="38100" dir="2700000" algn="tl">
                    <a:srgbClr val="000000">
                      <a:alpha val="43137"/>
                    </a:srgbClr>
                  </a:outerShdw>
                </a:effectLst>
              </a:rPr>
              <a:t>Childhood AD</a:t>
            </a:r>
          </a:p>
          <a:p>
            <a:pPr>
              <a:buClr>
                <a:srgbClr val="00B0F0"/>
              </a:buClr>
              <a:buSzPct val="90000"/>
              <a:buFont typeface="Perpetua" pitchFamily="18" charset="0"/>
              <a:buChar char="*"/>
            </a:pPr>
            <a:r>
              <a:rPr lang="en-US" sz="2700" dirty="0" smtClean="0"/>
              <a:t>Affects children 2-15 years old.</a:t>
            </a:r>
          </a:p>
          <a:p>
            <a:pPr>
              <a:buClr>
                <a:srgbClr val="00B0F0"/>
              </a:buClr>
              <a:buSzPct val="90000"/>
              <a:buFont typeface="Perpetua" pitchFamily="18" charset="0"/>
              <a:buChar char="*"/>
            </a:pPr>
            <a:r>
              <a:rPr lang="en-US" sz="2700" dirty="0" smtClean="0"/>
              <a:t>Usually presents as a bilateral symmetrical dry erythematous scaly rash involving the antecubital and popliteal fossae. Wrist and ankle flexures may also be involved. At time the rash is confined to the extensor surface of the extremities.</a:t>
            </a:r>
          </a:p>
          <a:p>
            <a:pPr>
              <a:buClr>
                <a:srgbClr val="00B0F0"/>
              </a:buClr>
              <a:buSzPct val="90000"/>
              <a:buFont typeface="Perpetua" pitchFamily="18" charset="0"/>
              <a:buChar char="*"/>
            </a:pPr>
            <a:r>
              <a:rPr lang="en-US" sz="2700" dirty="0" smtClean="0"/>
              <a:t>The condition usually remits at late childhood but may continue as an adult atopic dermatitis. </a:t>
            </a:r>
            <a:endParaRPr lang="en-US" sz="2700" dirty="0"/>
          </a:p>
        </p:txBody>
      </p:sp>
      <p:sp>
        <p:nvSpPr>
          <p:cNvPr id="5" name="Content Placeholder 4"/>
          <p:cNvSpPr>
            <a:spLocks noGrp="1"/>
          </p:cNvSpPr>
          <p:nvPr>
            <p:ph sz="quarter" idx="2"/>
          </p:nvPr>
        </p:nvSpPr>
        <p:spPr>
          <a:xfrm>
            <a:off x="4800600" y="762000"/>
            <a:ext cx="3882390" cy="5334000"/>
          </a:xfrm>
          <a:ln w="38100">
            <a:solidFill>
              <a:schemeClr val="tx2"/>
            </a:solidFill>
          </a:ln>
        </p:spPr>
        <p:txBody>
          <a:bodyPr>
            <a:normAutofit fontScale="92500" lnSpcReduction="10000"/>
          </a:bodyPr>
          <a:lstStyle/>
          <a:p>
            <a:pPr algn="ctr">
              <a:buNone/>
            </a:pPr>
            <a:r>
              <a:rPr lang="en-US" sz="3000" b="1" dirty="0" smtClean="0">
                <a:ln>
                  <a:solidFill>
                    <a:srgbClr val="00B0F0"/>
                  </a:solidFill>
                </a:ln>
                <a:effectLst>
                  <a:outerShdw blurRad="38100" dist="38100" dir="2700000" algn="tl">
                    <a:srgbClr val="000000">
                      <a:alpha val="43137"/>
                    </a:srgbClr>
                  </a:outerShdw>
                </a:effectLst>
              </a:rPr>
              <a:t>Adulthood AD</a:t>
            </a:r>
          </a:p>
          <a:p>
            <a:pPr>
              <a:buClr>
                <a:schemeClr val="tx2"/>
              </a:buClr>
              <a:buSzPct val="90000"/>
              <a:buFont typeface="Perpetua" pitchFamily="18" charset="0"/>
              <a:buChar char="*"/>
            </a:pPr>
            <a:r>
              <a:rPr lang="en-US" sz="2800" dirty="0" smtClean="0"/>
              <a:t>It usually presents as a poorly circumscribed very pruritic bilateral scaly erythematous plaques with or without  lichenification and/or excoriations.</a:t>
            </a:r>
          </a:p>
          <a:p>
            <a:pPr>
              <a:buClr>
                <a:schemeClr val="tx2"/>
              </a:buClr>
              <a:buSzPct val="90000"/>
              <a:buFont typeface="Perpetua" pitchFamily="18" charset="0"/>
              <a:buChar char="*"/>
            </a:pPr>
            <a:r>
              <a:rPr lang="en-US" sz="2800" dirty="0" smtClean="0"/>
              <a:t>The </a:t>
            </a:r>
            <a:r>
              <a:rPr lang="en-US" sz="2800" dirty="0" smtClean="0">
                <a:solidFill>
                  <a:schemeClr val="tx2"/>
                </a:solidFill>
                <a:effectLst>
                  <a:outerShdw blurRad="38100" dist="38100" dir="2700000" algn="tl">
                    <a:srgbClr val="000000">
                      <a:alpha val="43137"/>
                    </a:srgbClr>
                  </a:outerShdw>
                </a:effectLst>
              </a:rPr>
              <a:t>predilection sites </a:t>
            </a:r>
            <a:r>
              <a:rPr lang="en-US" sz="2800" dirty="0" smtClean="0"/>
              <a:t>are the elbow and knee flexures and the neck. However, other sites may be involved like the thighs or extensor extremities or could be generalized. </a:t>
            </a:r>
            <a:endParaRPr lang="en-US" sz="2800"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29</a:t>
            </a:fld>
            <a:endParaRPr lang="en-US"/>
          </a:p>
        </p:txBody>
      </p:sp>
      <p:pic>
        <p:nvPicPr>
          <p:cNvPr id="8" name="Content Placeholder 7" descr="sd5.jpg"/>
          <p:cNvPicPr>
            <a:picLocks noGrp="1" noChangeAspect="1"/>
          </p:cNvPicPr>
          <p:nvPr>
            <p:ph sz="quarter" idx="1"/>
          </p:nvPr>
        </p:nvPicPr>
        <p:blipFill>
          <a:blip r:embed="rId3"/>
          <a:stretch>
            <a:fillRect/>
          </a:stretch>
        </p:blipFill>
        <p:spPr>
          <a:xfrm>
            <a:off x="381000" y="381001"/>
            <a:ext cx="4267200" cy="5867400"/>
          </a:xfrm>
          <a:ln w="28575">
            <a:solidFill>
              <a:srgbClr val="81F397"/>
            </a:solidFill>
          </a:ln>
        </p:spPr>
      </p:pic>
      <p:pic>
        <p:nvPicPr>
          <p:cNvPr id="19" name="Content Placeholder 18" descr="sd6.jpg"/>
          <p:cNvPicPr>
            <a:picLocks noGrp="1" noChangeAspect="1"/>
          </p:cNvPicPr>
          <p:nvPr>
            <p:ph sz="quarter" idx="2"/>
          </p:nvPr>
        </p:nvPicPr>
        <p:blipFill>
          <a:blip r:embed="rId4"/>
          <a:stretch>
            <a:fillRect/>
          </a:stretch>
        </p:blipFill>
        <p:spPr>
          <a:xfrm>
            <a:off x="4754370" y="319053"/>
            <a:ext cx="4084830" cy="2805147"/>
          </a:xfrm>
          <a:ln w="38100">
            <a:solidFill>
              <a:schemeClr val="tx2"/>
            </a:solidFill>
          </a:ln>
        </p:spPr>
      </p:pic>
      <p:sp>
        <p:nvSpPr>
          <p:cNvPr id="10" name="Rounded Rectangle 9"/>
          <p:cNvSpPr/>
          <p:nvPr/>
        </p:nvSpPr>
        <p:spPr>
          <a:xfrm>
            <a:off x="2743200" y="5715000"/>
            <a:ext cx="1905000" cy="5334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Infantile AD</a:t>
            </a:r>
            <a:endParaRPr lang="en-US" sz="2400" b="1" dirty="0">
              <a:solidFill>
                <a:schemeClr val="tx1"/>
              </a:solidFill>
              <a:effectLst>
                <a:outerShdw blurRad="38100" dist="38100" dir="2700000" algn="tl">
                  <a:srgbClr val="000000">
                    <a:alpha val="43137"/>
                  </a:srgbClr>
                </a:outerShdw>
              </a:effectLst>
            </a:endParaRPr>
          </a:p>
        </p:txBody>
      </p:sp>
      <p:pic>
        <p:nvPicPr>
          <p:cNvPr id="1026" name="Picture 2" descr="C:\Documents and Settings\XPPRESP3\Desktop\Eczema\2-102.jpg"/>
          <p:cNvPicPr>
            <a:picLocks noChangeAspect="1" noChangeArrowheads="1"/>
          </p:cNvPicPr>
          <p:nvPr/>
        </p:nvPicPr>
        <p:blipFill>
          <a:blip r:embed="rId5"/>
          <a:srcRect/>
          <a:stretch>
            <a:fillRect/>
          </a:stretch>
        </p:blipFill>
        <p:spPr bwMode="auto">
          <a:xfrm>
            <a:off x="4800600" y="3429000"/>
            <a:ext cx="4000500" cy="2838450"/>
          </a:xfrm>
          <a:prstGeom prst="rect">
            <a:avLst/>
          </a:prstGeom>
          <a:noFill/>
          <a:ln w="38100">
            <a:solidFill>
              <a:schemeClr val="tx2"/>
            </a:solidFill>
          </a:ln>
        </p:spPr>
      </p:pic>
      <p:sp>
        <p:nvSpPr>
          <p:cNvPr id="21" name="Rounded Rectangle 20"/>
          <p:cNvSpPr/>
          <p:nvPr/>
        </p:nvSpPr>
        <p:spPr>
          <a:xfrm>
            <a:off x="7239000" y="5867400"/>
            <a:ext cx="1524000" cy="3810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Adult AD</a:t>
            </a:r>
            <a:endParaRPr lang="en-US" sz="2400" b="1" dirty="0">
              <a:solidFill>
                <a:schemeClr val="tx1"/>
              </a:solidFill>
              <a:effectLst>
                <a:outerShdw blurRad="38100" dist="38100" dir="2700000" algn="tl">
                  <a:srgbClr val="000000">
                    <a:alpha val="43137"/>
                  </a:srgbClr>
                </a:outerShdw>
              </a:effectLst>
            </a:endParaRPr>
          </a:p>
        </p:txBody>
      </p:sp>
      <p:sp>
        <p:nvSpPr>
          <p:cNvPr id="22" name="Rounded Rectangle 21"/>
          <p:cNvSpPr/>
          <p:nvPr/>
        </p:nvSpPr>
        <p:spPr>
          <a:xfrm>
            <a:off x="4724400" y="2743200"/>
            <a:ext cx="2209800" cy="3810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Childhood AD</a:t>
            </a:r>
            <a:endParaRPr lang="en-US" sz="2400" b="1" dirty="0">
              <a:solidFill>
                <a:schemeClr val="tx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a:bodyPr>
          <a:lstStyle/>
          <a:p>
            <a:r>
              <a:rPr lang="en-US" sz="3600" dirty="0" smtClean="0">
                <a:ln>
                  <a:solidFill>
                    <a:srgbClr val="00B0F0"/>
                  </a:solidFill>
                </a:ln>
              </a:rPr>
              <a:t>Associations Of AD</a:t>
            </a:r>
            <a:endParaRPr lang="en-US" sz="3600"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30</a:t>
            </a:fld>
            <a:endParaRPr lang="en-US"/>
          </a:p>
        </p:txBody>
      </p:sp>
      <p:sp>
        <p:nvSpPr>
          <p:cNvPr id="4" name="Content Placeholder 3"/>
          <p:cNvSpPr>
            <a:spLocks noGrp="1"/>
          </p:cNvSpPr>
          <p:nvPr>
            <p:ph sz="quarter" idx="1"/>
          </p:nvPr>
        </p:nvSpPr>
        <p:spPr>
          <a:xfrm>
            <a:off x="533400" y="990600"/>
            <a:ext cx="8153400" cy="5029200"/>
          </a:xfrm>
        </p:spPr>
        <p:txBody>
          <a:bodyPr>
            <a:normAutofit lnSpcReduction="10000"/>
          </a:bodyPr>
          <a:lstStyle/>
          <a:p>
            <a:pPr marL="514350" indent="-514350">
              <a:buClr>
                <a:srgbClr val="00B0F0"/>
              </a:buClr>
              <a:buSzPct val="90000"/>
              <a:buAutoNum type="arabicPeriod"/>
            </a:pPr>
            <a:r>
              <a:rPr lang="en-US" dirty="0" smtClean="0"/>
              <a:t>Dennie-Morgan Fold (Extra-ordinary infra-orbital fold)</a:t>
            </a:r>
          </a:p>
          <a:p>
            <a:pPr marL="514350" indent="-514350">
              <a:buClr>
                <a:srgbClr val="00B0F0"/>
              </a:buClr>
              <a:buSzPct val="90000"/>
              <a:buAutoNum type="arabicPeriod"/>
            </a:pPr>
            <a:r>
              <a:rPr lang="en-US" dirty="0" smtClean="0"/>
              <a:t>Hyperlinearity of the palms</a:t>
            </a:r>
          </a:p>
          <a:p>
            <a:pPr marL="514350" indent="-514350">
              <a:buClr>
                <a:srgbClr val="00B0F0"/>
              </a:buClr>
              <a:buSzPct val="90000"/>
              <a:buAutoNum type="arabicPeriod"/>
            </a:pPr>
            <a:r>
              <a:rPr lang="en-US" dirty="0" smtClean="0"/>
              <a:t>Loss of the outer third of the eyebrows</a:t>
            </a:r>
          </a:p>
          <a:p>
            <a:pPr marL="514350" indent="-514350">
              <a:buClr>
                <a:srgbClr val="00B0F0"/>
              </a:buClr>
              <a:buSzPct val="90000"/>
              <a:buAutoNum type="arabicPeriod"/>
            </a:pPr>
            <a:r>
              <a:rPr lang="en-US" b="1" dirty="0" smtClean="0">
                <a:solidFill>
                  <a:schemeClr val="tx2"/>
                </a:solidFill>
                <a:effectLst>
                  <a:outerShdw blurRad="38100" dist="38100" dir="2700000" algn="tl">
                    <a:srgbClr val="000000">
                      <a:alpha val="43137"/>
                    </a:srgbClr>
                  </a:outerShdw>
                </a:effectLst>
              </a:rPr>
              <a:t>Keratosis pilaris</a:t>
            </a:r>
            <a:r>
              <a:rPr lang="en-US" dirty="0" smtClean="0"/>
              <a:t>: Asymptomatic follicular papules involving the lateral aspects of the upper arms and the thighs.</a:t>
            </a:r>
          </a:p>
          <a:p>
            <a:pPr marL="514350" indent="-514350">
              <a:buClr>
                <a:srgbClr val="00B0F0"/>
              </a:buClr>
              <a:buSzPct val="90000"/>
              <a:buAutoNum type="arabicPeriod"/>
            </a:pPr>
            <a:r>
              <a:rPr lang="en-US" b="1" dirty="0" smtClean="0">
                <a:solidFill>
                  <a:schemeClr val="tx2"/>
                </a:solidFill>
                <a:effectLst>
                  <a:outerShdw blurRad="38100" dist="38100" dir="2700000" algn="tl">
                    <a:srgbClr val="000000">
                      <a:alpha val="43137"/>
                    </a:srgbClr>
                  </a:outerShdw>
                </a:effectLst>
              </a:rPr>
              <a:t>Pityriasis alba</a:t>
            </a:r>
            <a:r>
              <a:rPr lang="en-US" dirty="0" smtClean="0"/>
              <a:t>: rounded or oval scaly hypopigmented plaques involving chiefly the face and also the neck or upper arms. The lesions are asymptomatic and self-limiting usually disappear within months.</a:t>
            </a:r>
          </a:p>
          <a:p>
            <a:pPr marL="514350" indent="-514350">
              <a:buClr>
                <a:srgbClr val="00B0F0"/>
              </a:buClr>
              <a:buSzPct val="90000"/>
              <a:buAutoNum type="arabicPeriod"/>
            </a:pPr>
            <a:r>
              <a:rPr lang="en-US" dirty="0" smtClean="0"/>
              <a:t>Icthyosis vulgaris (10% incidence in AD patients)</a:t>
            </a:r>
          </a:p>
          <a:p>
            <a:pPr marL="514350" indent="-514350">
              <a:buClr>
                <a:srgbClr val="00B0F0"/>
              </a:buClr>
              <a:buSzPct val="90000"/>
              <a:buAutoNum type="arabicPeriod"/>
            </a:pPr>
            <a:r>
              <a:rPr lang="en-US" dirty="0" smtClean="0"/>
              <a:t>Eye problems (Keratoconus and premature cataract)</a:t>
            </a:r>
          </a:p>
          <a:p>
            <a:pPr marL="514350" indent="-514350">
              <a:buClr>
                <a:srgbClr val="00B0F0"/>
              </a:buClr>
              <a:buSzPct val="90000"/>
              <a:buAutoNum type="arabicPeriod"/>
            </a:pPr>
            <a:r>
              <a:rPr lang="en-US" dirty="0" smtClean="0"/>
              <a:t>Alopecia areata</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r>
              <a:rPr lang="en-US" dirty="0" smtClean="0">
                <a:ln>
                  <a:solidFill>
                    <a:srgbClr val="00B0F0"/>
                  </a:solidFill>
                </a:ln>
              </a:rPr>
              <a:t>Complications Of AD</a:t>
            </a:r>
            <a:endParaRPr lang="en-US"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31</a:t>
            </a:fld>
            <a:endParaRPr lang="en-US"/>
          </a:p>
        </p:txBody>
      </p:sp>
      <p:sp>
        <p:nvSpPr>
          <p:cNvPr id="4" name="Content Placeholder 3"/>
          <p:cNvSpPr>
            <a:spLocks noGrp="1"/>
          </p:cNvSpPr>
          <p:nvPr>
            <p:ph sz="quarter" idx="1"/>
          </p:nvPr>
        </p:nvSpPr>
        <p:spPr>
          <a:xfrm>
            <a:off x="381000" y="990600"/>
            <a:ext cx="8382000" cy="5105400"/>
          </a:xfrm>
        </p:spPr>
        <p:txBody>
          <a:bodyPr>
            <a:normAutofit lnSpcReduction="10000"/>
          </a:bodyPr>
          <a:lstStyle/>
          <a:p>
            <a:pPr marL="514350" indent="-514350">
              <a:buClr>
                <a:srgbClr val="00B0F0"/>
              </a:buClr>
              <a:buSzPct val="90000"/>
              <a:buAutoNum type="arabicPeriod"/>
            </a:pPr>
            <a:r>
              <a:rPr lang="en-US" dirty="0" smtClean="0"/>
              <a:t>Increased incidence and severity of infections mainly bacterial s especially those caused by </a:t>
            </a:r>
            <a:r>
              <a:rPr lang="en-US" i="1" dirty="0" smtClean="0">
                <a:solidFill>
                  <a:schemeClr val="tx2"/>
                </a:solidFill>
                <a:effectLst>
                  <a:outerShdw blurRad="38100" dist="38100" dir="2700000" algn="tl">
                    <a:srgbClr val="000000">
                      <a:alpha val="43137"/>
                    </a:srgbClr>
                  </a:outerShdw>
                </a:effectLst>
              </a:rPr>
              <a:t>S. aureus </a:t>
            </a:r>
            <a:r>
              <a:rPr lang="en-US" dirty="0" smtClean="0"/>
              <a:t>and less often viral infections like </a:t>
            </a:r>
            <a:r>
              <a:rPr lang="en-US" dirty="0" smtClean="0">
                <a:solidFill>
                  <a:schemeClr val="tx2"/>
                </a:solidFill>
                <a:effectLst>
                  <a:outerShdw blurRad="38100" dist="38100" dir="2700000" algn="tl">
                    <a:srgbClr val="000000">
                      <a:alpha val="43137"/>
                    </a:srgbClr>
                  </a:outerShdw>
                </a:effectLst>
              </a:rPr>
              <a:t>Herpes simplex </a:t>
            </a:r>
            <a:r>
              <a:rPr lang="en-US" dirty="0" smtClean="0"/>
              <a:t>or </a:t>
            </a:r>
            <a:r>
              <a:rPr lang="en-US" dirty="0" smtClean="0">
                <a:solidFill>
                  <a:schemeClr val="tx2"/>
                </a:solidFill>
                <a:effectLst>
                  <a:outerShdw blurRad="38100" dist="38100" dir="2700000" algn="tl">
                    <a:srgbClr val="000000">
                      <a:alpha val="43137"/>
                    </a:srgbClr>
                  </a:outerShdw>
                </a:effectLst>
              </a:rPr>
              <a:t>Molluscum contagiosum</a:t>
            </a:r>
            <a:r>
              <a:rPr lang="en-US" dirty="0" smtClean="0"/>
              <a:t>. H. simplex infection in AD patients may present with a severe widespread vesicular rash which may be hemorrhagic. This condition is called </a:t>
            </a:r>
            <a:r>
              <a:rPr lang="en-US" dirty="0" smtClean="0">
                <a:solidFill>
                  <a:srgbClr val="00B0F0"/>
                </a:solidFill>
                <a:effectLst>
                  <a:outerShdw blurRad="38100" dist="38100" dir="2700000" algn="tl">
                    <a:srgbClr val="000000">
                      <a:alpha val="43137"/>
                    </a:srgbClr>
                  </a:outerShdw>
                </a:effectLst>
              </a:rPr>
              <a:t>Eczema herpeticum </a:t>
            </a:r>
            <a:r>
              <a:rPr lang="en-US" dirty="0" smtClean="0"/>
              <a:t>or </a:t>
            </a:r>
            <a:r>
              <a:rPr lang="en-US" dirty="0" smtClean="0">
                <a:solidFill>
                  <a:srgbClr val="00B0F0"/>
                </a:solidFill>
              </a:rPr>
              <a:t>Kaposi’s varicelliform eruption</a:t>
            </a:r>
            <a:r>
              <a:rPr lang="en-US" dirty="0" smtClean="0"/>
              <a:t>.</a:t>
            </a:r>
          </a:p>
          <a:p>
            <a:pPr marL="514350" indent="-514350">
              <a:buClr>
                <a:srgbClr val="00B0F0"/>
              </a:buClr>
              <a:buSzPct val="90000"/>
              <a:buAutoNum type="arabicPeriod"/>
            </a:pPr>
            <a:r>
              <a:rPr lang="en-US" dirty="0" smtClean="0"/>
              <a:t>Increased incidence of immediate allergies (Type I HSR) to foods (eggs, fish, cow’s milk, wheat…etc.), pollens and drugs (e.g. Penicillin).</a:t>
            </a:r>
          </a:p>
          <a:p>
            <a:pPr marL="514350" indent="-514350">
              <a:buClr>
                <a:srgbClr val="00B0F0"/>
              </a:buClr>
              <a:buSzPct val="90000"/>
              <a:buAutoNum type="arabicPeriod"/>
            </a:pPr>
            <a:r>
              <a:rPr lang="en-US" dirty="0" smtClean="0"/>
              <a:t>Increased incidence of irritant reactions (ICD)due to defective skin barrier function.</a:t>
            </a:r>
          </a:p>
          <a:p>
            <a:pPr marL="514350" indent="-514350">
              <a:buClr>
                <a:srgbClr val="00B0F0"/>
              </a:buClr>
              <a:buSzPct val="90000"/>
              <a:buAutoNum type="arabicPeriod"/>
            </a:pPr>
            <a:r>
              <a:rPr lang="en-US" dirty="0" smtClean="0"/>
              <a:t>Psychological problems due to the chronic severely pruritic nature of the disease.</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715962"/>
          </a:xfrm>
        </p:spPr>
        <p:txBody>
          <a:bodyPr>
            <a:normAutofit/>
          </a:bodyPr>
          <a:lstStyle/>
          <a:p>
            <a:r>
              <a:rPr lang="en-US" sz="3600" dirty="0" smtClean="0">
                <a:ln>
                  <a:solidFill>
                    <a:srgbClr val="00B0F0"/>
                  </a:solidFill>
                </a:ln>
              </a:rPr>
              <a:t>Management of AD</a:t>
            </a:r>
            <a:endParaRPr lang="en-US" sz="3600"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32</a:t>
            </a:fld>
            <a:endParaRPr lang="en-US"/>
          </a:p>
        </p:txBody>
      </p:sp>
      <p:sp>
        <p:nvSpPr>
          <p:cNvPr id="4" name="Content Placeholder 3"/>
          <p:cNvSpPr>
            <a:spLocks noGrp="1"/>
          </p:cNvSpPr>
          <p:nvPr>
            <p:ph sz="quarter" idx="1"/>
          </p:nvPr>
        </p:nvSpPr>
        <p:spPr>
          <a:xfrm>
            <a:off x="457200" y="990600"/>
            <a:ext cx="8305800" cy="5334000"/>
          </a:xfrm>
        </p:spPr>
        <p:txBody>
          <a:bodyPr>
            <a:normAutofit fontScale="92500" lnSpcReduction="10000"/>
          </a:bodyPr>
          <a:lstStyle/>
          <a:p>
            <a:pPr marL="514350" indent="-514350">
              <a:buClr>
                <a:srgbClr val="00B0F0"/>
              </a:buClr>
              <a:buSzPct val="90000"/>
              <a:buAutoNum type="arabicPeriod"/>
            </a:pPr>
            <a:r>
              <a:rPr lang="en-US" dirty="0" smtClean="0"/>
              <a:t>Avoid  </a:t>
            </a:r>
            <a:r>
              <a:rPr lang="en-US" dirty="0" smtClean="0"/>
              <a:t>precipitating and exacerbating factors (irritants) if possible like wool clothes or garments, lifa, soaps and excessive washing.</a:t>
            </a:r>
          </a:p>
          <a:p>
            <a:pPr marL="514350" indent="-514350">
              <a:buClr>
                <a:srgbClr val="00B0F0"/>
              </a:buClr>
              <a:buSzPct val="90000"/>
              <a:buAutoNum type="arabicPeriod"/>
            </a:pPr>
            <a:r>
              <a:rPr lang="en-US" dirty="0" smtClean="0"/>
              <a:t>Regular use of </a:t>
            </a:r>
            <a:r>
              <a:rPr lang="en-US" dirty="0" smtClean="0">
                <a:solidFill>
                  <a:srgbClr val="81F397"/>
                </a:solidFill>
                <a:effectLst>
                  <a:outerShdw blurRad="38100" dist="38100" dir="2700000" algn="tl">
                    <a:srgbClr val="000000">
                      <a:alpha val="43137"/>
                    </a:srgbClr>
                  </a:outerShdw>
                </a:effectLst>
              </a:rPr>
              <a:t>greasy emollients </a:t>
            </a:r>
            <a:r>
              <a:rPr lang="en-US" dirty="0" smtClean="0"/>
              <a:t>e.g. Vaseline especially after bathing to </a:t>
            </a:r>
            <a:r>
              <a:rPr lang="en-US" dirty="0" smtClean="0"/>
              <a:t>decrease </a:t>
            </a:r>
            <a:r>
              <a:rPr lang="en-US" dirty="0" smtClean="0"/>
              <a:t>skin xerosis.</a:t>
            </a:r>
          </a:p>
          <a:p>
            <a:pPr marL="514350" indent="-514350">
              <a:buClr>
                <a:srgbClr val="00B0F0"/>
              </a:buClr>
              <a:buSzPct val="90000"/>
              <a:buAutoNum type="arabicPeriod"/>
            </a:pPr>
            <a:r>
              <a:rPr lang="en-US" dirty="0" smtClean="0"/>
              <a:t>Oral antihistamines (Sedative type) like Hydroxyzine or Diphenhydramine to ameliorate itching.</a:t>
            </a:r>
          </a:p>
          <a:p>
            <a:pPr marL="514350" indent="-514350">
              <a:buClr>
                <a:srgbClr val="00B0F0"/>
              </a:buClr>
              <a:buSzPct val="90000"/>
              <a:buAutoNum type="arabicPeriod"/>
            </a:pPr>
            <a:r>
              <a:rPr lang="en-US" dirty="0" smtClean="0"/>
              <a:t>Systemic antibiotics if there is secondary bacterial infection.</a:t>
            </a:r>
          </a:p>
          <a:p>
            <a:pPr marL="514350" indent="-514350">
              <a:buClr>
                <a:srgbClr val="00B0F0"/>
              </a:buClr>
              <a:buSzPct val="90000"/>
              <a:buAutoNum type="arabicPeriod"/>
            </a:pPr>
            <a:r>
              <a:rPr lang="en-US" dirty="0" smtClean="0">
                <a:solidFill>
                  <a:schemeClr val="tx2"/>
                </a:solidFill>
                <a:effectLst>
                  <a:outerShdw blurRad="38100" dist="38100" dir="2700000" algn="tl">
                    <a:srgbClr val="000000">
                      <a:alpha val="43137"/>
                    </a:srgbClr>
                  </a:outerShdw>
                </a:effectLst>
              </a:rPr>
              <a:t>Topical Corticosteroids </a:t>
            </a:r>
            <a:r>
              <a:rPr lang="en-US" dirty="0" smtClean="0"/>
              <a:t>are very helpful in most cases.</a:t>
            </a:r>
          </a:p>
          <a:p>
            <a:pPr marL="514350" indent="-514350">
              <a:buClr>
                <a:srgbClr val="00B0F0"/>
              </a:buClr>
              <a:buSzPct val="90000"/>
              <a:buFont typeface="Wingdings 2"/>
              <a:buAutoNum type="arabicPeriod"/>
            </a:pPr>
            <a:r>
              <a:rPr lang="en-US" dirty="0" smtClean="0"/>
              <a:t>Short courses of </a:t>
            </a:r>
            <a:r>
              <a:rPr lang="en-US" dirty="0" smtClean="0">
                <a:solidFill>
                  <a:schemeClr val="tx2"/>
                </a:solidFill>
                <a:effectLst>
                  <a:outerShdw blurRad="38100" dist="38100" dir="2700000" algn="tl">
                    <a:srgbClr val="000000">
                      <a:alpha val="43137"/>
                    </a:srgbClr>
                  </a:outerShdw>
                </a:effectLst>
              </a:rPr>
              <a:t>systemic steroids </a:t>
            </a:r>
            <a:r>
              <a:rPr lang="en-US" dirty="0" smtClean="0"/>
              <a:t>may be given in severe cases.</a:t>
            </a:r>
          </a:p>
          <a:p>
            <a:pPr marL="514350" indent="-514350">
              <a:buClr>
                <a:srgbClr val="00B0F0"/>
              </a:buClr>
              <a:buSzPct val="90000"/>
              <a:buAutoNum type="arabicPeriod"/>
            </a:pPr>
            <a:r>
              <a:rPr lang="en-US" dirty="0" smtClean="0"/>
              <a:t>Children with moderate or severe atopic dermatitis can be treated  with  </a:t>
            </a:r>
            <a:r>
              <a:rPr lang="en-US" dirty="0" smtClean="0">
                <a:solidFill>
                  <a:srgbClr val="00B0F0"/>
                </a:solidFill>
              </a:rPr>
              <a:t>Tacrolimus ointment </a:t>
            </a:r>
            <a:r>
              <a:rPr lang="en-US" dirty="0" smtClean="0"/>
              <a:t>or </a:t>
            </a:r>
            <a:r>
              <a:rPr lang="en-US" dirty="0" smtClean="0">
                <a:solidFill>
                  <a:srgbClr val="81F397"/>
                </a:solidFill>
                <a:effectLst>
                  <a:outerShdw blurRad="38100" dist="38100" dir="2700000" algn="tl">
                    <a:srgbClr val="000000">
                      <a:alpha val="43137"/>
                    </a:srgbClr>
                  </a:outerShdw>
                </a:effectLst>
              </a:rPr>
              <a:t>Pimecrolimus cream </a:t>
            </a:r>
            <a:r>
              <a:rPr lang="en-US" dirty="0" smtClean="0"/>
              <a:t>(Calcineurin inhibitors act as immunomodulators), they are considered as alternatives to topical corticosteroids.</a:t>
            </a:r>
          </a:p>
          <a:p>
            <a:pPr marL="514350" indent="-514350">
              <a:buClr>
                <a:srgbClr val="00B0F0"/>
              </a:buClr>
              <a:buSzPct val="90000"/>
              <a:buAutoNum type="arabicPeriod"/>
            </a:pPr>
            <a:r>
              <a:rPr lang="en-US" dirty="0" smtClean="0"/>
              <a:t>Severe cases in adults may be treated with PUVA or Cyclosporine A.</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772400" cy="792162"/>
          </a:xfrm>
        </p:spPr>
        <p:txBody>
          <a:bodyPr>
            <a:normAutofit/>
          </a:bodyPr>
          <a:lstStyle/>
          <a:p>
            <a:r>
              <a:rPr lang="en-US" sz="3600" b="1" dirty="0" smtClean="0">
                <a:ln>
                  <a:solidFill>
                    <a:srgbClr val="00B0F0"/>
                  </a:solidFill>
                </a:ln>
                <a:effectLst>
                  <a:outerShdw blurRad="38100" dist="38100" dir="2700000" algn="tl">
                    <a:srgbClr val="000000">
                      <a:alpha val="43137"/>
                    </a:srgbClr>
                  </a:outerShdw>
                </a:effectLst>
              </a:rPr>
              <a:t>Seborrhoeic Dermatitis</a:t>
            </a:r>
            <a:endParaRPr lang="en-US" sz="3600" b="1" dirty="0">
              <a:ln>
                <a:solidFill>
                  <a:srgbClr val="00B0F0"/>
                </a:solidFill>
              </a:ln>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33</a:t>
            </a:fld>
            <a:endParaRPr lang="en-US"/>
          </a:p>
        </p:txBody>
      </p:sp>
      <p:sp>
        <p:nvSpPr>
          <p:cNvPr id="4" name="Content Placeholder 3"/>
          <p:cNvSpPr>
            <a:spLocks noGrp="1"/>
          </p:cNvSpPr>
          <p:nvPr>
            <p:ph sz="quarter" idx="1"/>
          </p:nvPr>
        </p:nvSpPr>
        <p:spPr>
          <a:xfrm>
            <a:off x="533400" y="1143000"/>
            <a:ext cx="8153400" cy="5029200"/>
          </a:xfrm>
        </p:spPr>
        <p:txBody>
          <a:bodyPr>
            <a:normAutofit fontScale="92500" lnSpcReduction="10000"/>
          </a:bodyPr>
          <a:lstStyle/>
          <a:p>
            <a:pPr>
              <a:buNone/>
            </a:pPr>
            <a:r>
              <a:rPr lang="en-US" b="1" dirty="0" smtClean="0">
                <a:solidFill>
                  <a:srgbClr val="00B0F0"/>
                </a:solidFill>
                <a:effectLst>
                  <a:outerShdw blurRad="38100" dist="38100" dir="2700000" algn="tl">
                    <a:srgbClr val="000000">
                      <a:alpha val="43137"/>
                    </a:srgbClr>
                  </a:outerShdw>
                </a:effectLst>
              </a:rPr>
              <a:t>SD</a:t>
            </a:r>
            <a:r>
              <a:rPr lang="en-US" dirty="0" smtClean="0"/>
              <a:t> is an endogenous eczema that involves seborrhoeic areas of the body, these areas include scalp, eyebrows, eyelashes, nasolabial folds, moustache, beard, external auditory canal, retroauricular folds, shoulders, sternal area, interscapular region, axillae and groins). These areas may be involved singly or in combination.</a:t>
            </a:r>
          </a:p>
          <a:p>
            <a:pPr>
              <a:buNone/>
            </a:pPr>
            <a:r>
              <a:rPr lang="en-US" dirty="0" smtClean="0"/>
              <a:t>The </a:t>
            </a:r>
            <a:r>
              <a:rPr lang="en-US" dirty="0" smtClean="0">
                <a:solidFill>
                  <a:srgbClr val="00B0F0"/>
                </a:solidFill>
                <a:effectLst>
                  <a:outerShdw blurRad="38100" dist="38100" dir="2700000" algn="tl">
                    <a:srgbClr val="000000">
                      <a:alpha val="43137"/>
                    </a:srgbClr>
                  </a:outerShdw>
                </a:effectLst>
              </a:rPr>
              <a:t>exact aetiology </a:t>
            </a:r>
            <a:r>
              <a:rPr lang="en-US" dirty="0" smtClean="0"/>
              <a:t>of SD is unknown, however:</a:t>
            </a:r>
          </a:p>
          <a:p>
            <a:pPr marL="514350" indent="-514350">
              <a:buClr>
                <a:srgbClr val="00B0F0"/>
              </a:buClr>
              <a:buSzPct val="90000"/>
              <a:buAutoNum type="arabicPeriod"/>
            </a:pPr>
            <a:r>
              <a:rPr lang="en-US" dirty="0" smtClean="0"/>
              <a:t>A yeast-flora of hairy skin </a:t>
            </a:r>
            <a:r>
              <a:rPr lang="en-US" i="1" dirty="0" smtClean="0">
                <a:solidFill>
                  <a:schemeClr val="tx2"/>
                </a:solidFill>
                <a:effectLst>
                  <a:outerShdw blurRad="38100" dist="38100" dir="2700000" algn="tl">
                    <a:srgbClr val="000000">
                      <a:alpha val="43137"/>
                    </a:srgbClr>
                  </a:outerShdw>
                </a:effectLst>
              </a:rPr>
              <a:t>Pityrosporum ovale </a:t>
            </a:r>
            <a:r>
              <a:rPr lang="en-US" dirty="0" smtClean="0"/>
              <a:t>has been suggested to induce or perpetuate the condition.</a:t>
            </a:r>
          </a:p>
          <a:p>
            <a:pPr marL="514350" indent="-514350">
              <a:buClr>
                <a:srgbClr val="00B0F0"/>
              </a:buClr>
              <a:buSzPct val="90000"/>
              <a:buAutoNum type="arabicPeriod"/>
            </a:pPr>
            <a:r>
              <a:rPr lang="en-US" dirty="0" smtClean="0"/>
              <a:t>Increased androgen level with resultant seborrhea may also have a role in the aetiology of SD.</a:t>
            </a:r>
          </a:p>
          <a:p>
            <a:pPr marL="514350" indent="-514350">
              <a:buClr>
                <a:srgbClr val="00B0F0"/>
              </a:buClr>
              <a:buSzPct val="90000"/>
              <a:buNone/>
            </a:pPr>
            <a:r>
              <a:rPr lang="en-US" dirty="0" smtClean="0"/>
              <a:t>According to the </a:t>
            </a:r>
            <a:r>
              <a:rPr lang="en-US" dirty="0" smtClean="0">
                <a:solidFill>
                  <a:schemeClr val="tx2"/>
                </a:solidFill>
                <a:effectLst>
                  <a:outerShdw blurRad="38100" dist="38100" dir="2700000" algn="tl">
                    <a:srgbClr val="000000">
                      <a:alpha val="43137"/>
                    </a:srgbClr>
                  </a:outerShdw>
                </a:effectLst>
              </a:rPr>
              <a:t>age group</a:t>
            </a:r>
            <a:r>
              <a:rPr lang="en-US" dirty="0" smtClean="0"/>
              <a:t> affected there are tow types of SD:</a:t>
            </a:r>
          </a:p>
          <a:p>
            <a:pPr marL="514350" indent="-514350">
              <a:buClr>
                <a:srgbClr val="00B0F0"/>
              </a:buClr>
              <a:buSzPct val="90000"/>
              <a:buAutoNum type="arabicPeriod"/>
            </a:pPr>
            <a:r>
              <a:rPr lang="en-US" dirty="0" smtClean="0"/>
              <a:t>Infantile SD</a:t>
            </a:r>
          </a:p>
          <a:p>
            <a:pPr marL="514350" indent="-514350">
              <a:buClr>
                <a:srgbClr val="00B0F0"/>
              </a:buClr>
              <a:buSzPct val="90000"/>
              <a:buAutoNum type="arabicPeriod"/>
            </a:pPr>
            <a:r>
              <a:rPr lang="en-US" dirty="0" smtClean="0"/>
              <a:t>Adult SD </a:t>
            </a:r>
          </a:p>
          <a:p>
            <a:pPr>
              <a:buNone/>
            </a:pP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74638"/>
            <a:ext cx="7924800" cy="715962"/>
          </a:xfrm>
        </p:spPr>
        <p:txBody>
          <a:bodyPr>
            <a:normAutofit/>
          </a:bodyPr>
          <a:lstStyle/>
          <a:p>
            <a:r>
              <a:rPr lang="en-US" sz="3600" b="1" dirty="0" smtClean="0">
                <a:ln>
                  <a:solidFill>
                    <a:srgbClr val="00B0F0"/>
                  </a:solidFill>
                </a:ln>
                <a:effectLst>
                  <a:outerShdw blurRad="38100" dist="38100" dir="2700000" algn="tl">
                    <a:srgbClr val="000000">
                      <a:alpha val="43137"/>
                    </a:srgbClr>
                  </a:outerShdw>
                </a:effectLst>
              </a:rPr>
              <a:t>Clinical Picture of SD</a:t>
            </a:r>
            <a:endParaRPr lang="en-US" sz="3600"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34</a:t>
            </a:fld>
            <a:endParaRPr lang="en-US"/>
          </a:p>
        </p:txBody>
      </p:sp>
      <p:sp>
        <p:nvSpPr>
          <p:cNvPr id="4" name="Content Placeholder 3"/>
          <p:cNvSpPr>
            <a:spLocks noGrp="1"/>
          </p:cNvSpPr>
          <p:nvPr>
            <p:ph sz="quarter" idx="1"/>
          </p:nvPr>
        </p:nvSpPr>
        <p:spPr>
          <a:xfrm>
            <a:off x="457200" y="990600"/>
            <a:ext cx="8229600" cy="5181600"/>
          </a:xfrm>
        </p:spPr>
        <p:txBody>
          <a:bodyPr>
            <a:normAutofit fontScale="92500"/>
          </a:bodyPr>
          <a:lstStyle/>
          <a:p>
            <a:pPr>
              <a:buClr>
                <a:srgbClr val="00B0F0"/>
              </a:buClr>
              <a:buSzPct val="90000"/>
              <a:buFont typeface="Wingdings" pitchFamily="2" charset="2"/>
              <a:buChar char="Ø"/>
            </a:pPr>
            <a:r>
              <a:rPr lang="en-US" dirty="0" smtClean="0">
                <a:solidFill>
                  <a:srgbClr val="00B0F0"/>
                </a:solidFill>
                <a:effectLst>
                  <a:outerShdw blurRad="38100" dist="38100" dir="2700000" algn="tl">
                    <a:srgbClr val="000000">
                      <a:alpha val="43137"/>
                    </a:srgbClr>
                  </a:outerShdw>
                </a:effectLst>
              </a:rPr>
              <a:t>Adult SD </a:t>
            </a:r>
            <a:r>
              <a:rPr lang="en-US" dirty="0" smtClean="0"/>
              <a:t>is characterized by pinkish-red patches covered with loosely attached </a:t>
            </a:r>
            <a:r>
              <a:rPr lang="en-US" dirty="0" smtClean="0">
                <a:solidFill>
                  <a:schemeClr val="tx2"/>
                </a:solidFill>
              </a:rPr>
              <a:t>greasy yellowish </a:t>
            </a:r>
            <a:r>
              <a:rPr lang="en-US" dirty="0" smtClean="0"/>
              <a:t>scales. The rash is usually bilateral and symmetrical.</a:t>
            </a:r>
          </a:p>
          <a:p>
            <a:pPr>
              <a:buClr>
                <a:srgbClr val="00B0F0"/>
              </a:buClr>
              <a:buSzPct val="90000"/>
              <a:buFont typeface="Wingdings" pitchFamily="2" charset="2"/>
              <a:buChar char="Ø"/>
            </a:pPr>
            <a:r>
              <a:rPr lang="en-US" dirty="0" smtClean="0"/>
              <a:t>There may be variable degree of itching in seborrhoeic eczema.</a:t>
            </a:r>
          </a:p>
          <a:p>
            <a:pPr>
              <a:buClr>
                <a:srgbClr val="00B0F0"/>
              </a:buClr>
              <a:buSzPct val="90000"/>
              <a:buFont typeface="Wingdings" pitchFamily="2" charset="2"/>
              <a:buChar char="Ø"/>
            </a:pPr>
            <a:r>
              <a:rPr lang="en-US" dirty="0" smtClean="0"/>
              <a:t>SD usually occurs around and after puberty.</a:t>
            </a:r>
          </a:p>
          <a:p>
            <a:pPr>
              <a:buClr>
                <a:srgbClr val="00B0F0"/>
              </a:buClr>
              <a:buSzPct val="90000"/>
              <a:buFont typeface="Wingdings" pitchFamily="2" charset="2"/>
              <a:buChar char="Ø"/>
            </a:pPr>
            <a:r>
              <a:rPr lang="en-US" dirty="0" smtClean="0"/>
              <a:t>Severe SD may be encountered in patients with Parkinson’s disease or HIV-positive patients.</a:t>
            </a:r>
          </a:p>
          <a:p>
            <a:pPr>
              <a:buClr>
                <a:srgbClr val="00B0F0"/>
              </a:buClr>
              <a:buSzPct val="90000"/>
              <a:buFont typeface="Wingdings" pitchFamily="2" charset="2"/>
              <a:buChar char="Ø"/>
            </a:pPr>
            <a:r>
              <a:rPr lang="en-US" dirty="0" smtClean="0">
                <a:solidFill>
                  <a:srgbClr val="00B0F0"/>
                </a:solidFill>
                <a:effectLst>
                  <a:outerShdw blurRad="38100" dist="38100" dir="2700000" algn="tl">
                    <a:srgbClr val="000000">
                      <a:alpha val="43137"/>
                    </a:srgbClr>
                  </a:outerShdw>
                </a:effectLst>
              </a:rPr>
              <a:t>Infantile SD </a:t>
            </a:r>
            <a:r>
              <a:rPr lang="en-US" dirty="0" smtClean="0"/>
              <a:t>usually occurs immediately or within 1</a:t>
            </a:r>
            <a:r>
              <a:rPr lang="en-US" baseline="30000" dirty="0" smtClean="0"/>
              <a:t>st</a:t>
            </a:r>
            <a:r>
              <a:rPr lang="en-US" dirty="0" smtClean="0"/>
              <a:t> tow months of life and characterized by dirty-yellow crust on the scalp called </a:t>
            </a:r>
            <a:r>
              <a:rPr lang="en-US" dirty="0" smtClean="0">
                <a:solidFill>
                  <a:schemeClr val="tx2"/>
                </a:solidFill>
                <a:effectLst>
                  <a:outerShdw blurRad="38100" dist="38100" dir="2700000" algn="tl">
                    <a:srgbClr val="000000">
                      <a:alpha val="43137"/>
                    </a:srgbClr>
                  </a:outerShdw>
                </a:effectLst>
              </a:rPr>
              <a:t>Cradle cap </a:t>
            </a:r>
            <a:r>
              <a:rPr lang="en-US" dirty="0" smtClean="0"/>
              <a:t>which may be associated with an asymptomatic erythematous rash covered with greasy scales involving the central part of the face like the eyebrows, nasolabial folds and the cheeks. The flexures of axillae and groins may be involved in some cases.</a:t>
            </a:r>
            <a:endParaRPr lang="en-US" dirty="0">
              <a:solidFill>
                <a:schemeClr val="tx2"/>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35</a:t>
            </a:fld>
            <a:endParaRPr lang="en-US"/>
          </a:p>
        </p:txBody>
      </p:sp>
      <p:pic>
        <p:nvPicPr>
          <p:cNvPr id="8" name="Content Placeholder 7" descr="2-109.jpg"/>
          <p:cNvPicPr>
            <a:picLocks noGrp="1" noChangeAspect="1"/>
          </p:cNvPicPr>
          <p:nvPr>
            <p:ph sz="quarter" idx="1"/>
          </p:nvPr>
        </p:nvPicPr>
        <p:blipFill>
          <a:blip r:embed="rId3"/>
          <a:stretch>
            <a:fillRect/>
          </a:stretch>
        </p:blipFill>
        <p:spPr>
          <a:xfrm>
            <a:off x="457200" y="387647"/>
            <a:ext cx="3886200" cy="5479753"/>
          </a:xfrm>
        </p:spPr>
      </p:pic>
      <p:pic>
        <p:nvPicPr>
          <p:cNvPr id="9" name="Content Placeholder 8" descr="2-110.jpg"/>
          <p:cNvPicPr>
            <a:picLocks noGrp="1" noChangeAspect="1"/>
          </p:cNvPicPr>
          <p:nvPr>
            <p:ph sz="quarter" idx="2"/>
          </p:nvPr>
        </p:nvPicPr>
        <p:blipFill>
          <a:blip r:embed="rId4"/>
          <a:stretch>
            <a:fillRect/>
          </a:stretch>
        </p:blipFill>
        <p:spPr>
          <a:xfrm>
            <a:off x="4619534" y="457200"/>
            <a:ext cx="3838666" cy="5410200"/>
          </a:xfrm>
        </p:spPr>
      </p:pic>
      <p:sp>
        <p:nvSpPr>
          <p:cNvPr id="10" name="Rounded Rectangle 9"/>
          <p:cNvSpPr/>
          <p:nvPr/>
        </p:nvSpPr>
        <p:spPr>
          <a:xfrm>
            <a:off x="457200" y="5410200"/>
            <a:ext cx="3886200" cy="4572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Infantile SD (Scalp)</a:t>
            </a:r>
            <a:endParaRPr lang="en-US" sz="2400" b="1" dirty="0">
              <a:solidFill>
                <a:schemeClr val="tx1"/>
              </a:solidFill>
              <a:effectLst>
                <a:outerShdw blurRad="38100" dist="38100" dir="2700000" algn="tl">
                  <a:srgbClr val="000000">
                    <a:alpha val="43137"/>
                  </a:srgbClr>
                </a:outerShdw>
              </a:effectLst>
            </a:endParaRPr>
          </a:p>
        </p:txBody>
      </p:sp>
      <p:sp>
        <p:nvSpPr>
          <p:cNvPr id="11" name="Rounded Rectangle 10"/>
          <p:cNvSpPr/>
          <p:nvPr/>
        </p:nvSpPr>
        <p:spPr>
          <a:xfrm>
            <a:off x="4648200" y="5410200"/>
            <a:ext cx="3810000" cy="457200"/>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solidFill>
                  <a:schemeClr val="tx1"/>
                </a:solidFill>
                <a:effectLst>
                  <a:outerShdw blurRad="38100" dist="38100" dir="2700000" algn="tl">
                    <a:srgbClr val="000000">
                      <a:alpha val="43137"/>
                    </a:srgbClr>
                  </a:outerShdw>
                </a:effectLst>
              </a:rPr>
              <a:t>Infantile SD (Cradle cap)</a:t>
            </a:r>
            <a:endParaRPr lang="en-US" sz="2400" b="1" dirty="0">
              <a:solidFill>
                <a:schemeClr val="tx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36</a:t>
            </a:fld>
            <a:endParaRPr lang="en-US"/>
          </a:p>
        </p:txBody>
      </p:sp>
      <p:pic>
        <p:nvPicPr>
          <p:cNvPr id="8" name="Content Placeholder 7" descr="sd1.jpg"/>
          <p:cNvPicPr>
            <a:picLocks noGrp="1" noChangeAspect="1"/>
          </p:cNvPicPr>
          <p:nvPr>
            <p:ph sz="quarter" idx="1"/>
          </p:nvPr>
        </p:nvPicPr>
        <p:blipFill>
          <a:blip r:embed="rId3"/>
          <a:stretch>
            <a:fillRect/>
          </a:stretch>
        </p:blipFill>
        <p:spPr>
          <a:xfrm>
            <a:off x="381000" y="378571"/>
            <a:ext cx="4114800" cy="5869829"/>
          </a:xfrm>
        </p:spPr>
      </p:pic>
      <p:sp>
        <p:nvSpPr>
          <p:cNvPr id="10" name="Rounded Rectangle 9"/>
          <p:cNvSpPr/>
          <p:nvPr/>
        </p:nvSpPr>
        <p:spPr>
          <a:xfrm>
            <a:off x="381000" y="5638800"/>
            <a:ext cx="4114800" cy="6096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effectLst>
                  <a:outerShdw blurRad="38100" dist="38100" dir="2700000" algn="tl">
                    <a:srgbClr val="000000">
                      <a:alpha val="43137"/>
                    </a:srgbClr>
                  </a:outerShdw>
                </a:effectLst>
              </a:rPr>
              <a:t>Adult Seborrhoeic Dermatitis</a:t>
            </a:r>
            <a:endParaRPr lang="en-US" sz="2400" b="1" dirty="0">
              <a:effectLst>
                <a:outerShdw blurRad="38100" dist="38100" dir="2700000" algn="tl">
                  <a:srgbClr val="000000">
                    <a:alpha val="43137"/>
                  </a:srgbClr>
                </a:outerShdw>
              </a:effectLst>
            </a:endParaRPr>
          </a:p>
        </p:txBody>
      </p:sp>
      <p:pic>
        <p:nvPicPr>
          <p:cNvPr id="12" name="Content Placeholder 5" descr="2-116_S.jpg"/>
          <p:cNvPicPr>
            <a:picLocks noGrp="1" noChangeAspect="1"/>
          </p:cNvPicPr>
          <p:nvPr>
            <p:ph sz="quarter" idx="1"/>
          </p:nvPr>
        </p:nvPicPr>
        <p:blipFill>
          <a:blip r:embed="rId4"/>
          <a:stretch>
            <a:fillRect/>
          </a:stretch>
        </p:blipFill>
        <p:spPr>
          <a:xfrm>
            <a:off x="4724400" y="457200"/>
            <a:ext cx="4114800" cy="5562600"/>
          </a:xfrm>
          <a:prstGeom prst="rect">
            <a:avLst/>
          </a:prstGeom>
          <a:ln w="190500" cap="sq">
            <a:solidFill>
              <a:srgbClr val="0070C0"/>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4" name="Rounded Rectangle 13"/>
          <p:cNvSpPr/>
          <p:nvPr/>
        </p:nvSpPr>
        <p:spPr>
          <a:xfrm>
            <a:off x="4724400" y="5638800"/>
            <a:ext cx="4114800" cy="609600"/>
          </a:xfrm>
          <a:prstGeom prst="round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effectLst>
                  <a:outerShdw blurRad="38100" dist="38100" dir="2700000" algn="tl">
                    <a:srgbClr val="000000">
                      <a:alpha val="43137"/>
                    </a:srgbClr>
                  </a:outerShdw>
                </a:effectLst>
              </a:rPr>
              <a:t>Adult Seborrhoeic Dermatitis</a:t>
            </a:r>
            <a:endParaRPr lang="en-US" sz="2400" b="1" dirty="0">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8077200" cy="792162"/>
          </a:xfrm>
        </p:spPr>
        <p:txBody>
          <a:bodyPr/>
          <a:lstStyle/>
          <a:p>
            <a:r>
              <a:rPr lang="en-US" b="1" dirty="0" smtClean="0">
                <a:ln>
                  <a:solidFill>
                    <a:srgbClr val="00B0F0"/>
                  </a:solidFill>
                </a:ln>
                <a:effectLst>
                  <a:outerShdw blurRad="38100" dist="38100" dir="2700000" algn="tl">
                    <a:srgbClr val="000000">
                      <a:alpha val="43137"/>
                    </a:srgbClr>
                  </a:outerShdw>
                </a:effectLst>
              </a:rPr>
              <a:t>Treatment of SD</a:t>
            </a:r>
            <a:endParaRPr lang="en-US" dirty="0"/>
          </a:p>
        </p:txBody>
      </p:sp>
      <p:sp>
        <p:nvSpPr>
          <p:cNvPr id="3" name="Slide Number Placeholder 2"/>
          <p:cNvSpPr>
            <a:spLocks noGrp="1"/>
          </p:cNvSpPr>
          <p:nvPr>
            <p:ph type="sldNum" sz="quarter" idx="12"/>
          </p:nvPr>
        </p:nvSpPr>
        <p:spPr/>
        <p:txBody>
          <a:bodyPr/>
          <a:lstStyle/>
          <a:p>
            <a:fld id="{B6F15528-21DE-4FAA-801E-634DDDAF4B2B}" type="slidenum">
              <a:rPr lang="en-US" smtClean="0"/>
              <a:pPr/>
              <a:t>37</a:t>
            </a:fld>
            <a:endParaRPr lang="en-US"/>
          </a:p>
        </p:txBody>
      </p:sp>
      <p:sp>
        <p:nvSpPr>
          <p:cNvPr id="4" name="Content Placeholder 3"/>
          <p:cNvSpPr>
            <a:spLocks noGrp="1"/>
          </p:cNvSpPr>
          <p:nvPr>
            <p:ph sz="quarter" idx="1"/>
          </p:nvPr>
        </p:nvSpPr>
        <p:spPr>
          <a:xfrm>
            <a:off x="533400" y="1066800"/>
            <a:ext cx="8153400" cy="4953000"/>
          </a:xfrm>
        </p:spPr>
        <p:txBody>
          <a:bodyPr>
            <a:normAutofit lnSpcReduction="10000"/>
          </a:bodyPr>
          <a:lstStyle/>
          <a:p>
            <a:pPr>
              <a:buNone/>
            </a:pPr>
            <a:r>
              <a:rPr lang="en-US" dirty="0" smtClean="0">
                <a:solidFill>
                  <a:schemeClr val="tx2"/>
                </a:solidFill>
                <a:effectLst>
                  <a:outerShdw blurRad="38100" dist="38100" dir="2700000" algn="tl">
                    <a:srgbClr val="000000">
                      <a:alpha val="43137"/>
                    </a:srgbClr>
                  </a:outerShdw>
                </a:effectLst>
              </a:rPr>
              <a:t>Infantile SD </a:t>
            </a:r>
            <a:r>
              <a:rPr lang="en-US" dirty="0" smtClean="0"/>
              <a:t>is usually a self-limiting condition that disappears spontaneously within the first six months of life and rarely persists to the end of the 1</a:t>
            </a:r>
            <a:r>
              <a:rPr lang="en-US" baseline="30000" dirty="0" smtClean="0"/>
              <a:t>st</a:t>
            </a:r>
            <a:r>
              <a:rPr lang="en-US" dirty="0" smtClean="0"/>
              <a:t> year, therefore it usually needs no treatment. However, for thick cradle cap, warm olive oil applied to the crust and washed few hours later may provide help. </a:t>
            </a:r>
          </a:p>
          <a:p>
            <a:pPr>
              <a:buNone/>
            </a:pPr>
            <a:r>
              <a:rPr lang="en-US" dirty="0" smtClean="0">
                <a:solidFill>
                  <a:schemeClr val="tx2"/>
                </a:solidFill>
                <a:effectLst>
                  <a:outerShdw blurRad="38100" dist="38100" dir="2700000" algn="tl">
                    <a:srgbClr val="000000">
                      <a:alpha val="43137"/>
                    </a:srgbClr>
                  </a:outerShdw>
                </a:effectLst>
              </a:rPr>
              <a:t>Adult SD</a:t>
            </a:r>
            <a:r>
              <a:rPr lang="en-US" dirty="0" smtClean="0"/>
              <a:t> is usually </a:t>
            </a:r>
            <a:r>
              <a:rPr lang="en-US" dirty="0" smtClean="0">
                <a:solidFill>
                  <a:srgbClr val="00B0F0"/>
                </a:solidFill>
                <a:effectLst>
                  <a:outerShdw blurRad="38100" dist="38100" dir="2700000" algn="tl">
                    <a:srgbClr val="000000">
                      <a:alpha val="43137"/>
                    </a:srgbClr>
                  </a:outerShdw>
                </a:effectLst>
              </a:rPr>
              <a:t>controllable but not curable </a:t>
            </a:r>
            <a:r>
              <a:rPr lang="en-US" dirty="0" smtClean="0">
                <a:effectLst>
                  <a:outerShdw blurRad="38100" dist="38100" dir="2700000" algn="tl">
                    <a:srgbClr val="000000">
                      <a:alpha val="43137"/>
                    </a:srgbClr>
                  </a:outerShdw>
                </a:effectLst>
              </a:rPr>
              <a:t>with treatment. It may be controlled with a combination of topical corticosteroids e.g. </a:t>
            </a:r>
            <a:r>
              <a:rPr lang="en-US" dirty="0" smtClean="0">
                <a:solidFill>
                  <a:srgbClr val="00B0F0"/>
                </a:solidFill>
                <a:effectLst>
                  <a:outerShdw blurRad="38100" dist="38100" dir="2700000" algn="tl">
                    <a:srgbClr val="000000">
                      <a:alpha val="43137"/>
                    </a:srgbClr>
                  </a:outerShdw>
                </a:effectLst>
              </a:rPr>
              <a:t>Betamethasone cream </a:t>
            </a:r>
            <a:r>
              <a:rPr lang="en-US" dirty="0" smtClean="0">
                <a:effectLst>
                  <a:outerShdw blurRad="38100" dist="38100" dir="2700000" algn="tl">
                    <a:srgbClr val="000000">
                      <a:alpha val="43137"/>
                    </a:srgbClr>
                  </a:outerShdw>
                </a:effectLst>
              </a:rPr>
              <a:t>plus topical </a:t>
            </a:r>
            <a:r>
              <a:rPr lang="en-US" dirty="0" smtClean="0">
                <a:effectLst>
                  <a:outerShdw blurRad="38100" dist="38100" dir="2700000" algn="tl">
                    <a:srgbClr val="000000">
                      <a:alpha val="43137"/>
                    </a:srgbClr>
                  </a:outerShdw>
                </a:effectLst>
              </a:rPr>
              <a:t>anti-fungal </a:t>
            </a:r>
            <a:r>
              <a:rPr lang="en-US" dirty="0" smtClean="0">
                <a:effectLst>
                  <a:outerShdw blurRad="38100" dist="38100" dir="2700000" algn="tl">
                    <a:srgbClr val="000000">
                      <a:alpha val="43137"/>
                    </a:srgbClr>
                  </a:outerShdw>
                </a:effectLst>
              </a:rPr>
              <a:t>agent e.g. </a:t>
            </a:r>
            <a:r>
              <a:rPr lang="en-US" dirty="0" smtClean="0">
                <a:solidFill>
                  <a:srgbClr val="00B0F0"/>
                </a:solidFill>
                <a:effectLst>
                  <a:outerShdw blurRad="38100" dist="38100" dir="2700000" algn="tl">
                    <a:srgbClr val="000000">
                      <a:alpha val="43137"/>
                    </a:srgbClr>
                  </a:outerShdw>
                </a:effectLst>
              </a:rPr>
              <a:t>Clotrimazole cream</a:t>
            </a:r>
            <a:r>
              <a:rPr lang="en-US" dirty="0" smtClean="0">
                <a:effectLst>
                  <a:outerShdw blurRad="38100" dist="38100" dir="2700000" algn="tl">
                    <a:srgbClr val="000000">
                      <a:alpha val="43137"/>
                    </a:srgbClr>
                  </a:outerShdw>
                </a:effectLst>
              </a:rPr>
              <a:t>.</a:t>
            </a:r>
          </a:p>
          <a:p>
            <a:pPr>
              <a:buNone/>
            </a:pPr>
            <a:r>
              <a:rPr lang="en-US" dirty="0" smtClean="0">
                <a:solidFill>
                  <a:schemeClr val="tx2"/>
                </a:solidFill>
                <a:effectLst>
                  <a:outerShdw blurRad="38100" dist="38100" dir="2700000" algn="tl">
                    <a:srgbClr val="000000">
                      <a:alpha val="43137"/>
                    </a:srgbClr>
                  </a:outerShdw>
                </a:effectLst>
              </a:rPr>
              <a:t>Scalp SD </a:t>
            </a:r>
            <a:r>
              <a:rPr lang="en-US" dirty="0" smtClean="0"/>
              <a:t>can be controlled with Selenium sulfide shampoo (Selsun</a:t>
            </a:r>
            <a:r>
              <a:rPr lang="en-US" baseline="30000" dirty="0" smtClean="0"/>
              <a:t>®</a:t>
            </a:r>
            <a:r>
              <a:rPr lang="en-US" dirty="0" smtClean="0"/>
              <a:t>)</a:t>
            </a:r>
            <a:r>
              <a:rPr lang="en-US" baseline="30000" dirty="0" smtClean="0">
                <a:solidFill>
                  <a:srgbClr val="00B0F0"/>
                </a:solidFill>
                <a:effectLst>
                  <a:outerShdw blurRad="38100" dist="38100" dir="2700000" algn="tl">
                    <a:srgbClr val="000000">
                      <a:alpha val="43137"/>
                    </a:srgbClr>
                  </a:outerShdw>
                </a:effectLst>
              </a:rPr>
              <a:t> </a:t>
            </a:r>
            <a:r>
              <a:rPr lang="en-US" dirty="0" smtClean="0">
                <a:solidFill>
                  <a:srgbClr val="00B0F0"/>
                </a:solidFill>
                <a:effectLst>
                  <a:outerShdw blurRad="38100" dist="38100" dir="2700000" algn="tl">
                    <a:srgbClr val="000000">
                      <a:alpha val="43137"/>
                    </a:srgbClr>
                  </a:outerShdw>
                </a:effectLst>
              </a:rPr>
              <a:t> </a:t>
            </a:r>
            <a:r>
              <a:rPr lang="en-US" dirty="0" smtClean="0"/>
              <a:t>or Ketoconazole shampoo (Nizoral</a:t>
            </a:r>
            <a:r>
              <a:rPr lang="en-US" baseline="30000" dirty="0" smtClean="0"/>
              <a:t>®</a:t>
            </a:r>
            <a:r>
              <a:rPr lang="en-US" dirty="0" smtClean="0"/>
              <a:t>) or topical corticosteroid lotion e.g. Betamethasone lotion.</a:t>
            </a:r>
            <a:r>
              <a:rPr lang="en-US" dirty="0" smtClean="0">
                <a:solidFill>
                  <a:srgbClr val="00B0F0"/>
                </a:solidFill>
                <a:effectLst>
                  <a:outerShdw blurRad="38100" dist="38100" dir="2700000" algn="tl">
                    <a:srgbClr val="000000">
                      <a:alpha val="43137"/>
                    </a:srgbClr>
                  </a:outerShdw>
                </a:effectLst>
              </a:rPr>
              <a:t>    </a:t>
            </a:r>
            <a:endParaRPr lang="en-US" dirty="0">
              <a:solidFill>
                <a:srgbClr val="00B0F0"/>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92162"/>
          </a:xfrm>
        </p:spPr>
        <p:txBody>
          <a:bodyPr>
            <a:normAutofit fontScale="90000"/>
          </a:bodyPr>
          <a:lstStyle/>
          <a:p>
            <a:r>
              <a:rPr lang="en-US" dirty="0" smtClean="0">
                <a:ln>
                  <a:solidFill>
                    <a:srgbClr val="00B0F0"/>
                  </a:solidFill>
                </a:ln>
              </a:rPr>
              <a:t>Discoid Eczema (Nummular eczema)</a:t>
            </a:r>
            <a:endParaRPr lang="en-US"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38</a:t>
            </a:fld>
            <a:endParaRPr lang="en-US"/>
          </a:p>
        </p:txBody>
      </p:sp>
      <p:sp>
        <p:nvSpPr>
          <p:cNvPr id="4" name="Content Placeholder 3"/>
          <p:cNvSpPr>
            <a:spLocks noGrp="1"/>
          </p:cNvSpPr>
          <p:nvPr>
            <p:ph sz="quarter" idx="1"/>
          </p:nvPr>
        </p:nvSpPr>
        <p:spPr>
          <a:xfrm>
            <a:off x="381000" y="990600"/>
            <a:ext cx="8458200" cy="5334000"/>
          </a:xfrm>
        </p:spPr>
        <p:txBody>
          <a:bodyPr>
            <a:normAutofit fontScale="92500"/>
          </a:bodyPr>
          <a:lstStyle/>
          <a:p>
            <a:pPr>
              <a:buNone/>
            </a:pPr>
            <a:r>
              <a:rPr lang="en-US" dirty="0" smtClean="0"/>
              <a:t>A common form of endogenous eczema that usually affects adults above thirties of both sexes. It may occur in children 5-15 years old especially those having AD.</a:t>
            </a:r>
          </a:p>
          <a:p>
            <a:pPr>
              <a:buNone/>
            </a:pPr>
            <a:r>
              <a:rPr lang="en-US" dirty="0" smtClean="0"/>
              <a:t>The </a:t>
            </a:r>
            <a:r>
              <a:rPr lang="en-US" dirty="0" smtClean="0">
                <a:solidFill>
                  <a:schemeClr val="tx2"/>
                </a:solidFill>
                <a:effectLst>
                  <a:outerShdw blurRad="38100" dist="38100" dir="2700000" algn="tl">
                    <a:srgbClr val="000000">
                      <a:alpha val="43137"/>
                    </a:srgbClr>
                  </a:outerShdw>
                </a:effectLst>
              </a:rPr>
              <a:t>aetiology</a:t>
            </a:r>
            <a:r>
              <a:rPr lang="en-US" dirty="0" smtClean="0"/>
              <a:t> is unknown, however stress may precipitate it. </a:t>
            </a:r>
          </a:p>
          <a:p>
            <a:pPr>
              <a:buNone/>
            </a:pPr>
            <a:r>
              <a:rPr lang="en-US" dirty="0" smtClean="0">
                <a:solidFill>
                  <a:srgbClr val="00B0F0"/>
                </a:solidFill>
                <a:effectLst>
                  <a:outerShdw blurRad="38100" dist="38100" dir="2700000" algn="tl">
                    <a:srgbClr val="000000">
                      <a:alpha val="43137"/>
                    </a:srgbClr>
                  </a:outerShdw>
                </a:effectLst>
              </a:rPr>
              <a:t>Clinically</a:t>
            </a:r>
            <a:r>
              <a:rPr lang="en-US" dirty="0" smtClean="0"/>
              <a:t> characterized by </a:t>
            </a:r>
            <a:r>
              <a:rPr lang="en-US" dirty="0" smtClean="0"/>
              <a:t>pruritic </a:t>
            </a:r>
            <a:r>
              <a:rPr lang="en-US" dirty="0" smtClean="0"/>
              <a:t>rounded or oval coined shaped, hence the name discoid or nummular eczema, dull-red patches. These patches are either wet and studded with pinpoint vesicles (</a:t>
            </a:r>
            <a:r>
              <a:rPr lang="en-US" dirty="0" smtClean="0">
                <a:solidFill>
                  <a:srgbClr val="00B0F0"/>
                </a:solidFill>
                <a:effectLst>
                  <a:outerShdw blurRad="38100" dist="38100" dir="2700000" algn="tl">
                    <a:srgbClr val="000000">
                      <a:alpha val="43137"/>
                    </a:srgbClr>
                  </a:outerShdw>
                </a:effectLst>
              </a:rPr>
              <a:t>Wet Discoid Eczema</a:t>
            </a:r>
            <a:r>
              <a:rPr lang="en-US" dirty="0" smtClean="0"/>
              <a:t>) or dry with scaly surface (</a:t>
            </a:r>
            <a:r>
              <a:rPr lang="en-US" dirty="0" smtClean="0">
                <a:solidFill>
                  <a:schemeClr val="tx2"/>
                </a:solidFill>
                <a:effectLst>
                  <a:outerShdw blurRad="38100" dist="38100" dir="2700000" algn="tl">
                    <a:srgbClr val="000000">
                      <a:alpha val="43137"/>
                    </a:srgbClr>
                  </a:outerShdw>
                </a:effectLst>
              </a:rPr>
              <a:t>Dry Discoid Eczema</a:t>
            </a:r>
            <a:r>
              <a:rPr lang="en-US" dirty="0" smtClean="0"/>
              <a:t>). The sites of predilection are the dorsal surface of the hands and the extensor aspects of the arms and legs while the trunk and face are only occasionally involved.</a:t>
            </a:r>
          </a:p>
          <a:p>
            <a:pPr>
              <a:buNone/>
            </a:pPr>
            <a:r>
              <a:rPr lang="en-US" dirty="0" smtClean="0"/>
              <a:t>The course of discoid eczema is usually chronic with relapses &amp; remissions. It tends to be resistant to treatment, however oral antihistamines, topical corticosteroids may help to control the condition. </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39</a:t>
            </a:fld>
            <a:endParaRPr lang="en-US"/>
          </a:p>
        </p:txBody>
      </p:sp>
      <p:pic>
        <p:nvPicPr>
          <p:cNvPr id="5" name="Content Placeholder 4" descr="sd3.jpg"/>
          <p:cNvPicPr>
            <a:picLocks noGrp="1" noChangeAspect="1"/>
          </p:cNvPicPr>
          <p:nvPr>
            <p:ph sz="quarter" idx="1"/>
          </p:nvPr>
        </p:nvPicPr>
        <p:blipFill>
          <a:blip r:embed="rId3"/>
          <a:stretch>
            <a:fillRect/>
          </a:stretch>
        </p:blipFill>
        <p:spPr>
          <a:xfrm>
            <a:off x="381000" y="457200"/>
            <a:ext cx="8382000" cy="5562600"/>
          </a:xfrm>
        </p:spPr>
      </p:pic>
      <p:sp>
        <p:nvSpPr>
          <p:cNvPr id="6" name="Rectangle 5"/>
          <p:cNvSpPr/>
          <p:nvPr/>
        </p:nvSpPr>
        <p:spPr>
          <a:xfrm>
            <a:off x="2133600" y="6019800"/>
            <a:ext cx="39624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ln>
                  <a:solidFill>
                    <a:srgbClr val="00B0F0"/>
                  </a:solidFill>
                </a:ln>
                <a:solidFill>
                  <a:schemeClr val="tx2"/>
                </a:solidFill>
                <a:effectLst>
                  <a:outerShdw blurRad="38100" dist="38100" dir="2700000" algn="tl">
                    <a:srgbClr val="000000">
                      <a:alpha val="43137"/>
                    </a:srgbClr>
                  </a:outerShdw>
                </a:effectLst>
              </a:rPr>
              <a:t>Discoid Eczema</a:t>
            </a:r>
            <a:endParaRPr lang="en-US" sz="2400" b="1" dirty="0">
              <a:ln>
                <a:solidFill>
                  <a:srgbClr val="00B0F0"/>
                </a:solidFill>
              </a:ln>
              <a:solidFill>
                <a:schemeClr val="tx2"/>
              </a:solidFill>
              <a:effectLst>
                <a:outerShdw blurRad="38100" dist="38100" dir="2700000" algn="tl">
                  <a:srgbClr val="000000">
                    <a:alpha val="43137"/>
                  </a:srgbClr>
                </a:outerShdw>
              </a:effectLst>
            </a:endParaRPr>
          </a:p>
        </p:txBody>
      </p:sp>
      <p:sp>
        <p:nvSpPr>
          <p:cNvPr id="7" name="Down Arrow 6"/>
          <p:cNvSpPr/>
          <p:nvPr/>
        </p:nvSpPr>
        <p:spPr>
          <a:xfrm>
            <a:off x="8077200" y="2590800"/>
            <a:ext cx="381000" cy="457200"/>
          </a:xfrm>
          <a:prstGeom prst="downArrow">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1828800" y="609600"/>
            <a:ext cx="457200" cy="457200"/>
          </a:xfrm>
          <a:prstGeom prst="rightArrow">
            <a:avLst/>
          </a:prstGeom>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1066800" y="2286000"/>
            <a:ext cx="457200" cy="457200"/>
          </a:xfrm>
          <a:prstGeom prst="rightArrow">
            <a:avLst/>
          </a:prstGeom>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74638"/>
            <a:ext cx="8153400" cy="792162"/>
          </a:xfrm>
        </p:spPr>
        <p:txBody>
          <a:bodyPr>
            <a:normAutofit/>
          </a:bodyPr>
          <a:lstStyle/>
          <a:p>
            <a:r>
              <a:rPr lang="en-US" sz="3200" dirty="0" smtClean="0">
                <a:ln>
                  <a:solidFill>
                    <a:srgbClr val="00B0F0"/>
                  </a:solidFill>
                </a:ln>
              </a:rPr>
              <a:t>Asteatotic Eczema (Xerotic Eczema)</a:t>
            </a:r>
            <a:endParaRPr lang="en-US" sz="3200"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40</a:t>
            </a:fld>
            <a:endParaRPr lang="en-US"/>
          </a:p>
        </p:txBody>
      </p:sp>
      <p:sp>
        <p:nvSpPr>
          <p:cNvPr id="4" name="Content Placeholder 3"/>
          <p:cNvSpPr>
            <a:spLocks noGrp="1"/>
          </p:cNvSpPr>
          <p:nvPr>
            <p:ph sz="quarter" idx="1"/>
          </p:nvPr>
        </p:nvSpPr>
        <p:spPr>
          <a:xfrm>
            <a:off x="457200" y="1066800"/>
            <a:ext cx="8229600" cy="5105400"/>
          </a:xfrm>
        </p:spPr>
        <p:txBody>
          <a:bodyPr>
            <a:normAutofit fontScale="92500"/>
          </a:bodyPr>
          <a:lstStyle/>
          <a:p>
            <a:pPr>
              <a:buNone/>
            </a:pPr>
            <a:r>
              <a:rPr lang="en-US" dirty="0" smtClean="0"/>
              <a:t>Occurs predominantly in elderly people due to their xerotic skin.</a:t>
            </a:r>
          </a:p>
          <a:p>
            <a:pPr>
              <a:buNone/>
            </a:pPr>
            <a:r>
              <a:rPr lang="en-US" dirty="0" smtClean="0"/>
              <a:t>Low humidity during winter, central heating, excessive washing and the use of diuretics may precipitate the condition.</a:t>
            </a:r>
          </a:p>
          <a:p>
            <a:pPr>
              <a:buNone/>
            </a:pPr>
            <a:r>
              <a:rPr lang="en-US" b="1" dirty="0" smtClean="0">
                <a:solidFill>
                  <a:schemeClr val="tx2"/>
                </a:solidFill>
                <a:effectLst>
                  <a:outerShdw blurRad="38100" dist="38100" dir="2700000" algn="tl">
                    <a:srgbClr val="000000">
                      <a:alpha val="43137"/>
                    </a:srgbClr>
                  </a:outerShdw>
                </a:effectLst>
              </a:rPr>
              <a:t>Clinically ,</a:t>
            </a:r>
            <a:r>
              <a:rPr lang="en-US" dirty="0" smtClean="0"/>
              <a:t> </a:t>
            </a:r>
            <a:r>
              <a:rPr lang="en-US" dirty="0" smtClean="0"/>
              <a:t>characterized scaly erythematous patches with fine fissuring resembling cracks in </a:t>
            </a:r>
            <a:r>
              <a:rPr lang="en-US" dirty="0" smtClean="0"/>
              <a:t>porcelain,  </a:t>
            </a:r>
            <a:r>
              <a:rPr lang="en-US" dirty="0" smtClean="0"/>
              <a:t>hence the name </a:t>
            </a:r>
            <a:r>
              <a:rPr lang="en-US" b="1" dirty="0" smtClean="0">
                <a:solidFill>
                  <a:srgbClr val="00B0F0"/>
                </a:solidFill>
                <a:effectLst>
                  <a:outerShdw blurRad="38100" dist="38100" dir="2700000" algn="tl">
                    <a:srgbClr val="000000">
                      <a:alpha val="43137"/>
                    </a:srgbClr>
                  </a:outerShdw>
                </a:effectLst>
              </a:rPr>
              <a:t>Eczema Craquele</a:t>
            </a:r>
            <a:r>
              <a:rPr lang="en-US" dirty="0" smtClean="0"/>
              <a:t>.</a:t>
            </a:r>
          </a:p>
          <a:p>
            <a:pPr>
              <a:buNone/>
            </a:pPr>
            <a:r>
              <a:rPr lang="en-US" dirty="0" smtClean="0"/>
              <a:t>The anterior aspects of the legs are the commonest site involved, however other areas like the forearms or thighs may be affected.</a:t>
            </a:r>
          </a:p>
          <a:p>
            <a:pPr>
              <a:buNone/>
            </a:pPr>
            <a:r>
              <a:rPr lang="en-US" b="1" dirty="0" smtClean="0">
                <a:solidFill>
                  <a:srgbClr val="00B0F0"/>
                </a:solidFill>
                <a:effectLst>
                  <a:outerShdw blurRad="38100" dist="38100" dir="2700000" algn="tl">
                    <a:srgbClr val="000000">
                      <a:alpha val="43137"/>
                    </a:srgbClr>
                  </a:outerShdw>
                </a:effectLst>
              </a:rPr>
              <a:t>Treatment</a:t>
            </a:r>
          </a:p>
          <a:p>
            <a:pPr marL="514350" indent="-514350">
              <a:buClr>
                <a:schemeClr val="tx2"/>
              </a:buClr>
              <a:buSzPct val="90000"/>
              <a:buFont typeface="+mj-lt"/>
              <a:buAutoNum type="arabicPeriod"/>
            </a:pPr>
            <a:r>
              <a:rPr lang="en-US" dirty="0" smtClean="0"/>
              <a:t>Avoid precipitating or exacerbating factors.</a:t>
            </a:r>
          </a:p>
          <a:p>
            <a:pPr marL="514350" indent="-514350">
              <a:buClr>
                <a:schemeClr val="tx2"/>
              </a:buClr>
              <a:buSzPct val="90000"/>
              <a:buFont typeface="+mj-lt"/>
              <a:buAutoNum type="arabicPeriod"/>
            </a:pPr>
            <a:r>
              <a:rPr lang="en-US" dirty="0" smtClean="0"/>
              <a:t>Regular use of emollients e.g. Vaseline may be enough in mild cases.</a:t>
            </a:r>
          </a:p>
          <a:p>
            <a:pPr marL="514350" indent="-514350">
              <a:buClr>
                <a:schemeClr val="tx2"/>
              </a:buClr>
              <a:buSzPct val="90000"/>
              <a:buFont typeface="+mj-lt"/>
              <a:buAutoNum type="arabicPeriod"/>
            </a:pPr>
            <a:r>
              <a:rPr lang="en-US" dirty="0" smtClean="0"/>
              <a:t>Moderate potency corticosteroids may provide help in moderate to severe cases.</a:t>
            </a:r>
          </a:p>
          <a:p>
            <a:pPr>
              <a:buFont typeface="Arial" charset="0"/>
              <a:buChar char="•"/>
            </a:pP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41</a:t>
            </a:fld>
            <a:endParaRPr lang="en-US"/>
          </a:p>
        </p:txBody>
      </p:sp>
      <p:pic>
        <p:nvPicPr>
          <p:cNvPr id="5" name="Content Placeholder 4" descr="img0007.jpg"/>
          <p:cNvPicPr>
            <a:picLocks noGrp="1" noChangeAspect="1"/>
          </p:cNvPicPr>
          <p:nvPr>
            <p:ph sz="quarter" idx="1"/>
          </p:nvPr>
        </p:nvPicPr>
        <p:blipFill>
          <a:blip r:embed="rId3"/>
          <a:stretch>
            <a:fillRect/>
          </a:stretch>
        </p:blipFill>
        <p:spPr>
          <a:xfrm>
            <a:off x="304800" y="533400"/>
            <a:ext cx="5181600" cy="3429000"/>
          </a:xfrm>
          <a:ln w="28575">
            <a:solidFill>
              <a:srgbClr val="81F397"/>
            </a:solidFill>
          </a:ln>
        </p:spPr>
      </p:pic>
      <p:pic>
        <p:nvPicPr>
          <p:cNvPr id="8" name="Content Placeholder 7" descr="img0093.jpg"/>
          <p:cNvPicPr>
            <a:picLocks noGrp="1" noChangeAspect="1"/>
          </p:cNvPicPr>
          <p:nvPr>
            <p:ph sz="quarter" idx="2"/>
          </p:nvPr>
        </p:nvPicPr>
        <p:blipFill>
          <a:blip r:embed="rId4"/>
          <a:stretch>
            <a:fillRect/>
          </a:stretch>
        </p:blipFill>
        <p:spPr>
          <a:xfrm>
            <a:off x="5638800" y="533400"/>
            <a:ext cx="3124200" cy="5943600"/>
          </a:xfrm>
          <a:ln w="28575">
            <a:solidFill>
              <a:srgbClr val="FFFF00"/>
            </a:solidFill>
          </a:ln>
        </p:spPr>
      </p:pic>
      <p:sp>
        <p:nvSpPr>
          <p:cNvPr id="9" name="Rounded Rectangle 8"/>
          <p:cNvSpPr/>
          <p:nvPr/>
        </p:nvSpPr>
        <p:spPr>
          <a:xfrm>
            <a:off x="1447800" y="4191000"/>
            <a:ext cx="3048000" cy="457200"/>
          </a:xfrm>
          <a:prstGeom prst="roundRect">
            <a:avLst/>
          </a:prstGeom>
          <a:solidFill>
            <a:srgbClr val="00B0F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solidFill>
                <a:effectLst>
                  <a:outerShdw blurRad="38100" dist="38100" dir="2700000" algn="tl">
                    <a:srgbClr val="000000">
                      <a:alpha val="43137"/>
                    </a:srgbClr>
                  </a:outerShdw>
                </a:effectLst>
              </a:rPr>
              <a:t>Eczema Craquele</a:t>
            </a:r>
            <a:endParaRPr lang="en-US" sz="2800" b="1" dirty="0">
              <a:solidFill>
                <a:schemeClr val="accent1"/>
              </a:solidFill>
              <a:effectLst>
                <a:outerShdw blurRad="38100" dist="38100" dir="2700000" algn="tl">
                  <a:srgbClr val="000000">
                    <a:alpha val="43137"/>
                  </a:srgbClr>
                </a:outerShdw>
              </a:effectLst>
            </a:endParaRPr>
          </a:p>
        </p:txBody>
      </p:sp>
      <p:sp>
        <p:nvSpPr>
          <p:cNvPr id="6" name="Rounded Rectangle 5"/>
          <p:cNvSpPr/>
          <p:nvPr/>
        </p:nvSpPr>
        <p:spPr>
          <a:xfrm>
            <a:off x="5638800" y="457200"/>
            <a:ext cx="3124200" cy="457200"/>
          </a:xfrm>
          <a:prstGeom prst="roundRect">
            <a:avLst/>
          </a:prstGeom>
          <a:solidFill>
            <a:srgbClr val="00B0F0"/>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accent1"/>
                </a:solidFill>
                <a:effectLst>
                  <a:outerShdw blurRad="38100" dist="38100" dir="2700000" algn="tl">
                    <a:srgbClr val="000000">
                      <a:alpha val="43137"/>
                    </a:srgbClr>
                  </a:outerShdw>
                </a:effectLst>
              </a:rPr>
              <a:t>Asteatotic Eczema </a:t>
            </a:r>
            <a:endParaRPr lang="en-US" sz="2800" b="1" dirty="0">
              <a:solidFill>
                <a:schemeClr val="accent1"/>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3400" y="274638"/>
            <a:ext cx="8153400" cy="639762"/>
          </a:xfrm>
        </p:spPr>
        <p:txBody>
          <a:bodyPr>
            <a:normAutofit/>
          </a:bodyPr>
          <a:lstStyle/>
          <a:p>
            <a:r>
              <a:rPr lang="en-US" sz="3200" b="1" dirty="0" smtClean="0">
                <a:ln>
                  <a:solidFill>
                    <a:srgbClr val="00B0F0"/>
                  </a:solidFill>
                </a:ln>
                <a:effectLst>
                  <a:outerShdw blurRad="38100" dist="38100" dir="2700000" algn="tl">
                    <a:srgbClr val="000000">
                      <a:alpha val="43137"/>
                    </a:srgbClr>
                  </a:outerShdw>
                </a:effectLst>
              </a:rPr>
              <a:t>Gravitational Eczema (Varicose Eczema)</a:t>
            </a:r>
            <a:endParaRPr lang="en-US" sz="3200" b="1" dirty="0">
              <a:ln>
                <a:solidFill>
                  <a:srgbClr val="00B0F0"/>
                </a:solidFill>
              </a:ln>
              <a:effectLst>
                <a:outerShdw blurRad="38100" dist="38100" dir="2700000" algn="tl">
                  <a:srgbClr val="000000">
                    <a:alpha val="43137"/>
                  </a:srgbClr>
                </a:outerShdw>
              </a:effectLst>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42</a:t>
            </a:fld>
            <a:endParaRPr lang="en-US"/>
          </a:p>
        </p:txBody>
      </p:sp>
      <p:sp>
        <p:nvSpPr>
          <p:cNvPr id="7" name="Content Placeholder 6"/>
          <p:cNvSpPr>
            <a:spLocks noGrp="1"/>
          </p:cNvSpPr>
          <p:nvPr>
            <p:ph sz="quarter" idx="1"/>
          </p:nvPr>
        </p:nvSpPr>
        <p:spPr>
          <a:xfrm>
            <a:off x="533400" y="990600"/>
            <a:ext cx="8229600" cy="5486400"/>
          </a:xfrm>
        </p:spPr>
        <p:txBody>
          <a:bodyPr>
            <a:normAutofit fontScale="85000" lnSpcReduction="10000"/>
          </a:bodyPr>
          <a:lstStyle/>
          <a:p>
            <a:pPr>
              <a:buNone/>
            </a:pPr>
            <a:r>
              <a:rPr lang="en-US" dirty="0" smtClean="0">
                <a:solidFill>
                  <a:srgbClr val="00B0F0"/>
                </a:solidFill>
                <a:effectLst>
                  <a:outerShdw blurRad="38100" dist="38100" dir="2700000" algn="tl">
                    <a:srgbClr val="000000">
                      <a:alpha val="43137"/>
                    </a:srgbClr>
                  </a:outerShdw>
                </a:effectLst>
              </a:rPr>
              <a:t>Stasis dermatitis </a:t>
            </a:r>
            <a:r>
              <a:rPr lang="en-US" dirty="0" smtClean="0"/>
              <a:t>is a another term </a:t>
            </a:r>
            <a:r>
              <a:rPr lang="en-US" dirty="0" smtClean="0"/>
              <a:t>used,  </a:t>
            </a:r>
            <a:r>
              <a:rPr lang="en-US" dirty="0" smtClean="0"/>
              <a:t>however it is a misnomer as there is no stasis within the venous system of affected patients but on the contrary those patients have venous hypertension within the veins of their lower limbs.</a:t>
            </a:r>
          </a:p>
          <a:p>
            <a:pPr>
              <a:buFont typeface="Arial" charset="0"/>
              <a:buChar char="•"/>
            </a:pPr>
            <a:r>
              <a:rPr lang="en-US" dirty="0" smtClean="0"/>
              <a:t>Usually</a:t>
            </a:r>
            <a:r>
              <a:rPr lang="en-US" dirty="0" smtClean="0"/>
              <a:t> </a:t>
            </a:r>
            <a:r>
              <a:rPr lang="en-US" dirty="0" smtClean="0"/>
              <a:t>affects </a:t>
            </a:r>
            <a:r>
              <a:rPr lang="en-US" dirty="0" smtClean="0"/>
              <a:t>the lower legs of adults </a:t>
            </a:r>
            <a:r>
              <a:rPr lang="en-US" dirty="0" smtClean="0"/>
              <a:t>and elderly </a:t>
            </a:r>
            <a:r>
              <a:rPr lang="en-US" dirty="0" smtClean="0"/>
              <a:t>people.</a:t>
            </a:r>
          </a:p>
          <a:p>
            <a:pPr>
              <a:buFont typeface="Arial" charset="0"/>
              <a:buChar char="•"/>
            </a:pPr>
            <a:r>
              <a:rPr lang="en-US" dirty="0" smtClean="0"/>
              <a:t>Presents as a </a:t>
            </a:r>
            <a:r>
              <a:rPr lang="en-US" dirty="0" smtClean="0"/>
              <a:t>dusky-red rash with oozing and crustations and may be complicated by secondary bacterial infection</a:t>
            </a:r>
            <a:r>
              <a:rPr lang="en-US" dirty="0" smtClean="0"/>
              <a:t>.</a:t>
            </a:r>
          </a:p>
          <a:p>
            <a:pPr>
              <a:buFont typeface="Arial" charset="0"/>
              <a:buChar char="•"/>
            </a:pPr>
            <a:r>
              <a:rPr lang="en-US" dirty="0" smtClean="0"/>
              <a:t>Often </a:t>
            </a:r>
            <a:r>
              <a:rPr lang="en-US" dirty="0" smtClean="0"/>
              <a:t>associated with signs of </a:t>
            </a:r>
            <a:r>
              <a:rPr lang="en-US" dirty="0" smtClean="0">
                <a:solidFill>
                  <a:schemeClr val="tx2"/>
                </a:solidFill>
                <a:effectLst>
                  <a:outerShdw blurRad="38100" dist="38100" dir="2700000" algn="tl">
                    <a:srgbClr val="000000">
                      <a:alpha val="43137"/>
                    </a:srgbClr>
                  </a:outerShdw>
                </a:effectLst>
              </a:rPr>
              <a:t>venous insufficiency </a:t>
            </a:r>
            <a:r>
              <a:rPr lang="en-US" dirty="0" smtClean="0"/>
              <a:t>(superficial varicosities, leg edema, hemosidrin pigmentation and skin induration). </a:t>
            </a:r>
            <a:endParaRPr lang="en-US" dirty="0" smtClean="0"/>
          </a:p>
          <a:p>
            <a:pPr>
              <a:buFont typeface="Arial" charset="0"/>
              <a:buChar char="•"/>
            </a:pPr>
            <a:r>
              <a:rPr lang="en-US" dirty="0" smtClean="0"/>
              <a:t>In </a:t>
            </a:r>
            <a:r>
              <a:rPr lang="en-US" dirty="0" smtClean="0"/>
              <a:t>advanced cases, </a:t>
            </a:r>
            <a:r>
              <a:rPr lang="en-US" dirty="0" smtClean="0">
                <a:solidFill>
                  <a:schemeClr val="tx2"/>
                </a:solidFill>
                <a:effectLst>
                  <a:outerShdw blurRad="38100" dist="38100" dir="2700000" algn="tl">
                    <a:srgbClr val="000000">
                      <a:alpha val="43137"/>
                    </a:srgbClr>
                  </a:outerShdw>
                </a:effectLst>
              </a:rPr>
              <a:t>varicose ulceration </a:t>
            </a:r>
            <a:r>
              <a:rPr lang="en-US" dirty="0" smtClean="0"/>
              <a:t>around the medial malleoli may occur . </a:t>
            </a:r>
          </a:p>
          <a:p>
            <a:pPr>
              <a:buNone/>
            </a:pPr>
            <a:r>
              <a:rPr lang="en-US" b="1" dirty="0" smtClean="0">
                <a:ln>
                  <a:solidFill>
                    <a:srgbClr val="FFFF00"/>
                  </a:solidFill>
                </a:ln>
                <a:solidFill>
                  <a:srgbClr val="00B0F0"/>
                </a:solidFill>
                <a:effectLst>
                  <a:outerShdw blurRad="38100" dist="38100" dir="2700000" algn="tl">
                    <a:srgbClr val="000000">
                      <a:alpha val="43137"/>
                    </a:srgbClr>
                  </a:outerShdw>
                </a:effectLst>
              </a:rPr>
              <a:t>Treatment</a:t>
            </a:r>
            <a:r>
              <a:rPr lang="en-US" dirty="0" smtClean="0"/>
              <a:t>: </a:t>
            </a:r>
          </a:p>
          <a:p>
            <a:pPr marL="514350" indent="-514350">
              <a:buClr>
                <a:srgbClr val="00B0F0"/>
              </a:buClr>
              <a:buSzPct val="90000"/>
              <a:buFont typeface="+mj-lt"/>
              <a:buAutoNum type="arabicPeriod"/>
            </a:pPr>
            <a:r>
              <a:rPr lang="en-US" dirty="0" smtClean="0"/>
              <a:t>Use elastic stocking, elevation of feet on sleeping and avoidance of long standing may be helpful prophylactic measures.</a:t>
            </a:r>
          </a:p>
          <a:p>
            <a:pPr marL="514350" indent="-514350">
              <a:buClr>
                <a:srgbClr val="00B0F0"/>
              </a:buClr>
              <a:buSzPct val="90000"/>
              <a:buFont typeface="+mj-lt"/>
              <a:buAutoNum type="arabicPeriod"/>
            </a:pPr>
            <a:r>
              <a:rPr lang="en-US" dirty="0" smtClean="0"/>
              <a:t>Topical corticosteroids may give some relief in many cases.</a:t>
            </a:r>
          </a:p>
          <a:p>
            <a:pPr marL="514350" indent="-514350">
              <a:buClr>
                <a:srgbClr val="00B0F0"/>
              </a:buClr>
              <a:buSzPct val="90000"/>
              <a:buFont typeface="+mj-lt"/>
              <a:buAutoNum type="arabicPeriod"/>
            </a:pPr>
            <a:r>
              <a:rPr lang="en-US" dirty="0" smtClean="0"/>
              <a:t>Advanced cases complicated by venous ulcers should be managed accordingly aiming at correction of underlying venous abnormalities. </a:t>
            </a:r>
            <a:endParaRPr lang="en-US" dirty="0"/>
          </a:p>
        </p:txBody>
      </p:sp>
    </p:spTree>
  </p:cSld>
  <p:clrMapOvr>
    <a:masterClrMapping/>
  </p:clrMapOvr>
  <p:transition>
    <p:wipe dir="r"/>
    <p:sndAc>
      <p:stSnd>
        <p:snd r:embed="rId3" name="chimes.wav" builtIn="1"/>
      </p:stSnd>
    </p:sndAc>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43</a:t>
            </a:fld>
            <a:endParaRPr lang="en-US"/>
          </a:p>
        </p:txBody>
      </p:sp>
      <p:pic>
        <p:nvPicPr>
          <p:cNvPr id="9" name="Content Placeholder 8" descr="Stasis eczema.jpg"/>
          <p:cNvPicPr>
            <a:picLocks noGrp="1" noChangeAspect="1"/>
          </p:cNvPicPr>
          <p:nvPr>
            <p:ph sz="quarter" idx="2"/>
          </p:nvPr>
        </p:nvPicPr>
        <p:blipFill>
          <a:blip r:embed="rId3"/>
          <a:stretch>
            <a:fillRect/>
          </a:stretch>
        </p:blipFill>
        <p:spPr>
          <a:xfrm>
            <a:off x="2667000" y="533400"/>
            <a:ext cx="3657600" cy="5486400"/>
          </a:xfrm>
          <a:ln w="38100">
            <a:solidFill>
              <a:srgbClr val="00B0F0"/>
            </a:solidFill>
          </a:ln>
        </p:spPr>
      </p:pic>
      <p:sp>
        <p:nvSpPr>
          <p:cNvPr id="10" name="TextBox 9"/>
          <p:cNvSpPr txBox="1"/>
          <p:nvPr/>
        </p:nvSpPr>
        <p:spPr>
          <a:xfrm>
            <a:off x="2438400" y="6096000"/>
            <a:ext cx="3733800" cy="523220"/>
          </a:xfrm>
          <a:prstGeom prst="rect">
            <a:avLst/>
          </a:prstGeom>
          <a:noFill/>
        </p:spPr>
        <p:txBody>
          <a:bodyPr wrap="square" rtlCol="0">
            <a:spAutoFit/>
          </a:bodyPr>
          <a:lstStyle/>
          <a:p>
            <a:pPr algn="ctr"/>
            <a:r>
              <a:rPr lang="en-US" sz="2800" b="1" dirty="0" smtClean="0">
                <a:ln>
                  <a:solidFill>
                    <a:srgbClr val="FFFF00"/>
                  </a:solidFill>
                </a:ln>
                <a:solidFill>
                  <a:srgbClr val="00B0F0"/>
                </a:solidFill>
                <a:effectLst>
                  <a:outerShdw blurRad="38100" dist="38100" dir="2700000" algn="tl">
                    <a:srgbClr val="000000">
                      <a:alpha val="43137"/>
                    </a:srgbClr>
                  </a:outerShdw>
                </a:effectLst>
              </a:rPr>
              <a:t>Gravitational Eczema</a:t>
            </a:r>
            <a:endParaRPr lang="en-US" sz="2800" b="1" dirty="0">
              <a:ln>
                <a:solidFill>
                  <a:srgbClr val="FFFF00"/>
                </a:solidFill>
              </a:ln>
              <a:solidFill>
                <a:srgbClr val="00B0F0"/>
              </a:solidFill>
              <a:effectLst>
                <a:outerShdw blurRad="38100" dist="38100" dir="2700000" algn="tl">
                  <a:srgbClr val="000000">
                    <a:alpha val="43137"/>
                  </a:srgbClr>
                </a:outerShdw>
              </a:effectLst>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533400" y="274638"/>
            <a:ext cx="8153400" cy="639762"/>
          </a:xfrm>
        </p:spPr>
        <p:txBody>
          <a:bodyPr>
            <a:normAutofit fontScale="90000"/>
          </a:bodyPr>
          <a:lstStyle/>
          <a:p>
            <a:r>
              <a:rPr lang="en-US" sz="3600" dirty="0" smtClean="0">
                <a:ln>
                  <a:solidFill>
                    <a:srgbClr val="00B0F0"/>
                  </a:solidFill>
                </a:ln>
              </a:rPr>
              <a:t>Pompholyx (Dyshidrotic Eczema)</a:t>
            </a:r>
            <a:endParaRPr lang="en-US" sz="3600"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44</a:t>
            </a:fld>
            <a:endParaRPr lang="en-US"/>
          </a:p>
        </p:txBody>
      </p:sp>
      <p:sp>
        <p:nvSpPr>
          <p:cNvPr id="7" name="Content Placeholder 6"/>
          <p:cNvSpPr>
            <a:spLocks noGrp="1"/>
          </p:cNvSpPr>
          <p:nvPr>
            <p:ph sz="quarter" idx="1"/>
          </p:nvPr>
        </p:nvSpPr>
        <p:spPr>
          <a:xfrm>
            <a:off x="533400" y="990600"/>
            <a:ext cx="8153400" cy="5410200"/>
          </a:xfrm>
        </p:spPr>
        <p:txBody>
          <a:bodyPr>
            <a:normAutofit fontScale="92500"/>
          </a:bodyPr>
          <a:lstStyle/>
          <a:p>
            <a:pPr>
              <a:buNone/>
            </a:pPr>
            <a:r>
              <a:rPr lang="en-US" dirty="0" smtClean="0">
                <a:solidFill>
                  <a:srgbClr val="00B0F0"/>
                </a:solidFill>
                <a:effectLst>
                  <a:outerShdw blurRad="38100" dist="38100" dir="2700000" algn="tl">
                    <a:srgbClr val="000000">
                      <a:alpha val="43137"/>
                    </a:srgbClr>
                  </a:outerShdw>
                </a:effectLst>
              </a:rPr>
              <a:t>Pompholyx</a:t>
            </a:r>
            <a:r>
              <a:rPr lang="en-US" dirty="0" smtClean="0"/>
              <a:t> usually occurs in adults and characterized by recurrent episodes </a:t>
            </a:r>
            <a:r>
              <a:rPr lang="en-US" dirty="0" smtClean="0"/>
              <a:t>of </a:t>
            </a:r>
            <a:r>
              <a:rPr lang="en-US" dirty="0" smtClean="0"/>
              <a:t>very </a:t>
            </a:r>
            <a:r>
              <a:rPr lang="en-US" dirty="0" smtClean="0"/>
              <a:t>pruritic </a:t>
            </a:r>
            <a:r>
              <a:rPr lang="en-US" dirty="0" smtClean="0"/>
              <a:t>bilateral deep-seated vesicles and sometimes bullae involving the sides of fingers, palms and </a:t>
            </a:r>
            <a:r>
              <a:rPr lang="en-US" dirty="0" smtClean="0"/>
              <a:t>soles. </a:t>
            </a:r>
            <a:r>
              <a:rPr lang="en-US" dirty="0" smtClean="0"/>
              <a:t>About </a:t>
            </a:r>
            <a:r>
              <a:rPr lang="en-US" dirty="0" smtClean="0">
                <a:solidFill>
                  <a:schemeClr val="tx2"/>
                </a:solidFill>
              </a:rPr>
              <a:t>50%</a:t>
            </a:r>
            <a:r>
              <a:rPr lang="en-US" dirty="0" smtClean="0"/>
              <a:t> of the patients have associated hyperhidrosis of the hands and/or feet.</a:t>
            </a:r>
          </a:p>
          <a:p>
            <a:pPr>
              <a:buNone/>
            </a:pPr>
            <a:r>
              <a:rPr lang="en-US" dirty="0" smtClean="0">
                <a:solidFill>
                  <a:srgbClr val="00B0F0"/>
                </a:solidFill>
              </a:rPr>
              <a:t>Aetiology</a:t>
            </a:r>
            <a:r>
              <a:rPr lang="en-US" dirty="0" smtClean="0"/>
              <a:t>: most cases are idiopathic, however some cases may be provoked by heat, stress and nickel ingestion in nickel-sensitive individuals.  </a:t>
            </a:r>
          </a:p>
          <a:p>
            <a:pPr>
              <a:buNone/>
            </a:pPr>
            <a:r>
              <a:rPr lang="en-US" dirty="0" smtClean="0">
                <a:solidFill>
                  <a:srgbClr val="00B0F0"/>
                </a:solidFill>
                <a:effectLst>
                  <a:outerShdw blurRad="38100" dist="38100" dir="2700000" algn="tl">
                    <a:srgbClr val="000000">
                      <a:alpha val="43137"/>
                    </a:srgbClr>
                  </a:outerShdw>
                </a:effectLst>
              </a:rPr>
              <a:t>The course </a:t>
            </a:r>
            <a:r>
              <a:rPr lang="en-US" dirty="0" smtClean="0"/>
              <a:t>of pompholyx is recurrent and the recurrences usually occur during summer time i.e. hot weather. Each episode lasts few weeks and disappears either spontaneously or by treatment. Resolution of the vesicles and bullae occurs </a:t>
            </a:r>
            <a:r>
              <a:rPr lang="en-US" dirty="0" smtClean="0"/>
              <a:t>by absorption </a:t>
            </a:r>
            <a:r>
              <a:rPr lang="en-US" dirty="0" smtClean="0"/>
              <a:t>(drying up) rather than by rupture of these blisters. On resolution, the lesions leave up dotted brownish pigmentation which remain for a time and disappears.</a:t>
            </a: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45</a:t>
            </a:fld>
            <a:endParaRPr lang="en-US"/>
          </a:p>
        </p:txBody>
      </p:sp>
      <p:sp>
        <p:nvSpPr>
          <p:cNvPr id="6" name="Content Placeholder 5"/>
          <p:cNvSpPr>
            <a:spLocks noGrp="1"/>
          </p:cNvSpPr>
          <p:nvPr>
            <p:ph sz="quarter" idx="1"/>
          </p:nvPr>
        </p:nvSpPr>
        <p:spPr>
          <a:xfrm>
            <a:off x="381000" y="3657600"/>
            <a:ext cx="8382000" cy="2590800"/>
          </a:xfrm>
        </p:spPr>
        <p:txBody>
          <a:bodyPr>
            <a:normAutofit lnSpcReduction="10000"/>
          </a:bodyPr>
          <a:lstStyle/>
          <a:p>
            <a:pPr marL="514350" indent="-514350">
              <a:buClr>
                <a:schemeClr val="tx2"/>
              </a:buClr>
              <a:buSzPct val="90000"/>
              <a:buAutoNum type="arabicPeriod"/>
            </a:pPr>
            <a:r>
              <a:rPr lang="en-US" dirty="0" smtClean="0"/>
              <a:t>Use </a:t>
            </a:r>
            <a:r>
              <a:rPr lang="en-US" dirty="0" smtClean="0">
                <a:solidFill>
                  <a:srgbClr val="00B0F0"/>
                </a:solidFill>
                <a:effectLst>
                  <a:outerShdw blurRad="38100" dist="38100" dir="2700000" algn="tl">
                    <a:srgbClr val="000000">
                      <a:alpha val="43137"/>
                    </a:srgbClr>
                  </a:outerShdw>
                </a:effectLst>
              </a:rPr>
              <a:t>Potassium permangan</a:t>
            </a:r>
            <a:r>
              <a:rPr lang="en-US" dirty="0" smtClean="0">
                <a:solidFill>
                  <a:srgbClr val="00B0F0"/>
                </a:solidFill>
              </a:rPr>
              <a:t>ate </a:t>
            </a:r>
            <a:r>
              <a:rPr lang="en-US" dirty="0" smtClean="0"/>
              <a:t>solution (1/8000) as wet dressings or soaks to dry up the lesions.</a:t>
            </a:r>
          </a:p>
          <a:p>
            <a:pPr marL="514350" indent="-514350">
              <a:buClr>
                <a:schemeClr val="tx2"/>
              </a:buClr>
              <a:buSzPct val="90000"/>
              <a:buAutoNum type="arabicPeriod"/>
            </a:pPr>
            <a:r>
              <a:rPr lang="en-US" dirty="0" smtClean="0">
                <a:solidFill>
                  <a:srgbClr val="00B0F0"/>
                </a:solidFill>
                <a:effectLst>
                  <a:outerShdw blurRad="38100" dist="38100" dir="2700000" algn="tl">
                    <a:srgbClr val="000000">
                      <a:alpha val="43137"/>
                    </a:srgbClr>
                  </a:outerShdw>
                </a:effectLst>
              </a:rPr>
              <a:t>Topical corticosteroids </a:t>
            </a:r>
            <a:r>
              <a:rPr lang="en-US" dirty="0" smtClean="0">
                <a:effectLst>
                  <a:outerShdw blurRad="38100" dist="38100" dir="2700000" algn="tl">
                    <a:srgbClr val="000000">
                      <a:alpha val="43137"/>
                    </a:srgbClr>
                  </a:outerShdw>
                </a:effectLst>
              </a:rPr>
              <a:t>and oral antihistamines may be enough to for mild cases.</a:t>
            </a:r>
          </a:p>
          <a:p>
            <a:pPr marL="514350" indent="-514350">
              <a:buClr>
                <a:schemeClr val="tx2"/>
              </a:buClr>
              <a:buSzPct val="90000"/>
              <a:buAutoNum type="arabicPeriod"/>
            </a:pPr>
            <a:r>
              <a:rPr lang="en-US" dirty="0" smtClean="0">
                <a:effectLst>
                  <a:outerShdw blurRad="38100" dist="38100" dir="2700000" algn="tl">
                    <a:srgbClr val="000000">
                      <a:alpha val="43137"/>
                    </a:srgbClr>
                  </a:outerShdw>
                </a:effectLst>
              </a:rPr>
              <a:t>Severe or resistant </a:t>
            </a:r>
            <a:r>
              <a:rPr lang="en-US" dirty="0" smtClean="0">
                <a:effectLst>
                  <a:outerShdw blurRad="38100" dist="38100" dir="2700000" algn="tl">
                    <a:srgbClr val="000000">
                      <a:alpha val="43137"/>
                    </a:srgbClr>
                  </a:outerShdw>
                </a:effectLst>
              </a:rPr>
              <a:t>cases: short courses </a:t>
            </a:r>
            <a:r>
              <a:rPr lang="en-US" dirty="0" smtClean="0"/>
              <a:t>of </a:t>
            </a:r>
            <a:r>
              <a:rPr lang="en-US" dirty="0" smtClean="0">
                <a:solidFill>
                  <a:srgbClr val="00B0F0"/>
                </a:solidFill>
                <a:effectLst>
                  <a:outerShdw blurRad="38100" dist="38100" dir="2700000" algn="tl">
                    <a:srgbClr val="000000">
                      <a:alpha val="43137"/>
                    </a:srgbClr>
                  </a:outerShdw>
                </a:effectLst>
              </a:rPr>
              <a:t>systemic </a:t>
            </a:r>
            <a:r>
              <a:rPr lang="en-US" dirty="0" smtClean="0">
                <a:solidFill>
                  <a:srgbClr val="00B0F0"/>
                </a:solidFill>
                <a:effectLst>
                  <a:outerShdw blurRad="38100" dist="38100" dir="2700000" algn="tl">
                    <a:srgbClr val="000000">
                      <a:alpha val="43137"/>
                    </a:srgbClr>
                  </a:outerShdw>
                </a:effectLst>
              </a:rPr>
              <a:t>CS </a:t>
            </a:r>
            <a:r>
              <a:rPr lang="en-US" dirty="0" smtClean="0"/>
              <a:t>to induce remission e.g. 20-30 mg </a:t>
            </a:r>
            <a:r>
              <a:rPr lang="en-US" dirty="0" smtClean="0"/>
              <a:t>Prednisolone/ day/one </a:t>
            </a:r>
            <a:r>
              <a:rPr lang="en-US" dirty="0" smtClean="0"/>
              <a:t>week.</a:t>
            </a:r>
            <a:endParaRPr lang="en-US" dirty="0"/>
          </a:p>
        </p:txBody>
      </p:sp>
      <p:pic>
        <p:nvPicPr>
          <p:cNvPr id="8" name="Content Placeholder 7" descr="Pompholyx.jpg"/>
          <p:cNvPicPr>
            <a:picLocks noGrp="1" noChangeAspect="1"/>
          </p:cNvPicPr>
          <p:nvPr>
            <p:ph sz="quarter" idx="2"/>
          </p:nvPr>
        </p:nvPicPr>
        <p:blipFill>
          <a:blip r:embed="rId3" cstate="print"/>
          <a:stretch>
            <a:fillRect/>
          </a:stretch>
        </p:blipFill>
        <p:spPr>
          <a:xfrm>
            <a:off x="3886200" y="533400"/>
            <a:ext cx="4693461" cy="3048000"/>
          </a:xfrm>
          <a:ln w="38100">
            <a:solidFill>
              <a:srgbClr val="FFC000"/>
            </a:solidFill>
          </a:ln>
        </p:spPr>
      </p:pic>
      <p:sp>
        <p:nvSpPr>
          <p:cNvPr id="10" name="TextBox 9"/>
          <p:cNvSpPr txBox="1"/>
          <p:nvPr/>
        </p:nvSpPr>
        <p:spPr>
          <a:xfrm>
            <a:off x="6248400" y="457200"/>
            <a:ext cx="2057400" cy="461665"/>
          </a:xfrm>
          <a:prstGeom prst="rect">
            <a:avLst/>
          </a:prstGeom>
          <a:noFill/>
        </p:spPr>
        <p:txBody>
          <a:bodyPr wrap="square" rtlCol="0">
            <a:spAutoFit/>
          </a:bodyPr>
          <a:lstStyle/>
          <a:p>
            <a:pPr algn="ctr"/>
            <a:r>
              <a:rPr lang="en-US" sz="2400" b="1" dirty="0" smtClean="0">
                <a:effectLst>
                  <a:outerShdw blurRad="38100" dist="38100" dir="2700000" algn="tl">
                    <a:srgbClr val="000000">
                      <a:alpha val="43137"/>
                    </a:srgbClr>
                  </a:outerShdw>
                </a:effectLst>
              </a:rPr>
              <a:t>Pompholyx</a:t>
            </a:r>
            <a:endParaRPr lang="en-US" sz="2400" b="1" dirty="0">
              <a:effectLst>
                <a:outerShdw blurRad="38100" dist="38100" dir="2700000" algn="tl">
                  <a:srgbClr val="000000">
                    <a:alpha val="43137"/>
                  </a:srgbClr>
                </a:outerShdw>
              </a:effectLst>
            </a:endParaRPr>
          </a:p>
        </p:txBody>
      </p:sp>
      <p:sp>
        <p:nvSpPr>
          <p:cNvPr id="11" name="12-Point Star 10"/>
          <p:cNvSpPr/>
          <p:nvPr/>
        </p:nvSpPr>
        <p:spPr>
          <a:xfrm>
            <a:off x="228600" y="990600"/>
            <a:ext cx="3429000" cy="2286000"/>
          </a:xfrm>
          <a:prstGeom prst="star12">
            <a:avLst/>
          </a:prstGeom>
          <a:solidFill>
            <a:schemeClr val="accent3">
              <a:lumMod val="60000"/>
              <a:lumOff val="40000"/>
            </a:schemeClr>
          </a:solidFill>
          <a:ln>
            <a:solidFill>
              <a:srgbClr val="FFFF00"/>
            </a:solidFill>
          </a:ln>
        </p:spPr>
        <p:style>
          <a:lnRef idx="3">
            <a:schemeClr val="lt1"/>
          </a:lnRef>
          <a:fillRef idx="1">
            <a:schemeClr val="dk1"/>
          </a:fillRef>
          <a:effectRef idx="1">
            <a:schemeClr val="dk1"/>
          </a:effectRef>
          <a:fontRef idx="minor">
            <a:schemeClr val="lt1"/>
          </a:fontRef>
        </p:style>
        <p:txBody>
          <a:bodyPr rtlCol="0" anchor="ctr"/>
          <a:lstStyle/>
          <a:p>
            <a:pPr algn="ctr">
              <a:buNone/>
            </a:pPr>
            <a:r>
              <a:rPr lang="en-US" sz="2800" b="1" dirty="0" smtClean="0">
                <a:solidFill>
                  <a:srgbClr val="7030A0"/>
                </a:solidFill>
                <a:effectLst>
                  <a:outerShdw blurRad="38100" dist="38100" dir="2700000" algn="tl">
                    <a:srgbClr val="000000">
                      <a:alpha val="43137"/>
                    </a:srgbClr>
                  </a:outerShdw>
                </a:effectLst>
              </a:rPr>
              <a:t>Treatment</a:t>
            </a: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685800" y="274638"/>
            <a:ext cx="8001000" cy="715962"/>
          </a:xfrm>
          <a:ln>
            <a:noFill/>
          </a:ln>
        </p:spPr>
        <p:txBody>
          <a:bodyPr>
            <a:normAutofit fontScale="90000"/>
          </a:bodyPr>
          <a:lstStyle/>
          <a:p>
            <a:r>
              <a:rPr lang="en-US" dirty="0" smtClean="0">
                <a:ln>
                  <a:solidFill>
                    <a:srgbClr val="00B0F0"/>
                  </a:solidFill>
                </a:ln>
              </a:rPr>
              <a:t>Lichen Simplex Chronicus</a:t>
            </a:r>
            <a:endParaRPr lang="en-US" dirty="0">
              <a:ln>
                <a:solidFill>
                  <a:srgbClr val="00B0F0"/>
                </a:solidFill>
              </a:ln>
            </a:endParaRPr>
          </a:p>
        </p:txBody>
      </p:sp>
      <p:sp>
        <p:nvSpPr>
          <p:cNvPr id="3" name="Slide Number Placeholder 2"/>
          <p:cNvSpPr>
            <a:spLocks noGrp="1"/>
          </p:cNvSpPr>
          <p:nvPr>
            <p:ph type="sldNum" sz="quarter" idx="12"/>
          </p:nvPr>
        </p:nvSpPr>
        <p:spPr/>
        <p:txBody>
          <a:bodyPr/>
          <a:lstStyle/>
          <a:p>
            <a:fld id="{B6F15528-21DE-4FAA-801E-634DDDAF4B2B}" type="slidenum">
              <a:rPr lang="en-US" smtClean="0"/>
              <a:pPr/>
              <a:t>46</a:t>
            </a:fld>
            <a:endParaRPr lang="en-US"/>
          </a:p>
        </p:txBody>
      </p:sp>
      <p:sp>
        <p:nvSpPr>
          <p:cNvPr id="7" name="Content Placeholder 6"/>
          <p:cNvSpPr>
            <a:spLocks noGrp="1"/>
          </p:cNvSpPr>
          <p:nvPr>
            <p:ph sz="quarter" idx="1"/>
          </p:nvPr>
        </p:nvSpPr>
        <p:spPr>
          <a:xfrm>
            <a:off x="609600" y="990600"/>
            <a:ext cx="8077200" cy="5257800"/>
          </a:xfrm>
        </p:spPr>
        <p:txBody>
          <a:bodyPr>
            <a:normAutofit lnSpcReduction="10000"/>
          </a:bodyPr>
          <a:lstStyle/>
          <a:p>
            <a:pPr>
              <a:buNone/>
            </a:pPr>
            <a:r>
              <a:rPr lang="en-US" dirty="0" smtClean="0">
                <a:solidFill>
                  <a:schemeClr val="tx2"/>
                </a:solidFill>
                <a:effectLst>
                  <a:outerShdw blurRad="38100" dist="38100" dir="2700000" algn="tl">
                    <a:srgbClr val="000000">
                      <a:alpha val="43137"/>
                    </a:srgbClr>
                  </a:outerShdw>
                </a:effectLst>
              </a:rPr>
              <a:t>LSC</a:t>
            </a:r>
            <a:r>
              <a:rPr lang="en-US" dirty="0" smtClean="0"/>
              <a:t> is also known as </a:t>
            </a:r>
            <a:r>
              <a:rPr lang="en-US" dirty="0" smtClean="0">
                <a:solidFill>
                  <a:srgbClr val="00B0F0"/>
                </a:solidFill>
                <a:effectLst>
                  <a:outerShdw blurRad="38100" dist="38100" dir="2700000" algn="tl">
                    <a:srgbClr val="000000">
                      <a:alpha val="43137"/>
                    </a:srgbClr>
                  </a:outerShdw>
                </a:effectLst>
              </a:rPr>
              <a:t>Localized Neurodermatitis.</a:t>
            </a:r>
          </a:p>
          <a:p>
            <a:pPr>
              <a:buNone/>
            </a:pPr>
            <a:r>
              <a:rPr lang="en-US" dirty="0" smtClean="0">
                <a:effectLst>
                  <a:outerShdw blurRad="38100" dist="38100" dir="2700000" algn="tl">
                    <a:srgbClr val="000000">
                      <a:alpha val="43137"/>
                    </a:srgbClr>
                  </a:outerShdw>
                </a:effectLst>
              </a:rPr>
              <a:t>Due </a:t>
            </a:r>
            <a:r>
              <a:rPr lang="en-US" dirty="0" smtClean="0">
                <a:effectLst>
                  <a:outerShdw blurRad="38100" dist="38100" dir="2700000" algn="tl">
                    <a:srgbClr val="000000">
                      <a:alpha val="43137"/>
                    </a:srgbClr>
                  </a:outerShdw>
                </a:effectLst>
              </a:rPr>
              <a:t>to habit of repeated rubbing or </a:t>
            </a:r>
            <a:r>
              <a:rPr lang="en-US" dirty="0" smtClean="0"/>
              <a:t>scratching the skin in response to psychological upset or stress.</a:t>
            </a:r>
          </a:p>
          <a:p>
            <a:pPr>
              <a:buNone/>
            </a:pPr>
            <a:r>
              <a:rPr lang="en-US" dirty="0" smtClean="0"/>
              <a:t>Usually </a:t>
            </a:r>
            <a:r>
              <a:rPr lang="en-US" dirty="0" smtClean="0"/>
              <a:t>occurs in adults and elderly </a:t>
            </a:r>
            <a:r>
              <a:rPr lang="en-US" dirty="0" smtClean="0"/>
              <a:t>people.</a:t>
            </a:r>
          </a:p>
          <a:p>
            <a:pPr>
              <a:buNone/>
            </a:pPr>
            <a:r>
              <a:rPr lang="en-US" dirty="0" smtClean="0"/>
              <a:t>Clinically </a:t>
            </a:r>
            <a:r>
              <a:rPr lang="en-US" dirty="0" smtClean="0"/>
              <a:t>presents as </a:t>
            </a:r>
            <a:r>
              <a:rPr lang="en-US" dirty="0" smtClean="0"/>
              <a:t>very pruritic </a:t>
            </a:r>
            <a:r>
              <a:rPr lang="en-US" dirty="0" smtClean="0"/>
              <a:t>lichenified plaques with or without excoriations. </a:t>
            </a:r>
          </a:p>
          <a:p>
            <a:pPr>
              <a:buNone/>
            </a:pPr>
            <a:r>
              <a:rPr lang="en-US" dirty="0" smtClean="0">
                <a:solidFill>
                  <a:schemeClr val="tx2"/>
                </a:solidFill>
                <a:effectLst>
                  <a:outerShdw blurRad="38100" dist="38100" dir="2700000" algn="tl">
                    <a:srgbClr val="000000">
                      <a:alpha val="43137"/>
                    </a:srgbClr>
                  </a:outerShdw>
                </a:effectLst>
              </a:rPr>
              <a:t>Sites </a:t>
            </a:r>
            <a:r>
              <a:rPr lang="en-US" dirty="0" smtClean="0">
                <a:solidFill>
                  <a:schemeClr val="tx2"/>
                </a:solidFill>
                <a:effectLst>
                  <a:outerShdw blurRad="38100" dist="38100" dir="2700000" algn="tl">
                    <a:srgbClr val="000000">
                      <a:alpha val="43137"/>
                    </a:srgbClr>
                  </a:outerShdw>
                </a:effectLst>
              </a:rPr>
              <a:t>of </a:t>
            </a:r>
            <a:r>
              <a:rPr lang="en-US" dirty="0" smtClean="0">
                <a:solidFill>
                  <a:schemeClr val="tx2"/>
                </a:solidFill>
                <a:effectLst>
                  <a:outerShdw blurRad="38100" dist="38100" dir="2700000" algn="tl">
                    <a:srgbClr val="000000">
                      <a:alpha val="43137"/>
                    </a:srgbClr>
                  </a:outerShdw>
                </a:effectLst>
              </a:rPr>
              <a:t>predilection: </a:t>
            </a:r>
            <a:r>
              <a:rPr lang="en-US" dirty="0" smtClean="0"/>
              <a:t>the </a:t>
            </a:r>
            <a:r>
              <a:rPr lang="en-US" dirty="0" smtClean="0"/>
              <a:t>lower legs especially around the ankles, the dorsa of the hands, elbow and knee extensors, the nape of the neck (esp. in females), the scalp (esp. in elderly) and the anogenital area especially the scrotum and vulva. However any area accessible to the hands of the patient can be involved.</a:t>
            </a:r>
          </a:p>
          <a:p>
            <a:pPr>
              <a:buNone/>
            </a:pPr>
            <a:r>
              <a:rPr lang="en-US" dirty="0" smtClean="0"/>
              <a:t>The </a:t>
            </a:r>
            <a:r>
              <a:rPr lang="en-US" dirty="0" smtClean="0">
                <a:solidFill>
                  <a:schemeClr val="tx2"/>
                </a:solidFill>
                <a:effectLst>
                  <a:outerShdw blurRad="38100" dist="38100" dir="2700000" algn="tl">
                    <a:srgbClr val="000000">
                      <a:alpha val="43137"/>
                    </a:srgbClr>
                  </a:outerShdw>
                </a:effectLst>
              </a:rPr>
              <a:t>course</a:t>
            </a:r>
            <a:r>
              <a:rPr lang="en-US" dirty="0" smtClean="0"/>
              <a:t> of this problem is chronic and may take many years with relapses occurring chiefly at periods of stress.</a:t>
            </a:r>
            <a:endParaRPr lang="en-US" dirty="0"/>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47</a:t>
            </a:fld>
            <a:endParaRPr lang="en-US"/>
          </a:p>
        </p:txBody>
      </p:sp>
      <p:pic>
        <p:nvPicPr>
          <p:cNvPr id="11" name="Content Placeholder 10" descr="LSC.jpg"/>
          <p:cNvPicPr>
            <a:picLocks noGrp="1" noChangeAspect="1"/>
          </p:cNvPicPr>
          <p:nvPr>
            <p:ph sz="quarter" idx="1"/>
          </p:nvPr>
        </p:nvPicPr>
        <p:blipFill>
          <a:blip r:embed="rId3"/>
          <a:stretch>
            <a:fillRect/>
          </a:stretch>
        </p:blipFill>
        <p:spPr>
          <a:xfrm>
            <a:off x="4648200" y="381000"/>
            <a:ext cx="4148389" cy="2743200"/>
          </a:xfrm>
          <a:ln w="38100">
            <a:solidFill>
              <a:schemeClr val="tx2"/>
            </a:solidFill>
          </a:ln>
        </p:spPr>
      </p:pic>
      <p:pic>
        <p:nvPicPr>
          <p:cNvPr id="12" name="Content Placeholder 11" descr="LSC on abdomen.jpg"/>
          <p:cNvPicPr>
            <a:picLocks noGrp="1" noChangeAspect="1"/>
          </p:cNvPicPr>
          <p:nvPr>
            <p:ph sz="quarter" idx="2"/>
          </p:nvPr>
        </p:nvPicPr>
        <p:blipFill>
          <a:blip r:embed="rId4"/>
          <a:stretch>
            <a:fillRect/>
          </a:stretch>
        </p:blipFill>
        <p:spPr>
          <a:xfrm>
            <a:off x="4648200" y="3581400"/>
            <a:ext cx="4190845" cy="2743200"/>
          </a:xfrm>
          <a:ln w="28575">
            <a:solidFill>
              <a:srgbClr val="00B0F0"/>
            </a:solidFill>
          </a:ln>
        </p:spPr>
      </p:pic>
      <p:sp>
        <p:nvSpPr>
          <p:cNvPr id="13" name="Horizontal Scroll 12"/>
          <p:cNvSpPr/>
          <p:nvPr/>
        </p:nvSpPr>
        <p:spPr>
          <a:xfrm>
            <a:off x="4648200" y="3505200"/>
            <a:ext cx="1295400" cy="762000"/>
          </a:xfrm>
          <a:prstGeom prst="horizontalScroll">
            <a:avLst/>
          </a:prstGeom>
          <a:solidFill>
            <a:srgbClr val="00B0F0"/>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smtClean="0">
                <a:solidFill>
                  <a:schemeClr val="bg1"/>
                </a:solidFill>
                <a:effectLst>
                  <a:outerShdw blurRad="38100" dist="38100" dir="2700000" algn="tl">
                    <a:srgbClr val="000000">
                      <a:alpha val="43137"/>
                    </a:srgbClr>
                  </a:outerShdw>
                </a:effectLst>
              </a:rPr>
              <a:t>LSC </a:t>
            </a:r>
            <a:endParaRPr lang="en-US" sz="4400" b="1" dirty="0">
              <a:solidFill>
                <a:schemeClr val="bg1"/>
              </a:solidFill>
              <a:effectLst>
                <a:outerShdw blurRad="38100" dist="38100" dir="2700000" algn="tl">
                  <a:srgbClr val="000000">
                    <a:alpha val="43137"/>
                  </a:srgbClr>
                </a:outerShdw>
              </a:effectLst>
            </a:endParaRPr>
          </a:p>
        </p:txBody>
      </p:sp>
      <p:sp>
        <p:nvSpPr>
          <p:cNvPr id="15" name="Rounded Rectangle 14"/>
          <p:cNvSpPr/>
          <p:nvPr/>
        </p:nvSpPr>
        <p:spPr>
          <a:xfrm>
            <a:off x="381000" y="381000"/>
            <a:ext cx="4114800" cy="6019800"/>
          </a:xfrm>
          <a:prstGeom prst="roundRect">
            <a:avLst/>
          </a:prstGeom>
          <a:solidFill>
            <a:srgbClr val="002060"/>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ln>
                  <a:solidFill>
                    <a:schemeClr val="tx2"/>
                  </a:solidFill>
                </a:ln>
                <a:solidFill>
                  <a:srgbClr val="00B0F0"/>
                </a:solidFill>
                <a:effectLst>
                  <a:outerShdw blurRad="38100" dist="38100" dir="2700000" algn="tl">
                    <a:srgbClr val="000000">
                      <a:alpha val="43137"/>
                    </a:srgbClr>
                  </a:outerShdw>
                </a:effectLst>
              </a:rPr>
              <a:t>Treatment</a:t>
            </a:r>
          </a:p>
          <a:p>
            <a:pPr marL="457200" indent="-457200">
              <a:buClr>
                <a:schemeClr val="tx2"/>
              </a:buClr>
            </a:pPr>
            <a:r>
              <a:rPr lang="en-US" sz="2200" dirty="0" smtClean="0">
                <a:solidFill>
                  <a:schemeClr val="tx1"/>
                </a:solidFill>
              </a:rPr>
              <a:t>Avoid habit of repeated rubbing or scratching of skin.</a:t>
            </a:r>
          </a:p>
          <a:p>
            <a:pPr marL="457200" indent="-457200">
              <a:buClr>
                <a:schemeClr val="tx2"/>
              </a:buClr>
            </a:pPr>
            <a:r>
              <a:rPr lang="en-US" sz="2200" dirty="0" smtClean="0">
                <a:solidFill>
                  <a:schemeClr val="tx1"/>
                </a:solidFill>
              </a:rPr>
              <a:t>Use very potent topical steroids e.g. Clobetasol propionate ointment under polyethylene  occlusion.</a:t>
            </a:r>
          </a:p>
          <a:p>
            <a:pPr marL="457200" indent="-457200">
              <a:buClr>
                <a:schemeClr val="tx2"/>
              </a:buClr>
            </a:pPr>
            <a:r>
              <a:rPr lang="en-US" sz="2200" dirty="0" smtClean="0">
                <a:solidFill>
                  <a:schemeClr val="tx1"/>
                </a:solidFill>
              </a:rPr>
              <a:t>Give oral antihistamines (sedative type) to decrease itching.</a:t>
            </a:r>
          </a:p>
          <a:p>
            <a:pPr marL="457200" indent="-457200">
              <a:buClr>
                <a:schemeClr val="tx2"/>
              </a:buClr>
            </a:pPr>
            <a:r>
              <a:rPr lang="en-US" sz="2200" dirty="0" smtClean="0">
                <a:solidFill>
                  <a:schemeClr val="tx1"/>
                </a:solidFill>
              </a:rPr>
              <a:t>Solitary lesion of LSC resistant to treatment can be treated with intralesional corticosteroid infiltration e.g. Triamcenolone acetonoide .</a:t>
            </a:r>
            <a:endParaRPr lang="en-US" sz="2200" dirty="0">
              <a:solidFill>
                <a:schemeClr val="tx1"/>
              </a:solidFill>
            </a:endParaRPr>
          </a:p>
        </p:txBody>
      </p:sp>
    </p:spTree>
  </p:cSld>
  <p:clrMapOvr>
    <a:masterClrMapping/>
  </p:clrMapOvr>
  <p:transition>
    <p:wipe dir="r"/>
    <p:sndAc>
      <p:stSnd>
        <p:snd r:embed="rId2" name="chimes.wav" builtIn="1"/>
      </p:stSnd>
    </p:sndAc>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B6F15528-21DE-4FAA-801E-634DDDAF4B2B}" type="slidenum">
              <a:rPr lang="en-US" smtClean="0"/>
              <a:pPr/>
              <a:t>48</a:t>
            </a:fld>
            <a:endParaRPr lang="en-US"/>
          </a:p>
        </p:txBody>
      </p:sp>
      <p:pic>
        <p:nvPicPr>
          <p:cNvPr id="6" name="Content Placeholder 5" descr="water fall and bridge.bmp"/>
          <p:cNvPicPr>
            <a:picLocks noGrp="1" noChangeAspect="1"/>
          </p:cNvPicPr>
          <p:nvPr>
            <p:ph sz="quarter" idx="1"/>
          </p:nvPr>
        </p:nvPicPr>
        <p:blipFill>
          <a:blip r:embed="rId3"/>
          <a:stretch>
            <a:fillRect/>
          </a:stretch>
        </p:blipFill>
        <p:spPr>
          <a:xfrm>
            <a:off x="533400" y="457200"/>
            <a:ext cx="7924800" cy="5867400"/>
          </a:xfrm>
          <a:ln w="38100">
            <a:solidFill>
              <a:schemeClr val="tx2"/>
            </a:solidFill>
          </a:ln>
        </p:spPr>
      </p:pic>
      <p:sp>
        <p:nvSpPr>
          <p:cNvPr id="7" name="TextBox 6"/>
          <p:cNvSpPr txBox="1"/>
          <p:nvPr/>
        </p:nvSpPr>
        <p:spPr>
          <a:xfrm>
            <a:off x="1600200" y="838200"/>
            <a:ext cx="6019800" cy="923330"/>
          </a:xfrm>
          <a:prstGeom prst="rect">
            <a:avLst/>
          </a:prstGeom>
          <a:noFill/>
        </p:spPr>
        <p:txBody>
          <a:bodyPr wrap="square" rtlCol="0">
            <a:spAutoFit/>
          </a:bodyPr>
          <a:lstStyle/>
          <a:p>
            <a:pPr algn="ctr"/>
            <a:r>
              <a:rPr lang="ar-IQ" sz="54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الحمد لله رب العالمين</a:t>
            </a:r>
            <a:endParaRPr lang="en-US" sz="54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8" name="TextBox 7"/>
          <p:cNvSpPr txBox="1"/>
          <p:nvPr/>
        </p:nvSpPr>
        <p:spPr>
          <a:xfrm>
            <a:off x="2286000" y="1676400"/>
            <a:ext cx="4953000" cy="1107996"/>
          </a:xfrm>
          <a:prstGeom prst="rect">
            <a:avLst/>
          </a:prstGeom>
          <a:noFill/>
        </p:spPr>
        <p:txBody>
          <a:bodyPr wrap="square" rtlCol="0">
            <a:spAutoFit/>
            <a:scene3d>
              <a:camera prst="orthographicFront">
                <a:rot lat="0" lon="0" rev="0"/>
              </a:camera>
              <a:lightRig rig="threePt" dir="t"/>
            </a:scene3d>
            <a:sp3d extrusionH="57150">
              <a:bevelT w="38100" h="38100" prst="convex"/>
              <a:bevelB w="38100" h="38100" prst="relaxedInset"/>
            </a:sp3d>
          </a:bodyPr>
          <a:lstStyle/>
          <a:p>
            <a:pPr algn="ctr"/>
            <a:r>
              <a:rPr lang="en-US" sz="6600" dirty="0" smtClean="0">
                <a:ln>
                  <a:solidFill>
                    <a:schemeClr val="accent1"/>
                  </a:solidFill>
                </a:ln>
                <a:gradFill>
                  <a:gsLst>
                    <a:gs pos="48000">
                      <a:schemeClr val="accent1"/>
                    </a:gs>
                    <a:gs pos="50000">
                      <a:schemeClr val="tx2"/>
                    </a:gs>
                    <a:gs pos="0">
                      <a:srgbClr val="00B0F0"/>
                    </a:gs>
                  </a:gsLst>
                  <a:lin ang="5400000" scaled="0"/>
                </a:gradFill>
                <a:effectLst>
                  <a:outerShdw blurRad="368300" dir="9120000" algn="ctr" rotWithShape="0">
                    <a:srgbClr val="000000">
                      <a:alpha val="94000"/>
                    </a:srgbClr>
                  </a:outerShdw>
                </a:effectLst>
                <a:latin typeface="Berlin Sans FB Demi" pitchFamily="34" charset="0"/>
              </a:rPr>
              <a:t>Thank you</a:t>
            </a:r>
            <a:endParaRPr lang="en-US" sz="6600" dirty="0">
              <a:ln>
                <a:solidFill>
                  <a:schemeClr val="accent1"/>
                </a:solidFill>
              </a:ln>
              <a:gradFill>
                <a:gsLst>
                  <a:gs pos="48000">
                    <a:schemeClr val="accent1"/>
                  </a:gs>
                  <a:gs pos="50000">
                    <a:schemeClr val="tx2"/>
                  </a:gs>
                  <a:gs pos="0">
                    <a:srgbClr val="00B0F0"/>
                  </a:gs>
                </a:gsLst>
                <a:lin ang="5400000" scaled="0"/>
              </a:gradFill>
              <a:effectLst>
                <a:outerShdw blurRad="368300" dir="9120000" algn="ctr" rotWithShape="0">
                  <a:srgbClr val="000000">
                    <a:alpha val="94000"/>
                  </a:srgbClr>
                </a:outerShdw>
              </a:effectLst>
              <a:latin typeface="Berlin Sans FB Demi" pitchFamily="34" charset="0"/>
            </a:endParaRPr>
          </a:p>
        </p:txBody>
      </p:sp>
    </p:spTree>
  </p:cSld>
  <p:clrMapOvr>
    <a:masterClrMapping/>
  </p:clrMapOvr>
  <p:transition>
    <p:wipe dir="r"/>
    <p:sndAc>
      <p:stSnd>
        <p:snd r:embed="rId2" name="chimes.wav" builtIn="1"/>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000" fill="hold"/>
                                        <p:tgtEl>
                                          <p:spTgt spid="7"/>
                                        </p:tgtEl>
                                        <p:attrNameLst>
                                          <p:attrName>ppt_x</p:attrName>
                                        </p:attrNameLst>
                                      </p:cBhvr>
                                      <p:tavLst>
                                        <p:tav tm="0">
                                          <p:val>
                                            <p:strVal val="#ppt_x"/>
                                          </p:val>
                                        </p:tav>
                                        <p:tav tm="100000">
                                          <p:val>
                                            <p:strVal val="#ppt_x"/>
                                          </p:val>
                                        </p:tav>
                                      </p:tavLst>
                                    </p:anim>
                                    <p:anim calcmode="lin" valueType="num">
                                      <p:cBhvr additive="base">
                                        <p:cTn id="8" dur="20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ppt_x"/>
                                          </p:val>
                                        </p:tav>
                                        <p:tav tm="100000">
                                          <p:val>
                                            <p:strVal val="#ppt_x"/>
                                          </p:val>
                                        </p:tav>
                                      </p:tavLst>
                                    </p:anim>
                                    <p:anim calcmode="lin" valueType="num">
                                      <p:cBhvr additive="base">
                                        <p:cTn id="12" dur="2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Custom 22">
      <a:dk1>
        <a:srgbClr val="F5F3EA"/>
      </a:dk1>
      <a:lt1>
        <a:srgbClr val="1F0A0A"/>
      </a:lt1>
      <a:dk2>
        <a:srgbClr val="FFFF00"/>
      </a:dk2>
      <a:lt2>
        <a:srgbClr val="EAEBDE"/>
      </a:lt2>
      <a:accent1>
        <a:srgbClr val="FF0000"/>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985</TotalTime>
  <Words>3171</Words>
  <Application>Microsoft Office PowerPoint</Application>
  <PresentationFormat>On-screen Show (4:3)</PresentationFormat>
  <Paragraphs>338</Paragraphs>
  <Slides>48</Slides>
  <Notes>3</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Equity</vt:lpstr>
      <vt:lpstr>Slide 1</vt:lpstr>
      <vt:lpstr>Slide 2</vt:lpstr>
      <vt:lpstr>Classification</vt:lpstr>
      <vt:lpstr>HISTOPATHOLOGY</vt:lpstr>
      <vt:lpstr>Slide 5</vt:lpstr>
      <vt:lpstr>Clinical Stages Of Eczema</vt:lpstr>
      <vt:lpstr>Clinical Stages Of Eczema</vt:lpstr>
      <vt:lpstr>Clinical Stages Of Eczema</vt:lpstr>
      <vt:lpstr>Irritant Contact Dermatitis</vt:lpstr>
      <vt:lpstr>Examples of ICD</vt:lpstr>
      <vt:lpstr>Slide 11</vt:lpstr>
      <vt:lpstr>Slide 12</vt:lpstr>
      <vt:lpstr>Allergic Contact Dermatitis</vt:lpstr>
      <vt:lpstr>Examples of ACD</vt:lpstr>
      <vt:lpstr>Differences Between ICD &amp; ACD</vt:lpstr>
      <vt:lpstr>Slide 16</vt:lpstr>
      <vt:lpstr>Slide 17</vt:lpstr>
      <vt:lpstr>Slide 18</vt:lpstr>
      <vt:lpstr>Slide 19</vt:lpstr>
      <vt:lpstr>Patch Test</vt:lpstr>
      <vt:lpstr>Slide 21</vt:lpstr>
      <vt:lpstr>Management of Contact Dermatitis</vt:lpstr>
      <vt:lpstr>Atopic Dermatitis</vt:lpstr>
      <vt:lpstr>Aetiology Of AD</vt:lpstr>
      <vt:lpstr>Clinical Picture Of AD</vt:lpstr>
      <vt:lpstr>Infantile AD</vt:lpstr>
      <vt:lpstr>Differences Between IAD &amp; ISD</vt:lpstr>
      <vt:lpstr>Slide 28</vt:lpstr>
      <vt:lpstr>Slide 29</vt:lpstr>
      <vt:lpstr>Associations Of AD</vt:lpstr>
      <vt:lpstr>Complications Of AD</vt:lpstr>
      <vt:lpstr>Management of AD</vt:lpstr>
      <vt:lpstr>Seborrhoeic Dermatitis</vt:lpstr>
      <vt:lpstr>Clinical Picture of SD</vt:lpstr>
      <vt:lpstr>Slide 35</vt:lpstr>
      <vt:lpstr>Slide 36</vt:lpstr>
      <vt:lpstr>Treatment of SD</vt:lpstr>
      <vt:lpstr>Discoid Eczema (Nummular eczema)</vt:lpstr>
      <vt:lpstr>Slide 39</vt:lpstr>
      <vt:lpstr>Asteatotic Eczema (Xerotic Eczema)</vt:lpstr>
      <vt:lpstr>Slide 41</vt:lpstr>
      <vt:lpstr>Gravitational Eczema (Varicose Eczema)</vt:lpstr>
      <vt:lpstr>Slide 43</vt:lpstr>
      <vt:lpstr>Pompholyx (Dyshidrotic Eczema)</vt:lpstr>
      <vt:lpstr>Slide 45</vt:lpstr>
      <vt:lpstr>Lichen Simplex Chronicus</vt:lpstr>
      <vt:lpstr>Slide 47</vt:lpstr>
      <vt:lpstr>Slide 48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Eczema</dc:title>
  <dc:subject>5th grade studenes lecture</dc:subject>
  <dc:creator>Ass. Professor Dr. Nameer Al-Sudany</dc:creator>
  <dc:description>Created on 1st April 2008</dc:description>
  <cp:lastModifiedBy>Nameer</cp:lastModifiedBy>
  <cp:revision>110</cp:revision>
  <dcterms:created xsi:type="dcterms:W3CDTF">2006-08-16T00:00:00Z</dcterms:created>
  <dcterms:modified xsi:type="dcterms:W3CDTF">2010-03-11T08:41:57Z</dcterms:modified>
</cp:coreProperties>
</file>