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comments/comment2.xml" ContentType="application/vnd.openxmlformats-officedocument.presentationml.comment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comments/comment1.xml" ContentType="application/vnd.openxmlformats-officedocument.presentationml.comment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8" r:id="rId3"/>
    <p:sldId id="259" r:id="rId4"/>
    <p:sldId id="334" r:id="rId5"/>
    <p:sldId id="338" r:id="rId6"/>
    <p:sldId id="261" r:id="rId7"/>
    <p:sldId id="262" r:id="rId8"/>
    <p:sldId id="335" r:id="rId9"/>
    <p:sldId id="305" r:id="rId10"/>
    <p:sldId id="269" r:id="rId11"/>
    <p:sldId id="309" r:id="rId12"/>
    <p:sldId id="266" r:id="rId13"/>
    <p:sldId id="310" r:id="rId14"/>
    <p:sldId id="288" r:id="rId15"/>
    <p:sldId id="313" r:id="rId16"/>
    <p:sldId id="306" r:id="rId17"/>
    <p:sldId id="307" r:id="rId18"/>
    <p:sldId id="312" r:id="rId19"/>
    <p:sldId id="317" r:id="rId20"/>
    <p:sldId id="301" r:id="rId21"/>
    <p:sldId id="263" r:id="rId22"/>
    <p:sldId id="272" r:id="rId23"/>
    <p:sldId id="290" r:id="rId24"/>
    <p:sldId id="268" r:id="rId25"/>
    <p:sldId id="303" r:id="rId26"/>
    <p:sldId id="270" r:id="rId27"/>
    <p:sldId id="304" r:id="rId28"/>
    <p:sldId id="291" r:id="rId29"/>
    <p:sldId id="277" r:id="rId30"/>
    <p:sldId id="279" r:id="rId31"/>
    <p:sldId id="332" r:id="rId32"/>
    <p:sldId id="280" r:id="rId33"/>
    <p:sldId id="264" r:id="rId34"/>
    <p:sldId id="315" r:id="rId35"/>
    <p:sldId id="314" r:id="rId36"/>
    <p:sldId id="318" r:id="rId37"/>
    <p:sldId id="286" r:id="rId38"/>
    <p:sldId id="320" r:id="rId39"/>
    <p:sldId id="321" r:id="rId40"/>
    <p:sldId id="319" r:id="rId41"/>
    <p:sldId id="322" r:id="rId42"/>
    <p:sldId id="323" r:id="rId43"/>
    <p:sldId id="324" r:id="rId44"/>
    <p:sldId id="257" r:id="rId45"/>
    <p:sldId id="293" r:id="rId46"/>
    <p:sldId id="284" r:id="rId47"/>
    <p:sldId id="287" r:id="rId48"/>
    <p:sldId id="281" r:id="rId49"/>
    <p:sldId id="329" r:id="rId50"/>
    <p:sldId id="299" r:id="rId51"/>
    <p:sldId id="330" r:id="rId52"/>
    <p:sldId id="327" r:id="rId53"/>
    <p:sldId id="326" r:id="rId54"/>
    <p:sldId id="328" r:id="rId55"/>
    <p:sldId id="336" r:id="rId56"/>
    <p:sldId id="337"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meer" initials="N" lastIdx="3"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153E"/>
    <a:srgbClr val="FF0066"/>
    <a:srgbClr val="0CDE0C"/>
    <a:srgbClr val="007434"/>
    <a:srgbClr val="23069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sorterViewPr>
    <p:cViewPr>
      <p:scale>
        <a:sx n="57" d="100"/>
        <a:sy n="57" d="100"/>
      </p:scale>
      <p:origin x="0" y="168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0-04-04T20:17:59.210" idx="1">
    <p:pos x="5344" y="135"/>
    <p:text>The main differential diagnoses of childhood LP are:
1. Lichen nitidus
2. Lichen striatus
3. Pityriasis lichenoides
D.Ds of lichen planopilaris:
1. Cicatricial alopecia
2. LE
3. Inflammatory folliculitis
4. Alopecia areata
5. Folliculitis decalvans (Keratosis follicularis spinulosa decalvans).
D.Ds of mucosal LP:
1. Candidiasis
2. Paraneoplastic pemphigus
3. LE
4. Leukokeratosis
5. Secondary syphilis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0-04-05T23:28:42.617" idx="3">
    <p:pos x="5269" y="110"/>
    <p:text>Dapsone, Metronidazole and Griseofulvin are ineffective in lichen planus.
Topical Tetracycline can be tried for oral LP.
Systemic CS in LP:
1. Acute eruptie diseas.
2. Ulcerative oral lesions.
3. Significant nail involvement.</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7FFA3-D3BE-4FCC-9B85-40C7D2BAD8B5}" type="datetimeFigureOut">
              <a:rPr lang="en-US" smtClean="0"/>
              <a:pPr/>
              <a:t>08-Apr-10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EB66D9-B1DC-4868-87F4-B4EA66B5CBBD}"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DEB66D9-B1DC-4868-87F4-B4EA66B5CBBD}"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031E8C-9103-4B90-8D64-31FBBCF2E61A}" type="datetime1">
              <a:rPr lang="en-US" smtClean="0"/>
              <a:pPr/>
              <a:t>08-Apr-10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D0839E-5645-4F47-AA71-025AFDD0DD46}" type="datetime1">
              <a:rPr lang="en-US" smtClean="0"/>
              <a:pPr/>
              <a:t>08-Apr-10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1536C7F-D589-4ACF-9217-D8030118E717}" type="datetime1">
              <a:rPr lang="en-US" smtClean="0"/>
              <a:pPr/>
              <a:t>08-Apr-10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9D0D9A-C7E5-4F81-A429-DA33C226670C}" type="datetime1">
              <a:rPr lang="en-US" smtClean="0"/>
              <a:pPr/>
              <a:t>08-Apr-10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26686A-25F9-4781-A7A4-D78421062A1E}" type="datetime1">
              <a:rPr lang="en-US" smtClean="0"/>
              <a:pPr/>
              <a:t>08-Apr-10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DBEF64-873E-4C79-95E7-3E36D5485F95}" type="datetime1">
              <a:rPr lang="en-US" smtClean="0"/>
              <a:pPr/>
              <a:t>08-Apr-10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FC42C7-5FDF-47B1-BFC6-8DD82002F45D}" type="datetime1">
              <a:rPr lang="en-US" smtClean="0"/>
              <a:pPr/>
              <a:t>08-Apr-10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8BB6C5-92EE-4F2E-B3F5-98AB39DCD6F5}" type="datetime1">
              <a:rPr lang="en-US" smtClean="0"/>
              <a:pPr/>
              <a:t>08-Apr-10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0CE109-36F5-4F9D-BE8E-214A0DB35BD0}" type="datetime1">
              <a:rPr lang="en-US" smtClean="0"/>
              <a:pPr/>
              <a:t>08-Apr-10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4D4334-713C-43DC-8D08-B4075F2B2263}" type="datetime1">
              <a:rPr lang="en-US" smtClean="0"/>
              <a:pPr/>
              <a:t>08-Apr-10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44B3E-A812-4D83-AD6E-8E3856F4B94A}" type="datetime1">
              <a:rPr lang="en-US" smtClean="0"/>
              <a:pPr/>
              <a:t>08-Apr-10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transition>
    <p:dissolve/>
    <p:sndAc>
      <p:stSnd>
        <p:snd r:embed="rId1" name="chimes.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A0375B-5B8F-43D1-A0DC-237C241E7057}" type="datetime1">
              <a:rPr lang="en-US" smtClean="0"/>
              <a:pPr/>
              <a:t>08-Apr-10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dissolve/>
    <p:sndAc>
      <p:stSnd>
        <p:snd r:embed="rId13" name="chimes.wav" builtIn="1"/>
      </p:stSnd>
    </p:sndAc>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image" Target="../media/image31.jpeg"/><Relationship Id="rId4" Type="http://schemas.openxmlformats.org/officeDocument/2006/relationships/image" Target="../media/image30.jpeg"/></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54.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audio" Target="../media/audio1.wav"/><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600200" y="1600200"/>
            <a:ext cx="6248827" cy="1200329"/>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7200" b="1" dirty="0" smtClean="0">
                <a:ln w="38100">
                  <a:solidFill>
                    <a:srgbClr val="FFC000"/>
                  </a:solidFill>
                </a:ln>
                <a:solidFill>
                  <a:srgbClr val="FFFF00"/>
                </a:solidFill>
              </a:rPr>
              <a:t>LICHEN PLANUS</a:t>
            </a:r>
            <a:endParaRPr lang="en-US" sz="7200" b="1" cap="none" spc="0" dirty="0">
              <a:ln w="38100">
                <a:solidFill>
                  <a:srgbClr val="FFC000"/>
                </a:solidFill>
              </a:ln>
              <a:solidFill>
                <a:srgbClr val="FFFF00"/>
              </a:solidFill>
              <a:effectLst/>
            </a:endParaRPr>
          </a:p>
        </p:txBody>
      </p:sp>
      <p:sp>
        <p:nvSpPr>
          <p:cNvPr id="5" name="Rectangle 4"/>
          <p:cNvSpPr/>
          <p:nvPr/>
        </p:nvSpPr>
        <p:spPr>
          <a:xfrm>
            <a:off x="1371600" y="4572000"/>
            <a:ext cx="6781800" cy="92333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gradFill>
                  <a:gsLst>
                    <a:gs pos="28000">
                      <a:srgbClr val="FF0066"/>
                    </a:gs>
                    <a:gs pos="76000">
                      <a:srgbClr val="FF0000"/>
                    </a:gs>
                  </a:gsLst>
                  <a:lin ang="5400000"/>
                </a:gradFill>
                <a:effectLst>
                  <a:outerShdw blurRad="50800" dist="39000" dir="5460000" algn="tl">
                    <a:srgbClr val="000000">
                      <a:alpha val="38000"/>
                    </a:srgbClr>
                  </a:outerShdw>
                </a:effectLst>
              </a:rPr>
              <a:t>Dr. Nameer Al-Sudany</a:t>
            </a:r>
            <a:endParaRPr lang="en-US" sz="5400" b="1" dirty="0">
              <a:ln w="11430"/>
              <a:gradFill>
                <a:gsLst>
                  <a:gs pos="28000">
                    <a:srgbClr val="FF0066"/>
                  </a:gs>
                  <a:gs pos="76000">
                    <a:srgbClr val="FF0000"/>
                  </a:gs>
                </a:gsLst>
                <a:lin ang="5400000"/>
              </a:gradFill>
              <a:effectLst>
                <a:outerShdw blurRad="50800" dist="39000" dir="5460000" algn="tl">
                  <a:srgbClr val="000000">
                    <a:alpha val="38000"/>
                  </a:srgbClr>
                </a:outerShdw>
              </a:effectLst>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1</a:t>
            </a:fld>
            <a:endParaRPr lang="en-US" dirty="0"/>
          </a:p>
        </p:txBody>
      </p:sp>
      <p:sp>
        <p:nvSpPr>
          <p:cNvPr id="7" name="Rectangle 6"/>
          <p:cNvSpPr/>
          <p:nvPr/>
        </p:nvSpPr>
        <p:spPr>
          <a:xfrm>
            <a:off x="2046500" y="2967335"/>
            <a:ext cx="4887700" cy="1107996"/>
          </a:xfrm>
          <a:prstGeom prst="rect">
            <a:avLst/>
          </a:prstGeom>
          <a:noFill/>
        </p:spPr>
        <p:txBody>
          <a:bodyPr wrap="square" lIns="91440" tIns="45720" rIns="91440" bIns="45720">
            <a:spAutoFit/>
          </a:bodyPr>
          <a:lstStyle/>
          <a:p>
            <a:pPr algn="ctr"/>
            <a:r>
              <a:rPr lang="ar-IQ" sz="66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الحزّاز المسطّح</a:t>
            </a:r>
            <a:endParaRPr lang="en-US" sz="66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ransition>
    <p:dissolve/>
    <p:sndAc>
      <p:stSnd>
        <p:snd r:embed="rId3"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r>
              <a:rPr lang="en-US" sz="3200" dirty="0" smtClean="0">
                <a:solidFill>
                  <a:srgbClr val="FFFF00"/>
                </a:solidFill>
                <a:latin typeface="Verdana" pitchFamily="34" charset="0"/>
                <a:ea typeface="Verdana" pitchFamily="34" charset="0"/>
                <a:cs typeface="Verdana" pitchFamily="34" charset="0"/>
              </a:rPr>
              <a:t>Lichen planus</a:t>
            </a:r>
            <a:endParaRPr lang="en-US" sz="3200" dirty="0">
              <a:solidFill>
                <a:srgbClr val="FFFF00"/>
              </a:solidFill>
              <a:latin typeface="Verdana" pitchFamily="34" charset="0"/>
              <a:ea typeface="Verdana" pitchFamily="34" charset="0"/>
              <a:cs typeface="Verdana" pitchFamily="34" charset="0"/>
            </a:endParaRPr>
          </a:p>
        </p:txBody>
      </p:sp>
      <p:sp>
        <p:nvSpPr>
          <p:cNvPr id="3" name="Content Placeholder 2"/>
          <p:cNvSpPr>
            <a:spLocks noGrp="1"/>
          </p:cNvSpPr>
          <p:nvPr>
            <p:ph idx="1"/>
          </p:nvPr>
        </p:nvSpPr>
        <p:spPr>
          <a:xfrm>
            <a:off x="381000" y="990600"/>
            <a:ext cx="8382000" cy="5410200"/>
          </a:xfrm>
        </p:spPr>
        <p:txBody>
          <a:bodyPr>
            <a:normAutofit/>
          </a:bodyPr>
          <a:lstStyle/>
          <a:p>
            <a:pPr>
              <a:buNone/>
            </a:pPr>
            <a:r>
              <a:rPr lang="en-US" sz="2400" b="1" dirty="0" smtClean="0">
                <a:solidFill>
                  <a:srgbClr val="00B0F0"/>
                </a:solidFill>
                <a:effectLst>
                  <a:outerShdw blurRad="38100" dist="38100" dir="2700000" algn="tl">
                    <a:srgbClr val="000000">
                      <a:alpha val="43137"/>
                    </a:srgbClr>
                  </a:outerShdw>
                </a:effectLst>
              </a:rPr>
              <a:t>      Lichen planus </a:t>
            </a:r>
            <a:r>
              <a:rPr lang="en-US" sz="2400" dirty="0" smtClean="0">
                <a:solidFill>
                  <a:schemeClr val="bg1"/>
                </a:solidFill>
              </a:rPr>
              <a:t>is a relatively common itchy mucocutaneous disorder affecting all ages and races and both sexes with a distinctive purple papular morphology and characteristic histology which persists for a number of months before resolving with temporary post-inflammatory hyperpigmentation. </a:t>
            </a:r>
            <a:r>
              <a:rPr lang="en-US" sz="2400" dirty="0" smtClean="0">
                <a:solidFill>
                  <a:schemeClr val="bg1"/>
                </a:solidFill>
                <a:latin typeface="Times New Roman" pitchFamily="18" charset="0"/>
                <a:cs typeface="Times New Roman" pitchFamily="18" charset="0"/>
              </a:rPr>
              <a:t> </a:t>
            </a:r>
          </a:p>
          <a:p>
            <a:pPr>
              <a:buClr>
                <a:srgbClr val="FF0000"/>
              </a:buClr>
              <a:buFont typeface="Wingdings" pitchFamily="2" charset="2"/>
              <a:buChar char="ü"/>
            </a:pPr>
            <a:r>
              <a:rPr lang="en-US" sz="2400" dirty="0" smtClean="0">
                <a:solidFill>
                  <a:schemeClr val="bg1"/>
                </a:solidFill>
                <a:latin typeface="Times New Roman" pitchFamily="18" charset="0"/>
                <a:cs typeface="Times New Roman" pitchFamily="18" charset="0"/>
              </a:rPr>
              <a:t>The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primary lesion </a:t>
            </a:r>
            <a:r>
              <a:rPr lang="en-US" sz="2400" dirty="0" smtClean="0">
                <a:solidFill>
                  <a:schemeClr val="bg1"/>
                </a:solidFill>
                <a:latin typeface="Times New Roman" pitchFamily="18" charset="0"/>
                <a:cs typeface="Times New Roman" pitchFamily="18" charset="0"/>
              </a:rPr>
              <a:t>is a characteristic, almost pathognomonic, small, intensely pruritic violaceous, flat-topped, polygonal, shiny papule.  </a:t>
            </a:r>
          </a:p>
          <a:p>
            <a:pPr>
              <a:buClr>
                <a:srgbClr val="FF0000"/>
              </a:buClr>
              <a:buFont typeface="Wingdings" pitchFamily="2" charset="2"/>
              <a:buChar char="ü"/>
            </a:pP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Prevalence</a:t>
            </a:r>
            <a:r>
              <a:rPr lang="en-US" sz="2400" dirty="0" smtClean="0">
                <a:solidFill>
                  <a:schemeClr val="bg1"/>
                </a:solidFill>
                <a:latin typeface="Times New Roman" pitchFamily="18" charset="0"/>
                <a:cs typeface="Times New Roman" pitchFamily="18" charset="0"/>
              </a:rPr>
              <a:t>  is &lt; 1% in the general population.</a:t>
            </a:r>
          </a:p>
          <a:p>
            <a:pPr>
              <a:buClr>
                <a:srgbClr val="FF0000"/>
              </a:buClr>
              <a:buFont typeface="Wingdings" pitchFamily="2" charset="2"/>
              <a:buChar char="ü"/>
            </a:pPr>
            <a:r>
              <a:rPr lang="en-US" sz="2400" dirty="0" smtClean="0">
                <a:solidFill>
                  <a:schemeClr val="bg1"/>
                </a:solidFill>
                <a:latin typeface="Times New Roman" pitchFamily="18" charset="0"/>
                <a:cs typeface="Times New Roman" pitchFamily="18" charset="0"/>
              </a:rPr>
              <a:t>Commonest  age affected are adults between 30 and 60 years.</a:t>
            </a:r>
          </a:p>
          <a:p>
            <a:pPr>
              <a:buClr>
                <a:srgbClr val="FF0000"/>
              </a:buClr>
              <a:buFont typeface="Wingdings" pitchFamily="2" charset="2"/>
              <a:buChar char="ü"/>
            </a:pPr>
            <a:r>
              <a:rPr lang="en-US" sz="2400" dirty="0" smtClean="0">
                <a:solidFill>
                  <a:schemeClr val="bg1"/>
                </a:solidFill>
                <a:latin typeface="Times New Roman" pitchFamily="18" charset="0"/>
                <a:cs typeface="Times New Roman" pitchFamily="18" charset="0"/>
              </a:rPr>
              <a:t>Rare in children (&lt; 4%) who often have atypical lesions.</a:t>
            </a:r>
          </a:p>
          <a:p>
            <a:pPr>
              <a:buClr>
                <a:srgbClr val="FF0000"/>
              </a:buClr>
              <a:buFont typeface="Wingdings" pitchFamily="2" charset="2"/>
              <a:buChar char="ü"/>
            </a:pPr>
            <a:r>
              <a:rPr lang="en-US" sz="2400" dirty="0" smtClean="0">
                <a:solidFill>
                  <a:schemeClr val="bg1"/>
                </a:solidFill>
                <a:latin typeface="Times New Roman" pitchFamily="18" charset="0"/>
                <a:cs typeface="Times New Roman" pitchFamily="18" charset="0"/>
              </a:rPr>
              <a:t>Equal  sex incidence.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a:t>
            </a:fld>
            <a:endParaRPr lang="en-US" dirty="0"/>
          </a:p>
        </p:txBody>
      </p:sp>
      <p:sp>
        <p:nvSpPr>
          <p:cNvPr id="4" name="TextBox 3"/>
          <p:cNvSpPr txBox="1"/>
          <p:nvPr/>
        </p:nvSpPr>
        <p:spPr>
          <a:xfrm>
            <a:off x="304800" y="838200"/>
            <a:ext cx="8534400" cy="5632311"/>
          </a:xfrm>
          <a:prstGeom prst="rect">
            <a:avLst/>
          </a:prstGeom>
          <a:noFill/>
        </p:spPr>
        <p:txBody>
          <a:bodyPr wrap="square" rtlCol="0">
            <a:spAutoFit/>
          </a:bodyPr>
          <a:lstStyle/>
          <a:p>
            <a:r>
              <a:rPr lang="en-US" sz="2400" dirty="0" smtClean="0">
                <a:solidFill>
                  <a:schemeClr val="bg1"/>
                </a:solidFill>
                <a:effectLst>
                  <a:outerShdw blurRad="38100" dist="38100" dir="2700000" algn="tl">
                    <a:srgbClr val="000000">
                      <a:alpha val="43137"/>
                    </a:srgbClr>
                  </a:outerShdw>
                </a:effectLst>
              </a:rPr>
              <a:t>The exact aetiology of LP is unknown. However:</a:t>
            </a:r>
          </a:p>
          <a:p>
            <a:pPr>
              <a:buClr>
                <a:srgbClr val="FF0000"/>
              </a:buClr>
              <a:buFont typeface="Wingdings" pitchFamily="2" charset="2"/>
              <a:buChar char="ü"/>
            </a:pPr>
            <a:r>
              <a:rPr lang="en-US" sz="2400" dirty="0" smtClean="0">
                <a:solidFill>
                  <a:srgbClr val="FFFF00"/>
                </a:solidFill>
                <a:effectLst>
                  <a:outerShdw blurRad="38100" dist="38100" dir="2700000" algn="tl">
                    <a:srgbClr val="000000">
                      <a:alpha val="43137"/>
                    </a:srgbClr>
                  </a:outerShdw>
                </a:effectLst>
              </a:rPr>
              <a:t>Autoimmune pathogenesis </a:t>
            </a:r>
            <a:r>
              <a:rPr lang="en-US" sz="2400" dirty="0" smtClean="0">
                <a:solidFill>
                  <a:schemeClr val="bg1"/>
                </a:solidFill>
                <a:effectLst>
                  <a:outerShdw blurRad="38100" dist="38100" dir="2700000" algn="tl">
                    <a:srgbClr val="000000">
                      <a:alpha val="43137"/>
                    </a:srgbClr>
                  </a:outerShdw>
                </a:effectLst>
              </a:rPr>
              <a:t>has been suggested based on histological and clinical evidences.</a:t>
            </a:r>
          </a:p>
          <a:p>
            <a:r>
              <a:rPr lang="en-US" sz="2400" dirty="0" smtClean="0">
                <a:solidFill>
                  <a:srgbClr val="FFFF00"/>
                </a:solidFill>
                <a:effectLst>
                  <a:outerShdw blurRad="38100" dist="38100" dir="2700000" algn="tl">
                    <a:srgbClr val="000000">
                      <a:alpha val="43137"/>
                    </a:srgbClr>
                  </a:outerShdw>
                </a:effectLst>
              </a:rPr>
              <a:t>Histological evidence</a:t>
            </a:r>
            <a:r>
              <a:rPr lang="en-US" sz="2400" dirty="0" smtClean="0">
                <a:solidFill>
                  <a:schemeClr val="bg1"/>
                </a:solidFill>
                <a:effectLst>
                  <a:outerShdw blurRad="38100" dist="38100" dir="2700000" algn="tl">
                    <a:srgbClr val="000000">
                      <a:alpha val="43137"/>
                    </a:srgbClr>
                  </a:outerShdw>
                </a:effectLst>
              </a:rPr>
              <a:t>: Band-like inflammatory infiltrate in the upper dermis consists mainly of T-helper lymphocytes.</a:t>
            </a:r>
          </a:p>
          <a:p>
            <a:r>
              <a:rPr lang="en-US" sz="2400" dirty="0" smtClean="0">
                <a:solidFill>
                  <a:srgbClr val="FFFF00"/>
                </a:solidFill>
                <a:effectLst>
                  <a:outerShdw blurRad="38100" dist="38100" dir="2700000" algn="tl">
                    <a:srgbClr val="000000">
                      <a:alpha val="43137"/>
                    </a:srgbClr>
                  </a:outerShdw>
                </a:effectLst>
              </a:rPr>
              <a:t>Clinical evidence</a:t>
            </a:r>
            <a:r>
              <a:rPr lang="en-US" sz="2400" dirty="0" smtClean="0">
                <a:solidFill>
                  <a:schemeClr val="bg1"/>
                </a:solidFill>
                <a:effectLst>
                  <a:outerShdw blurRad="38100" dist="38100" dir="2700000" algn="tl">
                    <a:srgbClr val="000000">
                      <a:alpha val="43137"/>
                    </a:srgbClr>
                  </a:outerShdw>
                </a:effectLst>
              </a:rPr>
              <a:t>: association of LP with many autoimmune disorders such as </a:t>
            </a:r>
            <a:r>
              <a:rPr lang="en-US" sz="2400" dirty="0" smtClean="0">
                <a:solidFill>
                  <a:srgbClr val="00B0F0"/>
                </a:solidFill>
                <a:effectLst>
                  <a:outerShdw blurRad="38100" dist="38100" dir="2700000" algn="tl">
                    <a:srgbClr val="000000">
                      <a:alpha val="43137"/>
                    </a:srgbClr>
                  </a:outerShdw>
                </a:effectLst>
              </a:rPr>
              <a:t>alopecia areata</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vitiligo</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myasthenia gravis </a:t>
            </a:r>
            <a:r>
              <a:rPr lang="en-US" sz="2400" dirty="0" smtClean="0">
                <a:solidFill>
                  <a:schemeClr val="bg1"/>
                </a:solidFill>
                <a:effectLst>
                  <a:outerShdw blurRad="38100" dist="38100" dir="2700000" algn="tl">
                    <a:srgbClr val="000000">
                      <a:alpha val="43137"/>
                    </a:srgbClr>
                  </a:outerShdw>
                </a:effectLst>
              </a:rPr>
              <a:t>and </a:t>
            </a:r>
            <a:r>
              <a:rPr lang="en-US" sz="2400" dirty="0" smtClean="0">
                <a:solidFill>
                  <a:srgbClr val="00B0F0"/>
                </a:solidFill>
                <a:effectLst>
                  <a:outerShdw blurRad="38100" dist="38100" dir="2700000" algn="tl">
                    <a:srgbClr val="000000">
                      <a:alpha val="43137"/>
                    </a:srgbClr>
                  </a:outerShdw>
                </a:effectLst>
              </a:rPr>
              <a:t>graft versus host disease</a:t>
            </a:r>
            <a:r>
              <a:rPr lang="en-US" sz="2400" dirty="0" smtClean="0">
                <a:solidFill>
                  <a:schemeClr val="bg1"/>
                </a:solidFill>
                <a:effectLst>
                  <a:outerShdw blurRad="38100" dist="38100" dir="2700000" algn="tl">
                    <a:srgbClr val="000000">
                      <a:alpha val="43137"/>
                    </a:srgbClr>
                  </a:outerShdw>
                </a:effectLst>
              </a:rPr>
              <a:t>.</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Emotional stress </a:t>
            </a:r>
            <a:r>
              <a:rPr lang="en-US" sz="2400" dirty="0" smtClean="0">
                <a:solidFill>
                  <a:schemeClr val="bg1"/>
                </a:solidFill>
                <a:effectLst>
                  <a:outerShdw blurRad="38100" dist="38100" dir="2700000" algn="tl">
                    <a:srgbClr val="000000">
                      <a:alpha val="43137"/>
                    </a:srgbClr>
                  </a:outerShdw>
                </a:effectLst>
              </a:rPr>
              <a:t>may precipitate or exacerbate lichen planus in some cases.</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Infection</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HCV infection </a:t>
            </a:r>
            <a:r>
              <a:rPr lang="en-US" sz="2400" dirty="0" smtClean="0">
                <a:solidFill>
                  <a:schemeClr val="bg1"/>
                </a:solidFill>
                <a:effectLst>
                  <a:outerShdw blurRad="38100" dist="38100" dir="2700000" algn="tl">
                    <a:srgbClr val="000000">
                      <a:alpha val="43137"/>
                    </a:srgbClr>
                  </a:outerShdw>
                </a:effectLst>
              </a:rPr>
              <a:t>is associated with increased incidence of erosive lichen planus of the oral mucosa.</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Drugs</a:t>
            </a:r>
            <a:r>
              <a:rPr lang="en-US" sz="2400" dirty="0" smtClean="0">
                <a:solidFill>
                  <a:schemeClr val="bg1"/>
                </a:solidFill>
                <a:effectLst>
                  <a:outerShdw blurRad="38100" dist="38100" dir="2700000" algn="tl">
                    <a:srgbClr val="000000">
                      <a:alpha val="43137"/>
                    </a:srgbClr>
                  </a:outerShdw>
                </a:effectLst>
              </a:rPr>
              <a:t>: lichenoid drug reactions may be caused by </a:t>
            </a:r>
            <a:r>
              <a:rPr lang="en-US" sz="2400" dirty="0" smtClean="0">
                <a:solidFill>
                  <a:srgbClr val="00B0F0"/>
                </a:solidFill>
                <a:effectLst>
                  <a:outerShdw blurRad="38100" dist="38100" dir="2700000" algn="tl">
                    <a:srgbClr val="000000">
                      <a:alpha val="43137"/>
                    </a:srgbClr>
                  </a:outerShdw>
                </a:effectLst>
              </a:rPr>
              <a:t>gold</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captopril</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thiazide diuretics</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antimalarial drugs</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penicillamine</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methyl dopa</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00B0F0"/>
                </a:solidFill>
                <a:effectLst>
                  <a:outerShdw blurRad="38100" dist="38100" dir="2700000" algn="tl">
                    <a:srgbClr val="000000">
                      <a:alpha val="43137"/>
                    </a:srgbClr>
                  </a:outerShdw>
                </a:effectLst>
              </a:rPr>
              <a:t>beta-blockers</a:t>
            </a:r>
            <a:r>
              <a:rPr lang="en-US" sz="2400" dirty="0" smtClean="0">
                <a:solidFill>
                  <a:schemeClr val="bg1"/>
                </a:solidFill>
                <a:effectLst>
                  <a:outerShdw blurRad="38100" dist="38100" dir="2700000" algn="tl">
                    <a:srgbClr val="000000">
                      <a:alpha val="43137"/>
                    </a:srgbClr>
                  </a:outerShdw>
                </a:effectLst>
              </a:rPr>
              <a:t>, and contact with the </a:t>
            </a:r>
            <a:r>
              <a:rPr lang="en-US" sz="2400" dirty="0" smtClean="0">
                <a:solidFill>
                  <a:srgbClr val="00B0F0"/>
                </a:solidFill>
                <a:effectLst>
                  <a:outerShdw blurRad="38100" dist="38100" dir="2700000" algn="tl">
                    <a:srgbClr val="000000">
                      <a:alpha val="43137"/>
                    </a:srgbClr>
                  </a:outerShdw>
                </a:effectLst>
              </a:rPr>
              <a:t>color-film developer</a:t>
            </a:r>
            <a:r>
              <a:rPr lang="en-US" sz="2400" dirty="0" smtClean="0">
                <a:solidFill>
                  <a:schemeClr val="bg1"/>
                </a:solidFill>
                <a:effectLst>
                  <a:outerShdw blurRad="38100" dist="38100" dir="2700000" algn="tl">
                    <a:srgbClr val="000000">
                      <a:alpha val="43137"/>
                    </a:srgbClr>
                  </a:outerShdw>
                </a:effectLst>
              </a:rPr>
              <a:t>.</a:t>
            </a:r>
            <a:endParaRPr lang="en-US" sz="2400" dirty="0">
              <a:solidFill>
                <a:schemeClr val="bg1"/>
              </a:solidFill>
            </a:endParaRPr>
          </a:p>
        </p:txBody>
      </p:sp>
      <p:sp>
        <p:nvSpPr>
          <p:cNvPr id="5" name="TextBox 4"/>
          <p:cNvSpPr txBox="1"/>
          <p:nvPr/>
        </p:nvSpPr>
        <p:spPr>
          <a:xfrm>
            <a:off x="1752600" y="228600"/>
            <a:ext cx="5638800" cy="646331"/>
          </a:xfrm>
          <a:prstGeom prst="rect">
            <a:avLst/>
          </a:prstGeom>
          <a:noFill/>
        </p:spPr>
        <p:txBody>
          <a:bodyPr wrap="square" rtlCol="0">
            <a:spAutoFit/>
          </a:bodyPr>
          <a:lstStyle/>
          <a:p>
            <a:r>
              <a:rPr lang="en-US" sz="3600" b="1" dirty="0" smtClean="0">
                <a:solidFill>
                  <a:srgbClr val="FFFF00"/>
                </a:solidFill>
                <a:effectLst>
                  <a:outerShdw blurRad="38100" dist="38100" dir="2700000" algn="tl">
                    <a:srgbClr val="000000">
                      <a:alpha val="43137"/>
                    </a:srgbClr>
                  </a:outerShdw>
                </a:effectLst>
              </a:rPr>
              <a:t>Aetiology of Lichen Planus</a:t>
            </a: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67000" y="304800"/>
            <a:ext cx="3810000" cy="639762"/>
          </a:xfrm>
        </p:spPr>
        <p:txBody>
          <a:bodyPr>
            <a:noAutofit/>
          </a:bodyPr>
          <a:lstStyle/>
          <a:p>
            <a:r>
              <a:rPr lang="en-US" sz="3600" b="1" dirty="0" smtClean="0">
                <a:solidFill>
                  <a:srgbClr val="FFFF00"/>
                </a:solidFill>
                <a:effectLst>
                  <a:outerShdw blurRad="38100" dist="38100" dir="2700000" algn="tl">
                    <a:srgbClr val="000000">
                      <a:alpha val="43137"/>
                    </a:srgbClr>
                  </a:outerShdw>
                </a:effectLst>
              </a:rPr>
              <a:t>Histopathology </a:t>
            </a:r>
            <a:endParaRPr lang="en-US" sz="3600" b="1" dirty="0">
              <a:solidFill>
                <a:srgbClr val="FFFF0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4</a:t>
            </a:fld>
            <a:endParaRPr lang="en-US" dirty="0"/>
          </a:p>
        </p:txBody>
      </p:sp>
      <p:sp>
        <p:nvSpPr>
          <p:cNvPr id="5" name="TextBox 4"/>
          <p:cNvSpPr txBox="1"/>
          <p:nvPr/>
        </p:nvSpPr>
        <p:spPr>
          <a:xfrm>
            <a:off x="304800" y="990600"/>
            <a:ext cx="8610600" cy="4154984"/>
          </a:xfrm>
          <a:prstGeom prst="rect">
            <a:avLst/>
          </a:prstGeom>
          <a:noFill/>
        </p:spPr>
        <p:txBody>
          <a:bodyPr wrap="square" rtlCol="0">
            <a:spAutoFit/>
          </a:bodyPr>
          <a:lstStyle/>
          <a:p>
            <a:pPr>
              <a:buClr>
                <a:srgbClr val="FF0000"/>
              </a:buClr>
              <a:buFont typeface="Wingdings" pitchFamily="2" charset="2"/>
              <a:buChar char="ü"/>
            </a:pPr>
            <a:r>
              <a:rPr lang="en-US" sz="2400" dirty="0" smtClean="0">
                <a:solidFill>
                  <a:schemeClr val="bg1"/>
                </a:solidFill>
              </a:rPr>
              <a:t> Hyperkeratosis</a:t>
            </a:r>
          </a:p>
          <a:p>
            <a:pPr>
              <a:buClr>
                <a:srgbClr val="FF0000"/>
              </a:buClr>
              <a:buFont typeface="Wingdings" pitchFamily="2" charset="2"/>
              <a:buChar char="ü"/>
            </a:pPr>
            <a:r>
              <a:rPr lang="en-US" sz="2400" dirty="0" smtClean="0">
                <a:solidFill>
                  <a:schemeClr val="bg1"/>
                </a:solidFill>
              </a:rPr>
              <a:t> Wedge-shaped hypergranulosis</a:t>
            </a:r>
          </a:p>
          <a:p>
            <a:pPr>
              <a:buClr>
                <a:srgbClr val="FF0000"/>
              </a:buClr>
              <a:buFont typeface="Wingdings" pitchFamily="2" charset="2"/>
              <a:buChar char="ü"/>
            </a:pPr>
            <a:r>
              <a:rPr lang="en-US" sz="2400" dirty="0" smtClean="0">
                <a:solidFill>
                  <a:schemeClr val="bg1"/>
                </a:solidFill>
              </a:rPr>
              <a:t> Irregular acanthosis with </a:t>
            </a:r>
            <a:r>
              <a:rPr lang="en-US" sz="2400" dirty="0" smtClean="0">
                <a:solidFill>
                  <a:srgbClr val="FFFF00"/>
                </a:solidFill>
              </a:rPr>
              <a:t>saw-tooth appearance </a:t>
            </a:r>
            <a:r>
              <a:rPr lang="en-US" sz="2400" dirty="0" smtClean="0">
                <a:solidFill>
                  <a:schemeClr val="bg1"/>
                </a:solidFill>
              </a:rPr>
              <a:t>of the epidermal rete ridges.</a:t>
            </a:r>
          </a:p>
          <a:p>
            <a:pPr>
              <a:buClr>
                <a:srgbClr val="FF0000"/>
              </a:buClr>
              <a:buFont typeface="Wingdings" pitchFamily="2" charset="2"/>
              <a:buChar char="ü"/>
            </a:pPr>
            <a:r>
              <a:rPr lang="en-US" sz="2400" dirty="0" smtClean="0">
                <a:solidFill>
                  <a:schemeClr val="bg1"/>
                </a:solidFill>
              </a:rPr>
              <a:t> Basal cell liquefactive degeneration.</a:t>
            </a:r>
          </a:p>
          <a:p>
            <a:pPr>
              <a:buClr>
                <a:srgbClr val="FF0000"/>
              </a:buClr>
              <a:buFont typeface="Wingdings" pitchFamily="2" charset="2"/>
              <a:buChar char="ü"/>
            </a:pPr>
            <a:r>
              <a:rPr lang="en-US" sz="2400" dirty="0" smtClean="0">
                <a:solidFill>
                  <a:schemeClr val="bg1"/>
                </a:solidFill>
              </a:rPr>
              <a:t> Heavy band-like upper dermal histio-lymphocytic inflammatory infiltrate hugging the dermo-epidermal junction. Most of the inflammatory cells are T-helper cells.</a:t>
            </a:r>
          </a:p>
          <a:p>
            <a:pPr>
              <a:buClr>
                <a:srgbClr val="FF0000"/>
              </a:buClr>
              <a:buFont typeface="Wingdings" pitchFamily="2" charset="2"/>
              <a:buChar char="ü"/>
            </a:pPr>
            <a:r>
              <a:rPr lang="en-US" sz="2400" dirty="0" smtClean="0">
                <a:solidFill>
                  <a:schemeClr val="bg1"/>
                </a:solidFill>
              </a:rPr>
              <a:t> Pigmentary incontinence (melanophages in the upper dermis).</a:t>
            </a:r>
          </a:p>
          <a:p>
            <a:pPr>
              <a:buClr>
                <a:srgbClr val="FF0000"/>
              </a:buClr>
              <a:buFont typeface="Wingdings" pitchFamily="2" charset="2"/>
              <a:buChar char="ü"/>
            </a:pPr>
            <a:r>
              <a:rPr lang="en-US" sz="2400" dirty="0" smtClean="0">
                <a:solidFill>
                  <a:schemeClr val="bg1"/>
                </a:solidFill>
              </a:rPr>
              <a:t> Civatte (Cytoid) bodies: degenerated basal cells in the upper dermis. </a:t>
            </a:r>
          </a:p>
        </p:txBody>
      </p:sp>
      <p:sp>
        <p:nvSpPr>
          <p:cNvPr id="6" name="Rounded Rectangle 5"/>
          <p:cNvSpPr/>
          <p:nvPr/>
        </p:nvSpPr>
        <p:spPr>
          <a:xfrm>
            <a:off x="1905000" y="4953000"/>
            <a:ext cx="5257800" cy="1524000"/>
          </a:xfrm>
          <a:prstGeom prst="roundRect">
            <a:avLst/>
          </a:prstGeom>
          <a:gradFill>
            <a:gsLst>
              <a:gs pos="0">
                <a:srgbClr val="C00000"/>
              </a:gs>
              <a:gs pos="50000">
                <a:srgbClr val="FFC000"/>
              </a:gs>
              <a:gs pos="100000">
                <a:srgbClr val="FF0066"/>
              </a:gs>
            </a:gsLst>
            <a:lin ang="5400000" scaled="0"/>
          </a:gra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The diagnosis of LP usually is clinical, however skin biopsy and occasionally immunofluorescence are needed to confirm the diagnosis.</a:t>
            </a:r>
            <a:endParaRPr lang="en-US" sz="2400" dirty="0">
              <a:solidFill>
                <a:schemeClr val="tx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1026" name="Picture 2" descr="F:\Derm 101\Derm 101 (1-500)\101-200\125\Lichen planus_files\qu001125004.jpg"/>
          <p:cNvPicPr>
            <a:picLocks noChangeAspect="1" noChangeArrowheads="1"/>
          </p:cNvPicPr>
          <p:nvPr/>
        </p:nvPicPr>
        <p:blipFill>
          <a:blip r:embed="rId3"/>
          <a:srcRect/>
          <a:stretch>
            <a:fillRect/>
          </a:stretch>
        </p:blipFill>
        <p:spPr bwMode="auto">
          <a:xfrm>
            <a:off x="609600" y="457200"/>
            <a:ext cx="8001001" cy="5862802"/>
          </a:xfrm>
          <a:prstGeom prst="rect">
            <a:avLst/>
          </a:prstGeom>
          <a:ln w="228600" cap="sq" cmpd="thickThin">
            <a:solidFill>
              <a:srgbClr val="00B0F0"/>
            </a:solidFill>
            <a:prstDash val="solid"/>
            <a:miter lim="800000"/>
          </a:ln>
          <a:effectLst>
            <a:innerShdw blurRad="76200">
              <a:srgbClr val="000000"/>
            </a:innerShdw>
          </a:effectLst>
        </p:spPr>
      </p:pic>
      <p:sp>
        <p:nvSpPr>
          <p:cNvPr id="4" name="TextBox 3"/>
          <p:cNvSpPr txBox="1"/>
          <p:nvPr/>
        </p:nvSpPr>
        <p:spPr>
          <a:xfrm>
            <a:off x="609600" y="533400"/>
            <a:ext cx="4114800" cy="461665"/>
          </a:xfrm>
          <a:prstGeom prst="rect">
            <a:avLst/>
          </a:prstGeom>
          <a:noFill/>
        </p:spPr>
        <p:txBody>
          <a:bodyPr wrap="square" rtlCol="0">
            <a:spAutoFit/>
          </a:bodyPr>
          <a:lstStyle/>
          <a:p>
            <a:r>
              <a:rPr lang="en-US" sz="2400" dirty="0" smtClean="0">
                <a:solidFill>
                  <a:srgbClr val="FF0000"/>
                </a:solidFill>
                <a:effectLst>
                  <a:outerShdw blurRad="38100" dist="38100" dir="2700000" algn="tl">
                    <a:srgbClr val="000000">
                      <a:alpha val="43137"/>
                    </a:srgbClr>
                  </a:outerShdw>
                </a:effectLst>
              </a:rPr>
              <a:t>Histopathology of lichen planus</a:t>
            </a:r>
            <a:endParaRPr lang="en-US" sz="2400" dirty="0">
              <a:solidFill>
                <a:srgbClr val="FF0000"/>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563562"/>
          </a:xfrm>
        </p:spPr>
        <p:txBody>
          <a:bodyPr>
            <a:noAutofit/>
          </a:bodyPr>
          <a:lstStyle/>
          <a:p>
            <a:r>
              <a:rPr lang="en-US" sz="3600" b="1" dirty="0" smtClean="0">
                <a:solidFill>
                  <a:srgbClr val="FFFF00"/>
                </a:solidFill>
                <a:effectLst>
                  <a:outerShdw blurRad="38100" dist="38100" dir="2700000" algn="tl">
                    <a:srgbClr val="000000">
                      <a:alpha val="43137"/>
                    </a:srgbClr>
                  </a:outerShdw>
                </a:effectLst>
              </a:rPr>
              <a:t>Clinical Picture</a:t>
            </a:r>
            <a:endParaRPr lang="en-US" sz="3600" b="1" dirty="0">
              <a:solidFill>
                <a:srgbClr val="FFFF0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6</a:t>
            </a:fld>
            <a:endParaRPr lang="en-US" dirty="0"/>
          </a:p>
        </p:txBody>
      </p:sp>
      <p:sp>
        <p:nvSpPr>
          <p:cNvPr id="4" name="TextBox 3"/>
          <p:cNvSpPr txBox="1"/>
          <p:nvPr/>
        </p:nvSpPr>
        <p:spPr>
          <a:xfrm>
            <a:off x="304800" y="914400"/>
            <a:ext cx="8534400" cy="5262979"/>
          </a:xfrm>
          <a:prstGeom prst="rect">
            <a:avLst/>
          </a:prstGeom>
          <a:noFill/>
        </p:spPr>
        <p:txBody>
          <a:bodyPr wrap="square" rtlCol="0">
            <a:spAutoFit/>
          </a:bodyPr>
          <a:lstStyle/>
          <a:p>
            <a:pPr>
              <a:buClr>
                <a:srgbClr val="00B0F0"/>
              </a:buClr>
              <a:buFont typeface="Calibri" pitchFamily="34" charset="0"/>
              <a:buChar char="*"/>
            </a:pPr>
            <a:r>
              <a:rPr lang="en-US" sz="2400" dirty="0" smtClean="0">
                <a:solidFill>
                  <a:srgbClr val="FFFF00"/>
                </a:solidFill>
                <a:effectLst>
                  <a:outerShdw blurRad="38100" dist="38100" dir="2700000" algn="tl">
                    <a:srgbClr val="000000">
                      <a:alpha val="43137"/>
                    </a:srgbClr>
                  </a:outerShdw>
                </a:effectLst>
              </a:rPr>
              <a:t> Classical LP ( Chronic localized LP)</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chemeClr val="bg1"/>
                </a:solidFill>
              </a:rPr>
              <a:t>is characterized by violaceous papules described as </a:t>
            </a:r>
            <a:r>
              <a:rPr lang="en-US" sz="2400" b="1" dirty="0" smtClean="0">
                <a:solidFill>
                  <a:srgbClr val="00B0F0"/>
                </a:solidFill>
              </a:rPr>
              <a:t>5Ps </a:t>
            </a:r>
            <a:r>
              <a:rPr lang="en-US" sz="2400" dirty="0" smtClean="0">
                <a:solidFill>
                  <a:schemeClr val="bg1"/>
                </a:solidFill>
              </a:rPr>
              <a:t>which is a  mnemonic for:</a:t>
            </a:r>
            <a:r>
              <a:rPr lang="en-US" sz="2400" b="1" dirty="0" smtClean="0">
                <a:solidFill>
                  <a:srgbClr val="00B0F0"/>
                </a:solidFill>
              </a:rPr>
              <a:t> P</a:t>
            </a:r>
            <a:r>
              <a:rPr lang="en-US" sz="2400" dirty="0" smtClean="0">
                <a:solidFill>
                  <a:schemeClr val="bg1"/>
                </a:solidFill>
              </a:rPr>
              <a:t>ruritic, </a:t>
            </a:r>
            <a:r>
              <a:rPr lang="en-US" sz="2400" b="1" dirty="0" smtClean="0">
                <a:solidFill>
                  <a:srgbClr val="00B0F0"/>
                </a:solidFill>
              </a:rPr>
              <a:t>P</a:t>
            </a:r>
            <a:r>
              <a:rPr lang="en-US" sz="2400" dirty="0" smtClean="0">
                <a:solidFill>
                  <a:schemeClr val="bg1"/>
                </a:solidFill>
              </a:rPr>
              <a:t>urplish, </a:t>
            </a:r>
            <a:r>
              <a:rPr lang="en-US" sz="2400" b="1" dirty="0" smtClean="0">
                <a:solidFill>
                  <a:srgbClr val="00B0F0"/>
                </a:solidFill>
              </a:rPr>
              <a:t>P</a:t>
            </a:r>
            <a:r>
              <a:rPr lang="en-US" sz="2400" dirty="0" smtClean="0">
                <a:solidFill>
                  <a:schemeClr val="bg1"/>
                </a:solidFill>
              </a:rPr>
              <a:t>lane-topped, </a:t>
            </a:r>
            <a:r>
              <a:rPr lang="en-US" sz="2400" b="1" dirty="0" smtClean="0">
                <a:solidFill>
                  <a:srgbClr val="00B0F0"/>
                </a:solidFill>
              </a:rPr>
              <a:t>P</a:t>
            </a:r>
            <a:r>
              <a:rPr lang="en-US" sz="2400" dirty="0" smtClean="0">
                <a:solidFill>
                  <a:schemeClr val="bg1"/>
                </a:solidFill>
              </a:rPr>
              <a:t>olygonal </a:t>
            </a:r>
            <a:r>
              <a:rPr lang="en-US" sz="2400" b="1" dirty="0" smtClean="0">
                <a:solidFill>
                  <a:srgbClr val="00B0F0"/>
                </a:solidFill>
              </a:rPr>
              <a:t>P</a:t>
            </a:r>
            <a:r>
              <a:rPr lang="en-US" sz="2400" dirty="0" smtClean="0">
                <a:solidFill>
                  <a:schemeClr val="bg1"/>
                </a:solidFill>
              </a:rPr>
              <a:t>apules. The papules have a dry, shiny, scaly surface. The scales are branny and may form whitish streaks (lines) or puncta across the surface of the lesions. These streaks are known as </a:t>
            </a:r>
            <a:r>
              <a:rPr lang="en-US" sz="2400" dirty="0" smtClean="0">
                <a:solidFill>
                  <a:srgbClr val="FFFF00"/>
                </a:solidFill>
              </a:rPr>
              <a:t>Wickham’s striae </a:t>
            </a:r>
            <a:r>
              <a:rPr lang="en-US" sz="2400" dirty="0" smtClean="0">
                <a:solidFill>
                  <a:schemeClr val="bg1"/>
                </a:solidFill>
              </a:rPr>
              <a:t>which are best seen with a magnifying lens.</a:t>
            </a:r>
          </a:p>
          <a:p>
            <a:pPr>
              <a:buClr>
                <a:srgbClr val="00B0F0"/>
              </a:buClr>
              <a:buFont typeface="Calibri" pitchFamily="34" charset="0"/>
              <a:buChar char="*"/>
            </a:pPr>
            <a:r>
              <a:rPr lang="en-US" sz="2400" b="1" dirty="0" smtClean="0">
                <a:solidFill>
                  <a:srgbClr val="FFFF00"/>
                </a:solidFill>
                <a:effectLst>
                  <a:outerShdw blurRad="38100" dist="38100" dir="2700000" algn="tl">
                    <a:srgbClr val="000000">
                      <a:alpha val="43137"/>
                    </a:srgbClr>
                  </a:outerShdw>
                </a:effectLst>
              </a:rPr>
              <a:t> Pruritus</a:t>
            </a:r>
            <a:r>
              <a:rPr lang="en-US" sz="2400" dirty="0" smtClean="0">
                <a:solidFill>
                  <a:schemeClr val="bg1"/>
                </a:solidFill>
                <a:effectLst>
                  <a:outerShdw blurRad="38100" dist="38100" dir="2700000" algn="tl">
                    <a:srgbClr val="000000">
                      <a:alpha val="43137"/>
                    </a:srgbClr>
                  </a:outerShdw>
                </a:effectLst>
              </a:rPr>
              <a:t> is often a prominent feature in LP and may be intolerable and most patients react to itching by rubbing rather than scratching, therefore scratch marks are usually absent in LP.</a:t>
            </a:r>
          </a:p>
          <a:p>
            <a:pPr>
              <a:buClr>
                <a:srgbClr val="00B0F0"/>
              </a:buClr>
              <a:buFont typeface="Calibri" pitchFamily="34" charset="0"/>
              <a:buChar char="*"/>
            </a:pPr>
            <a:r>
              <a:rPr lang="en-US" sz="2400" dirty="0" smtClean="0">
                <a:solidFill>
                  <a:schemeClr val="bg1"/>
                </a:solidFill>
                <a:effectLst>
                  <a:outerShdw blurRad="38100" dist="38100" dir="2700000" algn="tl">
                    <a:srgbClr val="000000">
                      <a:alpha val="43137"/>
                    </a:srgbClr>
                  </a:outerShdw>
                </a:effectLst>
              </a:rPr>
              <a:t> New lesions of lichen planus may appear at site of trauma i.e. </a:t>
            </a:r>
            <a:r>
              <a:rPr lang="en-US" sz="2400" dirty="0" smtClean="0">
                <a:solidFill>
                  <a:srgbClr val="FFFF00"/>
                </a:solidFill>
                <a:effectLst>
                  <a:outerShdw blurRad="38100" dist="38100" dir="2700000" algn="tl">
                    <a:srgbClr val="000000">
                      <a:alpha val="43137"/>
                    </a:srgbClr>
                  </a:outerShdw>
                </a:effectLst>
              </a:rPr>
              <a:t>Koebner’s</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Isomorphic</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phenomenon</a:t>
            </a:r>
            <a:r>
              <a:rPr lang="en-US" sz="2400" dirty="0" smtClean="0">
                <a:solidFill>
                  <a:schemeClr val="bg1"/>
                </a:solidFill>
                <a:effectLst>
                  <a:outerShdw blurRad="38100" dist="38100" dir="2700000" algn="tl">
                    <a:srgbClr val="000000">
                      <a:alpha val="43137"/>
                    </a:srgbClr>
                  </a:outerShdw>
                </a:effectLst>
              </a:rPr>
              <a:t>.</a:t>
            </a:r>
          </a:p>
          <a:p>
            <a:pPr>
              <a:buClr>
                <a:srgbClr val="00B0F0"/>
              </a:buClr>
              <a:buFont typeface="Calibri" pitchFamily="34" charset="0"/>
              <a:buChar char="*"/>
            </a:pPr>
            <a:r>
              <a:rPr lang="en-US" sz="2400" dirty="0" smtClean="0">
                <a:solidFill>
                  <a:srgbClr val="FFFF00"/>
                </a:solidFill>
                <a:effectLst>
                  <a:outerShdw blurRad="38100" dist="38100" dir="2700000" algn="tl">
                    <a:srgbClr val="000000">
                      <a:alpha val="43137"/>
                    </a:srgbClr>
                  </a:outerShdw>
                </a:effectLst>
              </a:rPr>
              <a:t> Post-inflammatory hyperpigmentation </a:t>
            </a:r>
            <a:r>
              <a:rPr lang="en-US" sz="2400" dirty="0" smtClean="0">
                <a:solidFill>
                  <a:schemeClr val="bg1"/>
                </a:solidFill>
              </a:rPr>
              <a:t>occurs in all subjects but is most marked and persistent in brown and black skin.</a:t>
            </a:r>
            <a:r>
              <a:rPr lang="en-US" sz="2400" dirty="0" smtClean="0">
                <a:solidFill>
                  <a:schemeClr val="bg1"/>
                </a:solidFill>
                <a:effectLst>
                  <a:outerShdw blurRad="38100" dist="38100" dir="2700000" algn="tl">
                    <a:srgbClr val="000000">
                      <a:alpha val="43137"/>
                    </a:srgbClr>
                  </a:outerShdw>
                </a:effectLst>
              </a:rPr>
              <a:t> </a:t>
            </a:r>
            <a:endParaRPr lang="en-US" sz="2200" dirty="0" smtClean="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7</a:t>
            </a:fld>
            <a:endParaRPr lang="en-US" dirty="0"/>
          </a:p>
        </p:txBody>
      </p:sp>
      <p:sp>
        <p:nvSpPr>
          <p:cNvPr id="3" name="Rectangle 2"/>
          <p:cNvSpPr/>
          <p:nvPr/>
        </p:nvSpPr>
        <p:spPr>
          <a:xfrm>
            <a:off x="609600" y="914400"/>
            <a:ext cx="8229600" cy="5632311"/>
          </a:xfrm>
          <a:prstGeom prst="rect">
            <a:avLst/>
          </a:prstGeom>
        </p:spPr>
        <p:txBody>
          <a:bodyPr wrap="square">
            <a:spAutoFit/>
          </a:bodyPr>
          <a:lstStyle/>
          <a:p>
            <a:pPr>
              <a:buClr>
                <a:srgbClr val="FF0000"/>
              </a:buClr>
            </a:pP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2400" dirty="0" smtClean="0">
                <a:solidFill>
                  <a:schemeClr val="bg1"/>
                </a:solidFill>
              </a:rPr>
              <a:t>Any body site can be involved by lichen planus, however the </a:t>
            </a:r>
            <a:r>
              <a:rPr lang="en-US" sz="2400" dirty="0" smtClean="0">
                <a:solidFill>
                  <a:srgbClr val="FFFF00"/>
                </a:solidFill>
                <a:effectLst>
                  <a:outerShdw blurRad="38100" dist="38100" dir="2700000" algn="tl">
                    <a:srgbClr val="000000">
                      <a:alpha val="43137"/>
                    </a:srgbClr>
                  </a:outerShdw>
                </a:effectLst>
              </a:rPr>
              <a:t>sites of predilection </a:t>
            </a:r>
            <a:r>
              <a:rPr lang="en-US" sz="2400" dirty="0" smtClean="0">
                <a:solidFill>
                  <a:schemeClr val="bg1"/>
                </a:solidFill>
                <a:effectLst>
                  <a:outerShdw blurRad="38100" dist="38100" dir="2700000" algn="tl">
                    <a:srgbClr val="000000">
                      <a:alpha val="43137"/>
                    </a:srgbClr>
                  </a:outerShdw>
                </a:effectLst>
              </a:rPr>
              <a:t>in classical lichen planus are:</a:t>
            </a:r>
            <a:endParaRPr lang="en-US" sz="2400" dirty="0" smtClean="0">
              <a:solidFill>
                <a:schemeClr val="bg1"/>
              </a:solidFill>
            </a:endParaRP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Flexor surface of the wrists and forearms</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Dorsal surface of the hands</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Shins</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Trunk</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Sacral region</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Genitalia (especially the glans penis)</a:t>
            </a:r>
          </a:p>
          <a:p>
            <a:pPr>
              <a:buClr>
                <a:srgbClr val="FF000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Oral mucosa </a:t>
            </a:r>
          </a:p>
          <a:p>
            <a:pPr>
              <a:buClr>
                <a:srgbClr val="FF0000"/>
              </a:buClr>
            </a:pPr>
            <a:endParaRPr lang="en-US" sz="2400" dirty="0" smtClean="0">
              <a:solidFill>
                <a:schemeClr val="bg1"/>
              </a:solidFill>
              <a:effectLst>
                <a:outerShdw blurRad="38100" dist="38100" dir="2700000" algn="tl">
                  <a:srgbClr val="000000">
                    <a:alpha val="43137"/>
                  </a:srgbClr>
                </a:outerShdw>
              </a:effectLst>
            </a:endParaRPr>
          </a:p>
          <a:p>
            <a:pPr>
              <a:buClr>
                <a:srgbClr val="FF0000"/>
              </a:buClr>
              <a:buFont typeface="Calibri" pitchFamily="34" charset="0"/>
              <a:buChar char="*"/>
            </a:pPr>
            <a:r>
              <a:rPr lang="en-US" sz="2400" dirty="0" smtClean="0">
                <a:solidFill>
                  <a:schemeClr val="bg1"/>
                </a:solidFill>
              </a:rPr>
              <a:t> The </a:t>
            </a:r>
            <a:r>
              <a:rPr lang="en-US" sz="2400" dirty="0" smtClean="0">
                <a:solidFill>
                  <a:schemeClr val="bg1"/>
                </a:solidFill>
                <a:effectLst>
                  <a:outerShdw blurRad="38100" dist="38100" dir="2700000" algn="tl">
                    <a:srgbClr val="000000">
                      <a:alpha val="43137"/>
                    </a:srgbClr>
                  </a:outerShdw>
                </a:effectLst>
              </a:rPr>
              <a:t> face is rarely affected by lichen planus and if it is involved, usually on the lips or eyelids. </a:t>
            </a:r>
          </a:p>
          <a:p>
            <a:pPr>
              <a:buClr>
                <a:srgbClr val="FF0000"/>
              </a:buClr>
              <a:buFont typeface="Calibri" pitchFamily="34" charset="0"/>
              <a:buChar char="*"/>
            </a:pPr>
            <a:r>
              <a:rPr lang="en-US" sz="2400" dirty="0" smtClean="0">
                <a:solidFill>
                  <a:schemeClr val="bg1"/>
                </a:solidFill>
                <a:effectLst>
                  <a:outerShdw blurRad="38100" dist="38100" dir="2700000" algn="tl">
                    <a:srgbClr val="000000">
                      <a:alpha val="43137"/>
                    </a:srgbClr>
                  </a:outerShdw>
                </a:effectLst>
              </a:rPr>
              <a:t> The scalp and nails may be affected in some patients.</a:t>
            </a:r>
          </a:p>
          <a:p>
            <a:pPr>
              <a:buClr>
                <a:srgbClr val="FF0000"/>
              </a:buClr>
              <a:buFont typeface="Calibri" pitchFamily="34" charset="0"/>
              <a:buChar char="*"/>
            </a:pPr>
            <a:r>
              <a:rPr lang="en-US" sz="2400" dirty="0" smtClean="0">
                <a:solidFill>
                  <a:schemeClr val="bg1"/>
                </a:solidFill>
                <a:effectLst>
                  <a:outerShdw blurRad="38100" dist="38100" dir="2700000" algn="tl">
                    <a:srgbClr val="000000">
                      <a:alpha val="43137"/>
                    </a:srgbClr>
                  </a:outerShdw>
                </a:effectLst>
              </a:rPr>
              <a:t> Involvement of the palms and soles with small papules and plaques may result in palmo-planter keratoderma.</a:t>
            </a:r>
            <a:r>
              <a:rPr lang="en-US" sz="2400" dirty="0" smtClean="0">
                <a:solidFill>
                  <a:schemeClr val="bg1"/>
                </a:solidFill>
              </a:rPr>
              <a:t> </a:t>
            </a:r>
            <a:endParaRPr lang="en-US" sz="2400" dirty="0" smtClean="0">
              <a:solidFill>
                <a:schemeClr val="bg1"/>
              </a:solidFill>
              <a:effectLst>
                <a:outerShdw blurRad="38100" dist="38100" dir="2700000" algn="tl">
                  <a:srgbClr val="000000">
                    <a:alpha val="43137"/>
                  </a:srgbClr>
                </a:outerShdw>
              </a:effectLst>
            </a:endParaRPr>
          </a:p>
        </p:txBody>
      </p:sp>
      <p:sp>
        <p:nvSpPr>
          <p:cNvPr id="4" name="Rectangle 3"/>
          <p:cNvSpPr/>
          <p:nvPr/>
        </p:nvSpPr>
        <p:spPr>
          <a:xfrm>
            <a:off x="1600200" y="304800"/>
            <a:ext cx="5562600" cy="646331"/>
          </a:xfrm>
          <a:prstGeom prst="rect">
            <a:avLst/>
          </a:prstGeom>
        </p:spPr>
        <p:txBody>
          <a:bodyPr wrap="square">
            <a:spAutoFit/>
          </a:bodyPr>
          <a:lstStyle/>
          <a:p>
            <a:pPr algn="ctr"/>
            <a:r>
              <a:rPr lang="en-US" sz="3600" b="1" dirty="0" smtClean="0">
                <a:solidFill>
                  <a:srgbClr val="FFFF00"/>
                </a:solidFill>
                <a:effectLst>
                  <a:outerShdw blurRad="38100" dist="38100" dir="2700000" algn="tl">
                    <a:srgbClr val="000000">
                      <a:alpha val="43137"/>
                    </a:srgbClr>
                  </a:outerShdw>
                </a:effectLst>
              </a:rPr>
              <a:t>Clinical Picture</a:t>
            </a:r>
            <a:endParaRPr lang="en-US" sz="3600" b="1" dirty="0">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8</a:t>
            </a:fld>
            <a:endParaRPr lang="en-US" dirty="0"/>
          </a:p>
        </p:txBody>
      </p:sp>
      <p:sp>
        <p:nvSpPr>
          <p:cNvPr id="3" name="Rectangle 2"/>
          <p:cNvSpPr/>
          <p:nvPr/>
        </p:nvSpPr>
        <p:spPr>
          <a:xfrm>
            <a:off x="533400" y="1143000"/>
            <a:ext cx="8153400" cy="4524315"/>
          </a:xfrm>
          <a:prstGeom prst="rect">
            <a:avLst/>
          </a:prstGeom>
        </p:spPr>
        <p:txBody>
          <a:bodyPr wrap="square">
            <a:spAutoFit/>
          </a:bodyPr>
          <a:lstStyle/>
          <a:p>
            <a:pPr>
              <a:buClr>
                <a:srgbClr val="FF0000"/>
              </a:buClr>
              <a:buFont typeface="Wingdings" pitchFamily="2" charset="2"/>
              <a:buChar char="ü"/>
            </a:pPr>
            <a:r>
              <a:rPr lang="en-US" sz="2400" dirty="0" smtClean="0">
                <a:solidFill>
                  <a:schemeClr val="bg1"/>
                </a:solidFill>
                <a:latin typeface="Times New Roman" pitchFamily="18" charset="0"/>
                <a:cs typeface="Times New Roman" pitchFamily="18" charset="0"/>
              </a:rPr>
              <a:t> The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natural history </a:t>
            </a:r>
            <a:r>
              <a:rPr lang="en-US" sz="2400" dirty="0" smtClean="0">
                <a:solidFill>
                  <a:schemeClr val="bg1"/>
                </a:solidFill>
                <a:latin typeface="Times New Roman" pitchFamily="18" charset="0"/>
                <a:cs typeface="Times New Roman" pitchFamily="18" charset="0"/>
              </a:rPr>
              <a:t>(course) of LP is highly variable and depends on the clinical pattern and the site of involvement. Two-thirds of cases have &lt; 1 year duration and about 85% of cases clear spontaneously in the second year.</a:t>
            </a:r>
          </a:p>
          <a:p>
            <a:pPr>
              <a:buClr>
                <a:srgbClr val="FF0000"/>
              </a:buClr>
              <a:buFont typeface="Wingdings" pitchFamily="2" charset="2"/>
              <a:buChar char="ü"/>
            </a:pPr>
            <a:r>
              <a:rPr lang="en-US" sz="2400" dirty="0" smtClean="0">
                <a:solidFill>
                  <a:schemeClr val="bg1"/>
                </a:solidFill>
                <a:latin typeface="Times New Roman" pitchFamily="18" charset="0"/>
                <a:cs typeface="Times New Roman" pitchFamily="18" charset="0"/>
              </a:rPr>
              <a:t> </a:t>
            </a:r>
            <a:r>
              <a:rPr lang="en-US" sz="2400" dirty="0" smtClean="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Familial LP </a:t>
            </a:r>
            <a:r>
              <a:rPr lang="en-US" sz="2400" dirty="0" smtClean="0">
                <a:solidFill>
                  <a:schemeClr val="bg1"/>
                </a:solidFill>
                <a:latin typeface="Times New Roman" pitchFamily="18" charset="0"/>
                <a:cs typeface="Times New Roman" pitchFamily="18" charset="0"/>
              </a:rPr>
              <a:t>is about 1-2% of the cases (often in children).</a:t>
            </a:r>
          </a:p>
          <a:p>
            <a:pPr>
              <a:buClr>
                <a:srgbClr val="00B0F0"/>
              </a:buClr>
            </a:pPr>
            <a:endParaRPr lang="en-US" sz="2400" dirty="0" smtClean="0">
              <a:solidFill>
                <a:schemeClr val="bg1"/>
              </a:solidFill>
              <a:effectLst>
                <a:outerShdw blurRad="38100" dist="38100" dir="2700000" algn="tl">
                  <a:srgbClr val="000000">
                    <a:alpha val="43137"/>
                  </a:srgbClr>
                </a:outerShdw>
              </a:effectLst>
            </a:endParaRPr>
          </a:p>
          <a:p>
            <a:pPr>
              <a:buClr>
                <a:srgbClr val="00B0F0"/>
              </a:buClr>
            </a:pPr>
            <a:r>
              <a:rPr lang="en-US" sz="2400" dirty="0" smtClean="0">
                <a:solidFill>
                  <a:schemeClr val="bg1"/>
                </a:solidFill>
                <a:effectLst>
                  <a:outerShdw blurRad="38100" dist="38100" dir="2700000" algn="tl">
                    <a:srgbClr val="000000">
                      <a:alpha val="43137"/>
                    </a:srgbClr>
                  </a:outerShdw>
                </a:effectLst>
              </a:rPr>
              <a:t>The main </a:t>
            </a:r>
            <a:r>
              <a:rPr lang="en-US" sz="2400" dirty="0" smtClean="0">
                <a:solidFill>
                  <a:srgbClr val="FF0000"/>
                </a:solidFill>
                <a:effectLst>
                  <a:outerShdw blurRad="38100" dist="38100" dir="2700000" algn="tl">
                    <a:srgbClr val="000000">
                      <a:alpha val="43137"/>
                    </a:srgbClr>
                  </a:outerShdw>
                </a:effectLst>
              </a:rPr>
              <a:t>differential diagnoses </a:t>
            </a:r>
            <a:r>
              <a:rPr lang="en-US" sz="2400" dirty="0" smtClean="0">
                <a:solidFill>
                  <a:schemeClr val="bg1"/>
                </a:solidFill>
                <a:effectLst>
                  <a:outerShdw blurRad="38100" dist="38100" dir="2700000" algn="tl">
                    <a:srgbClr val="000000">
                      <a:alpha val="43137"/>
                    </a:srgbClr>
                  </a:outerShdw>
                </a:effectLst>
              </a:rPr>
              <a:t>of classical lichen planus are:</a:t>
            </a:r>
          </a:p>
          <a:p>
            <a:pPr marL="457200" indent="-457200">
              <a:buClr>
                <a:srgbClr val="FF000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 Guttate psoriasis</a:t>
            </a:r>
          </a:p>
          <a:p>
            <a:pPr marL="457200" indent="-457200">
              <a:buClr>
                <a:srgbClr val="FF000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 Pityriasis rosea</a:t>
            </a:r>
          </a:p>
          <a:p>
            <a:pPr marL="457200" indent="-457200">
              <a:buClr>
                <a:srgbClr val="FF000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 Secondary syphilis</a:t>
            </a:r>
          </a:p>
          <a:p>
            <a:pPr marL="457200" indent="-457200">
              <a:buClr>
                <a:srgbClr val="FF000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 Pityriasis lichenoides chronica</a:t>
            </a:r>
          </a:p>
          <a:p>
            <a:pPr marL="457200" indent="-457200">
              <a:buClr>
                <a:srgbClr val="FF000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 Lichenoid drug eruption</a:t>
            </a:r>
          </a:p>
        </p:txBody>
      </p:sp>
      <p:sp>
        <p:nvSpPr>
          <p:cNvPr id="4" name="Rectangle 3"/>
          <p:cNvSpPr/>
          <p:nvPr/>
        </p:nvSpPr>
        <p:spPr>
          <a:xfrm>
            <a:off x="2057400" y="381000"/>
            <a:ext cx="4748521" cy="584775"/>
          </a:xfrm>
          <a:prstGeom prst="rect">
            <a:avLst/>
          </a:prstGeom>
        </p:spPr>
        <p:txBody>
          <a:bodyPr wrap="square">
            <a:spAutoFit/>
          </a:bodyPr>
          <a:lstStyle/>
          <a:p>
            <a:pPr algn="ctr"/>
            <a:r>
              <a:rPr lang="en-US" sz="3200" b="1" dirty="0" smtClean="0">
                <a:solidFill>
                  <a:srgbClr val="FFFF00"/>
                </a:solidFill>
                <a:effectLst>
                  <a:outerShdw blurRad="38100" dist="38100" dir="2700000" algn="tl">
                    <a:srgbClr val="000000">
                      <a:alpha val="43137"/>
                    </a:srgbClr>
                  </a:outerShdw>
                </a:effectLst>
              </a:rPr>
              <a:t>Clinical Picture</a:t>
            </a:r>
            <a:endParaRPr lang="en-US" sz="3200" b="1" dirty="0">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9</a:t>
            </a:fld>
            <a:endParaRPr lang="en-US" dirty="0"/>
          </a:p>
        </p:txBody>
      </p:sp>
      <p:pic>
        <p:nvPicPr>
          <p:cNvPr id="1026" name="Picture 2" descr="C:\Users\Nameer\Desktop\LP\eee2.jpg"/>
          <p:cNvPicPr>
            <a:picLocks noChangeAspect="1" noChangeArrowheads="1"/>
          </p:cNvPicPr>
          <p:nvPr/>
        </p:nvPicPr>
        <p:blipFill>
          <a:blip r:embed="rId3"/>
          <a:srcRect/>
          <a:stretch>
            <a:fillRect/>
          </a:stretch>
        </p:blipFill>
        <p:spPr bwMode="auto">
          <a:xfrm>
            <a:off x="685800" y="457200"/>
            <a:ext cx="7561579" cy="5105400"/>
          </a:xfrm>
          <a:prstGeom prst="rect">
            <a:avLst/>
          </a:prstGeom>
          <a:ln w="228600" cap="sq" cmpd="thickThin">
            <a:solidFill>
              <a:srgbClr val="FFFF00"/>
            </a:solidFill>
            <a:prstDash val="solid"/>
            <a:miter lim="800000"/>
          </a:ln>
          <a:effectLst>
            <a:innerShdw blurRad="76200">
              <a:srgbClr val="000000"/>
            </a:innerShdw>
          </a:effectLst>
        </p:spPr>
      </p:pic>
      <p:sp>
        <p:nvSpPr>
          <p:cNvPr id="4" name="TextBox 3"/>
          <p:cNvSpPr txBox="1"/>
          <p:nvPr/>
        </p:nvSpPr>
        <p:spPr>
          <a:xfrm>
            <a:off x="609600" y="5867400"/>
            <a:ext cx="6934200" cy="830997"/>
          </a:xfrm>
          <a:prstGeom prst="rect">
            <a:avLst/>
          </a:prstGeom>
          <a:noFill/>
        </p:spPr>
        <p:txBody>
          <a:bodyPr wrap="square" rtlCol="0">
            <a:spAutoFit/>
          </a:bodyPr>
          <a:lstStyle/>
          <a:p>
            <a:pPr algn="ctr"/>
            <a:r>
              <a:rPr lang="en-US" sz="2400" dirty="0" smtClean="0">
                <a:solidFill>
                  <a:schemeClr val="bg1"/>
                </a:solidFill>
              </a:rPr>
              <a:t>Characteristic papules of lichen planus on the back with positive Koebner’s phenomenon.</a:t>
            </a:r>
            <a:endParaRPr lang="en-US" sz="24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10</a:t>
            </a:fld>
            <a:endParaRPr lang="en-US" dirty="0"/>
          </a:p>
        </p:txBody>
      </p:sp>
      <p:pic>
        <p:nvPicPr>
          <p:cNvPr id="6146" name="Picture 2"/>
          <p:cNvPicPr>
            <a:picLocks noChangeAspect="1" noChangeArrowheads="1"/>
          </p:cNvPicPr>
          <p:nvPr/>
        </p:nvPicPr>
        <p:blipFill>
          <a:blip r:embed="rId3"/>
          <a:srcRect l="3960" r="6931"/>
          <a:stretch>
            <a:fillRect/>
          </a:stretch>
        </p:blipFill>
        <p:spPr bwMode="auto">
          <a:xfrm>
            <a:off x="1066800" y="609600"/>
            <a:ext cx="6629400" cy="5579745"/>
          </a:xfrm>
          <a:prstGeom prst="rect">
            <a:avLst/>
          </a:prstGeom>
          <a:ln w="228600" cap="sq" cmpd="thickThin">
            <a:solidFill>
              <a:srgbClr val="FFC000"/>
            </a:solidFill>
            <a:prstDash val="solid"/>
            <a:miter lim="800000"/>
          </a:ln>
          <a:effectLst>
            <a:innerShdw blurRad="76200">
              <a:srgbClr val="000000"/>
            </a:innerShdw>
          </a:effectLst>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11</a:t>
            </a:fld>
            <a:endParaRPr lang="en-US" dirty="0"/>
          </a:p>
        </p:txBody>
      </p:sp>
      <p:pic>
        <p:nvPicPr>
          <p:cNvPr id="3074" name="Picture 2" descr="C:\Users\Nameer\Desktop\LP\eee15.jpg"/>
          <p:cNvPicPr>
            <a:picLocks noChangeAspect="1" noChangeArrowheads="1"/>
          </p:cNvPicPr>
          <p:nvPr/>
        </p:nvPicPr>
        <p:blipFill>
          <a:blip r:embed="rId3"/>
          <a:srcRect/>
          <a:stretch>
            <a:fillRect/>
          </a:stretch>
        </p:blipFill>
        <p:spPr bwMode="auto">
          <a:xfrm>
            <a:off x="609601" y="838200"/>
            <a:ext cx="7861550" cy="5105401"/>
          </a:xfrm>
          <a:prstGeom prst="rect">
            <a:avLst/>
          </a:prstGeom>
          <a:ln w="228600" cap="sq" cmpd="thickThin">
            <a:solidFill>
              <a:srgbClr val="00B0F0"/>
            </a:solidFill>
            <a:prstDash val="solid"/>
            <a:miter lim="800000"/>
          </a:ln>
          <a:effectLst>
            <a:innerShdw blurRad="76200">
              <a:srgbClr val="000000"/>
            </a:innerShdw>
          </a:effectLst>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12</a:t>
            </a:fld>
            <a:endParaRPr lang="en-US" dirty="0"/>
          </a:p>
        </p:txBody>
      </p:sp>
      <p:pic>
        <p:nvPicPr>
          <p:cNvPr id="3074" name="Picture 2" descr="F:\Iraqi Cases\LP\Case 3\DSC00650.JPG"/>
          <p:cNvPicPr>
            <a:picLocks noChangeAspect="1" noChangeArrowheads="1"/>
          </p:cNvPicPr>
          <p:nvPr/>
        </p:nvPicPr>
        <p:blipFill>
          <a:blip r:embed="rId3"/>
          <a:srcRect/>
          <a:stretch>
            <a:fillRect/>
          </a:stretch>
        </p:blipFill>
        <p:spPr bwMode="auto">
          <a:xfrm>
            <a:off x="609600" y="457200"/>
            <a:ext cx="7848600" cy="5886450"/>
          </a:xfrm>
          <a:prstGeom prst="rect">
            <a:avLst/>
          </a:prstGeom>
          <a:ln w="228600" cap="sq" cmpd="thickThin">
            <a:solidFill>
              <a:srgbClr val="00B050"/>
            </a:solidFill>
            <a:prstDash val="solid"/>
            <a:miter lim="800000"/>
          </a:ln>
          <a:effectLst>
            <a:innerShdw blurRad="76200">
              <a:srgbClr val="000000"/>
            </a:innerShdw>
          </a:effectLst>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13</a:t>
            </a:fld>
            <a:endParaRPr lang="en-US" dirty="0"/>
          </a:p>
        </p:txBody>
      </p:sp>
      <p:pic>
        <p:nvPicPr>
          <p:cNvPr id="10242" name="Picture 2" descr="F:\Iraqi Cases\LP\Case 7\4.JPG"/>
          <p:cNvPicPr>
            <a:picLocks noChangeAspect="1" noChangeArrowheads="1"/>
          </p:cNvPicPr>
          <p:nvPr/>
        </p:nvPicPr>
        <p:blipFill>
          <a:blip r:embed="rId3"/>
          <a:srcRect/>
          <a:stretch>
            <a:fillRect/>
          </a:stretch>
        </p:blipFill>
        <p:spPr bwMode="auto">
          <a:xfrm>
            <a:off x="838200" y="533400"/>
            <a:ext cx="7467600" cy="5600700"/>
          </a:xfrm>
          <a:prstGeom prst="rect">
            <a:avLst/>
          </a:prstGeom>
          <a:solidFill>
            <a:srgbClr val="FFFFFF">
              <a:shade val="85000"/>
            </a:srgbClr>
          </a:solidFill>
          <a:ln w="190500" cap="rnd">
            <a:solidFill>
              <a:srgbClr val="00B0F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14</a:t>
            </a:fld>
            <a:endParaRPr lang="en-US" dirty="0"/>
          </a:p>
        </p:txBody>
      </p:sp>
      <p:pic>
        <p:nvPicPr>
          <p:cNvPr id="9218" name="Picture 2" descr="G:\du Vivier Dermatology Imagebank 1998\lp\img0004.jpg"/>
          <p:cNvPicPr>
            <a:picLocks noChangeAspect="1" noChangeArrowheads="1"/>
          </p:cNvPicPr>
          <p:nvPr/>
        </p:nvPicPr>
        <p:blipFill>
          <a:blip r:embed="rId3"/>
          <a:srcRect l="6250" r="-2083"/>
          <a:stretch>
            <a:fillRect/>
          </a:stretch>
        </p:blipFill>
        <p:spPr bwMode="auto">
          <a:xfrm>
            <a:off x="1066800" y="609600"/>
            <a:ext cx="7010400" cy="4876801"/>
          </a:xfrm>
          <a:prstGeom prst="rect">
            <a:avLst/>
          </a:prstGeom>
          <a:solidFill>
            <a:srgbClr val="FFFFFF">
              <a:shade val="85000"/>
            </a:srgbClr>
          </a:solidFill>
          <a:ln w="190500" cap="rnd">
            <a:solidFill>
              <a:schemeClr val="bg2"/>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Rectangle 3"/>
          <p:cNvSpPr/>
          <p:nvPr/>
        </p:nvSpPr>
        <p:spPr>
          <a:xfrm>
            <a:off x="762000" y="5715000"/>
            <a:ext cx="7467600" cy="830997"/>
          </a:xfrm>
          <a:prstGeom prst="rect">
            <a:avLst/>
          </a:prstGeom>
        </p:spPr>
        <p:txBody>
          <a:bodyPr wrap="square">
            <a:spAutoFit/>
          </a:bodyPr>
          <a:lstStyle/>
          <a:p>
            <a:pPr algn="ctr"/>
            <a:r>
              <a:rPr lang="en-US" sz="2400" dirty="0" smtClean="0">
                <a:solidFill>
                  <a:schemeClr val="bg1"/>
                </a:solidFill>
              </a:rPr>
              <a:t>The white net patterning (Wickham's striae) is clearly visible on the surface of some of the papules on the wrist.</a:t>
            </a:r>
            <a:endParaRPr lang="en-US" sz="24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15</a:t>
            </a:fld>
            <a:endParaRPr lang="en-US" dirty="0"/>
          </a:p>
        </p:txBody>
      </p:sp>
      <p:pic>
        <p:nvPicPr>
          <p:cNvPr id="2050" name="Picture 2" descr="F:\Iraqi Cases\LP\Case 1\LP (5).JPG"/>
          <p:cNvPicPr>
            <a:picLocks noChangeAspect="1" noChangeArrowheads="1"/>
          </p:cNvPicPr>
          <p:nvPr/>
        </p:nvPicPr>
        <p:blipFill>
          <a:blip r:embed="rId3"/>
          <a:srcRect/>
          <a:stretch>
            <a:fillRect/>
          </a:stretch>
        </p:blipFill>
        <p:spPr bwMode="auto">
          <a:xfrm>
            <a:off x="762000" y="609600"/>
            <a:ext cx="7620000" cy="5715000"/>
          </a:xfrm>
          <a:prstGeom prst="rect">
            <a:avLst/>
          </a:prstGeom>
          <a:ln w="228600" cap="sq" cmpd="thickThin">
            <a:solidFill>
              <a:srgbClr val="0CDE0C"/>
            </a:solidFill>
            <a:prstDash val="solid"/>
            <a:miter lim="800000"/>
          </a:ln>
          <a:effectLst>
            <a:innerShdw blurRad="76200">
              <a:srgbClr val="000000"/>
            </a:innerShdw>
          </a:effectLst>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16</a:t>
            </a:fld>
            <a:endParaRPr lang="en-US" dirty="0"/>
          </a:p>
        </p:txBody>
      </p:sp>
      <p:pic>
        <p:nvPicPr>
          <p:cNvPr id="8194" name="Picture 2"/>
          <p:cNvPicPr>
            <a:picLocks noChangeAspect="1" noChangeArrowheads="1"/>
          </p:cNvPicPr>
          <p:nvPr/>
        </p:nvPicPr>
        <p:blipFill>
          <a:blip r:embed="rId3"/>
          <a:srcRect l="4040"/>
          <a:stretch>
            <a:fillRect/>
          </a:stretch>
        </p:blipFill>
        <p:spPr bwMode="auto">
          <a:xfrm>
            <a:off x="914400" y="533400"/>
            <a:ext cx="7391400" cy="5776963"/>
          </a:xfrm>
          <a:prstGeom prst="rect">
            <a:avLst/>
          </a:prstGeom>
          <a:ln w="228600" cap="sq" cmpd="thickThin">
            <a:solidFill>
              <a:srgbClr val="FF0066"/>
            </a:solidFill>
            <a:prstDash val="solid"/>
            <a:miter lim="800000"/>
          </a:ln>
          <a:effectLst>
            <a:innerShdw blurRad="76200">
              <a:srgbClr val="000000"/>
            </a:innerShdw>
          </a:effectLst>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17</a:t>
            </a:fld>
            <a:endParaRPr lang="en-US" dirty="0"/>
          </a:p>
        </p:txBody>
      </p:sp>
      <p:pic>
        <p:nvPicPr>
          <p:cNvPr id="61442" name="Picture 2"/>
          <p:cNvPicPr>
            <a:picLocks noChangeAspect="1" noChangeArrowheads="1"/>
          </p:cNvPicPr>
          <p:nvPr/>
        </p:nvPicPr>
        <p:blipFill>
          <a:blip r:embed="rId3"/>
          <a:srcRect/>
          <a:stretch>
            <a:fillRect/>
          </a:stretch>
        </p:blipFill>
        <p:spPr bwMode="auto">
          <a:xfrm>
            <a:off x="838200" y="990600"/>
            <a:ext cx="7383499" cy="4927826"/>
          </a:xfrm>
          <a:prstGeom prst="rect">
            <a:avLst/>
          </a:prstGeom>
          <a:ln w="228600" cap="sq" cmpd="thickThin">
            <a:solidFill>
              <a:srgbClr val="FF0066"/>
            </a:solidFill>
            <a:prstDash val="solid"/>
            <a:miter lim="800000"/>
          </a:ln>
          <a:effectLst>
            <a:innerShdw blurRad="76200">
              <a:srgbClr val="000000"/>
            </a:innerShdw>
          </a:effectLst>
        </p:spPr>
      </p:pic>
      <p:sp>
        <p:nvSpPr>
          <p:cNvPr id="61444" name="AutoShape 4" descr="mk:@MSITStore:F:\Dermatology%20Books\Lever's%20Histopathology,%209th%20ed.chm::/07_files/C7FF15.png"/>
          <p:cNvSpPr>
            <a:spLocks noChangeAspect="1" noChangeArrowheads="1"/>
          </p:cNvSpPr>
          <p:nvPr/>
        </p:nvSpPr>
        <p:spPr bwMode="auto">
          <a:xfrm>
            <a:off x="155575" y="-1455738"/>
            <a:ext cx="3810000" cy="3038476"/>
          </a:xfrm>
          <a:prstGeom prst="rect">
            <a:avLst/>
          </a:prstGeom>
          <a:noFill/>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18</a:t>
            </a:fld>
            <a:endParaRPr lang="en-US" dirty="0"/>
          </a:p>
        </p:txBody>
      </p:sp>
      <p:pic>
        <p:nvPicPr>
          <p:cNvPr id="14338" name="Picture 2" descr="F:\Iraqi Cases\LP\LP\DSC03456.JPG"/>
          <p:cNvPicPr>
            <a:picLocks noChangeAspect="1" noChangeArrowheads="1"/>
          </p:cNvPicPr>
          <p:nvPr/>
        </p:nvPicPr>
        <p:blipFill>
          <a:blip r:embed="rId3"/>
          <a:srcRect/>
          <a:stretch>
            <a:fillRect/>
          </a:stretch>
        </p:blipFill>
        <p:spPr bwMode="auto">
          <a:xfrm>
            <a:off x="762000" y="533400"/>
            <a:ext cx="7620000" cy="5715000"/>
          </a:xfrm>
          <a:prstGeom prst="rect">
            <a:avLst/>
          </a:prstGeom>
          <a:ln w="228600" cap="sq" cmpd="thickThin">
            <a:solidFill>
              <a:srgbClr val="0CDE0C"/>
            </a:solidFill>
            <a:prstDash val="solid"/>
            <a:miter lim="800000"/>
          </a:ln>
          <a:effectLst>
            <a:innerShdw blurRad="76200">
              <a:srgbClr val="000000"/>
            </a:innerShdw>
          </a:effectLst>
        </p:spPr>
      </p:pic>
      <p:sp>
        <p:nvSpPr>
          <p:cNvPr id="4" name="TextBox 3"/>
          <p:cNvSpPr txBox="1"/>
          <p:nvPr/>
        </p:nvSpPr>
        <p:spPr>
          <a:xfrm>
            <a:off x="838200" y="5486400"/>
            <a:ext cx="7620000" cy="830997"/>
          </a:xfrm>
          <a:prstGeom prst="rect">
            <a:avLst/>
          </a:prstGeom>
          <a:noFill/>
        </p:spPr>
        <p:txBody>
          <a:bodyPr wrap="square" rtlCol="0">
            <a:spAutoFit/>
          </a:bodyPr>
          <a:lstStyle/>
          <a:p>
            <a:pPr algn="ctr"/>
            <a:r>
              <a:rPr lang="en-US" sz="2400" dirty="0" smtClean="0">
                <a:solidFill>
                  <a:schemeClr val="bg1"/>
                </a:solidFill>
              </a:rPr>
              <a:t>Yellowish papules involving both palms. Notice wrist involvement with violaceous papules.  </a:t>
            </a:r>
            <a:endParaRPr lang="en-US" sz="24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19</a:t>
            </a:fld>
            <a:endParaRPr lang="en-US" dirty="0"/>
          </a:p>
        </p:txBody>
      </p:sp>
      <p:sp>
        <p:nvSpPr>
          <p:cNvPr id="4" name="Rectangle 3"/>
          <p:cNvSpPr/>
          <p:nvPr/>
        </p:nvSpPr>
        <p:spPr>
          <a:xfrm>
            <a:off x="2971800" y="609600"/>
            <a:ext cx="2971800" cy="533400"/>
          </a:xfrm>
          <a:prstGeom prst="rect">
            <a:avLst/>
          </a:prstGeom>
          <a:gradFill>
            <a:gsLst>
              <a:gs pos="0">
                <a:srgbClr val="FF0000"/>
              </a:gs>
              <a:gs pos="83000">
                <a:schemeClr val="bg1"/>
              </a:gs>
            </a:gsLst>
            <a:lin ang="5400000" scaled="0"/>
          </a:gradFill>
          <a:ln>
            <a:solidFill>
              <a:srgbClr val="0CDE0C"/>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chemeClr val="tx1"/>
                </a:solidFill>
              </a:rPr>
              <a:t>Lichen planus</a:t>
            </a:r>
            <a:endParaRPr lang="en-US" sz="3200" dirty="0">
              <a:solidFill>
                <a:schemeClr val="tx1"/>
              </a:solidFill>
            </a:endParaRPr>
          </a:p>
        </p:txBody>
      </p:sp>
      <p:sp>
        <p:nvSpPr>
          <p:cNvPr id="10" name="Bent Arrow 9"/>
          <p:cNvSpPr/>
          <p:nvPr/>
        </p:nvSpPr>
        <p:spPr>
          <a:xfrm rot="5400000">
            <a:off x="6362700" y="571500"/>
            <a:ext cx="838200" cy="1371600"/>
          </a:xfrm>
          <a:prstGeom prst="bentArrow">
            <a:avLst>
              <a:gd name="adj1" fmla="val 25000"/>
              <a:gd name="adj2" fmla="val 23419"/>
              <a:gd name="adj3" fmla="val 25000"/>
              <a:gd name="adj4" fmla="val 43750"/>
            </a:avLst>
          </a:prstGeom>
          <a:solidFill>
            <a:srgbClr val="00B0F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Bent Arrow 10"/>
          <p:cNvSpPr/>
          <p:nvPr/>
        </p:nvSpPr>
        <p:spPr>
          <a:xfrm rot="16200000" flipH="1">
            <a:off x="1589932" y="467468"/>
            <a:ext cx="835318" cy="1576782"/>
          </a:xfrm>
          <a:prstGeom prst="bentArrow">
            <a:avLst>
              <a:gd name="adj1" fmla="val 25000"/>
              <a:gd name="adj2" fmla="val 33896"/>
              <a:gd name="adj3" fmla="val 25000"/>
              <a:gd name="adj4" fmla="val 43750"/>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Down Arrow 11"/>
          <p:cNvSpPr/>
          <p:nvPr/>
        </p:nvSpPr>
        <p:spPr>
          <a:xfrm>
            <a:off x="4114800" y="1371600"/>
            <a:ext cx="533400" cy="762000"/>
          </a:xfrm>
          <a:prstGeom prst="downArrow">
            <a:avLst/>
          </a:prstGeom>
          <a:solidFill>
            <a:srgbClr val="0CDE0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ounded Rectangle 12"/>
          <p:cNvSpPr/>
          <p:nvPr/>
        </p:nvSpPr>
        <p:spPr>
          <a:xfrm>
            <a:off x="304800" y="1828800"/>
            <a:ext cx="2209800" cy="533400"/>
          </a:xfrm>
          <a:prstGeom prst="round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Configuration</a:t>
            </a:r>
            <a:endParaRPr lang="en-US" sz="2400" dirty="0">
              <a:solidFill>
                <a:schemeClr val="tx1"/>
              </a:solidFill>
            </a:endParaRPr>
          </a:p>
        </p:txBody>
      </p:sp>
      <p:sp>
        <p:nvSpPr>
          <p:cNvPr id="14" name="Rounded Rectangle 13"/>
          <p:cNvSpPr/>
          <p:nvPr/>
        </p:nvSpPr>
        <p:spPr>
          <a:xfrm>
            <a:off x="6096000" y="1828800"/>
            <a:ext cx="2667000" cy="533400"/>
          </a:xfrm>
          <a:prstGeom prst="roundRect">
            <a:avLst/>
          </a:prstGeom>
          <a:solidFill>
            <a:srgbClr val="00B0F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Site of involvement</a:t>
            </a:r>
            <a:endParaRPr lang="en-US" sz="2400" dirty="0">
              <a:solidFill>
                <a:schemeClr val="tx1"/>
              </a:solidFill>
            </a:endParaRPr>
          </a:p>
        </p:txBody>
      </p:sp>
      <p:sp>
        <p:nvSpPr>
          <p:cNvPr id="17" name="TextBox 16"/>
          <p:cNvSpPr txBox="1"/>
          <p:nvPr/>
        </p:nvSpPr>
        <p:spPr>
          <a:xfrm>
            <a:off x="533400" y="2514600"/>
            <a:ext cx="2286000" cy="830997"/>
          </a:xfrm>
          <a:prstGeom prst="rect">
            <a:avLst/>
          </a:prstGeom>
          <a:noFill/>
        </p:spPr>
        <p:txBody>
          <a:bodyPr wrap="square" rtlCol="0">
            <a:spAutoFit/>
          </a:bodyPr>
          <a:lstStyle/>
          <a:p>
            <a:r>
              <a:rPr lang="en-US" sz="2400" dirty="0" smtClean="0">
                <a:solidFill>
                  <a:srgbClr val="FFFF00"/>
                </a:solidFill>
              </a:rPr>
              <a:t>1. Linear LP</a:t>
            </a:r>
          </a:p>
          <a:p>
            <a:r>
              <a:rPr lang="en-US" sz="2400" dirty="0" smtClean="0">
                <a:solidFill>
                  <a:srgbClr val="FFFF00"/>
                </a:solidFill>
              </a:rPr>
              <a:t>2. Annular LP</a:t>
            </a:r>
            <a:endParaRPr lang="en-US" sz="2400" dirty="0">
              <a:solidFill>
                <a:srgbClr val="FFFF00"/>
              </a:solidFill>
            </a:endParaRPr>
          </a:p>
        </p:txBody>
      </p:sp>
      <p:sp>
        <p:nvSpPr>
          <p:cNvPr id="18" name="TextBox 17"/>
          <p:cNvSpPr txBox="1"/>
          <p:nvPr/>
        </p:nvSpPr>
        <p:spPr>
          <a:xfrm>
            <a:off x="6172200" y="2667000"/>
            <a:ext cx="2590800" cy="1938992"/>
          </a:xfrm>
          <a:prstGeom prst="rect">
            <a:avLst/>
          </a:prstGeom>
          <a:noFill/>
        </p:spPr>
        <p:txBody>
          <a:bodyPr wrap="square" rtlCol="0">
            <a:spAutoFit/>
          </a:bodyPr>
          <a:lstStyle/>
          <a:p>
            <a:pPr marL="342900" indent="-342900">
              <a:buAutoNum type="arabicPeriod"/>
            </a:pPr>
            <a:r>
              <a:rPr lang="en-US" sz="2400" dirty="0" smtClean="0">
                <a:solidFill>
                  <a:srgbClr val="00B0F0"/>
                </a:solidFill>
              </a:rPr>
              <a:t>LP of Scalp</a:t>
            </a:r>
          </a:p>
          <a:p>
            <a:pPr marL="342900" indent="-342900">
              <a:buAutoNum type="arabicPeriod"/>
            </a:pPr>
            <a:r>
              <a:rPr lang="en-US" sz="2400" dirty="0" smtClean="0">
                <a:solidFill>
                  <a:srgbClr val="00B0F0"/>
                </a:solidFill>
              </a:rPr>
              <a:t>Mucosal LP</a:t>
            </a:r>
          </a:p>
          <a:p>
            <a:pPr marL="342900" indent="-342900">
              <a:buAutoNum type="arabicPeriod"/>
            </a:pPr>
            <a:r>
              <a:rPr lang="en-US" sz="2400" dirty="0" smtClean="0">
                <a:solidFill>
                  <a:srgbClr val="00B0F0"/>
                </a:solidFill>
              </a:rPr>
              <a:t>LP of Nails</a:t>
            </a:r>
          </a:p>
          <a:p>
            <a:pPr marL="342900" indent="-342900">
              <a:buAutoNum type="arabicPeriod"/>
            </a:pPr>
            <a:r>
              <a:rPr lang="en-US" sz="2400" dirty="0" smtClean="0">
                <a:solidFill>
                  <a:srgbClr val="00B0F0"/>
                </a:solidFill>
              </a:rPr>
              <a:t>Palmoplanter LP</a:t>
            </a:r>
          </a:p>
          <a:p>
            <a:pPr marL="342900" indent="-342900">
              <a:buAutoNum type="arabicPeriod"/>
            </a:pPr>
            <a:r>
              <a:rPr lang="en-US" sz="2400" dirty="0" smtClean="0">
                <a:solidFill>
                  <a:srgbClr val="00B0F0"/>
                </a:solidFill>
              </a:rPr>
              <a:t>Inverse LP</a:t>
            </a:r>
            <a:endParaRPr lang="en-US" sz="2400" dirty="0">
              <a:solidFill>
                <a:srgbClr val="00B0F0"/>
              </a:solidFill>
            </a:endParaRPr>
          </a:p>
        </p:txBody>
      </p:sp>
      <p:sp>
        <p:nvSpPr>
          <p:cNvPr id="19" name="TextBox 18"/>
          <p:cNvSpPr txBox="1"/>
          <p:nvPr/>
        </p:nvSpPr>
        <p:spPr>
          <a:xfrm>
            <a:off x="3048000" y="2895600"/>
            <a:ext cx="2895600" cy="3046988"/>
          </a:xfrm>
          <a:prstGeom prst="rect">
            <a:avLst/>
          </a:prstGeom>
          <a:noFill/>
        </p:spPr>
        <p:txBody>
          <a:bodyPr wrap="square" rtlCol="0">
            <a:spAutoFit/>
          </a:bodyPr>
          <a:lstStyle/>
          <a:p>
            <a:pPr marL="342900" indent="-342900">
              <a:buClr>
                <a:srgbClr val="FF0000"/>
              </a:buClr>
              <a:buAutoNum type="arabicPeriod"/>
            </a:pPr>
            <a:r>
              <a:rPr lang="en-US" sz="2400" dirty="0" smtClean="0">
                <a:solidFill>
                  <a:schemeClr val="bg1"/>
                </a:solidFill>
              </a:rPr>
              <a:t>Acute eruptive LP</a:t>
            </a:r>
          </a:p>
          <a:p>
            <a:pPr marL="342900" indent="-342900">
              <a:buClr>
                <a:srgbClr val="FF0000"/>
              </a:buClr>
              <a:buAutoNum type="arabicPeriod"/>
            </a:pPr>
            <a:r>
              <a:rPr lang="en-US" sz="2400" dirty="0" smtClean="0">
                <a:solidFill>
                  <a:schemeClr val="bg1"/>
                </a:solidFill>
              </a:rPr>
              <a:t>Hypertrophic LP</a:t>
            </a:r>
          </a:p>
          <a:p>
            <a:pPr marL="342900" indent="-342900">
              <a:buClr>
                <a:srgbClr val="FF0000"/>
              </a:buClr>
              <a:buAutoNum type="arabicPeriod"/>
            </a:pPr>
            <a:r>
              <a:rPr lang="en-US" sz="2400" dirty="0" smtClean="0">
                <a:solidFill>
                  <a:schemeClr val="bg1"/>
                </a:solidFill>
              </a:rPr>
              <a:t>Atrophic LP</a:t>
            </a:r>
          </a:p>
          <a:p>
            <a:pPr marL="342900" indent="-342900">
              <a:buClr>
                <a:srgbClr val="FF0000"/>
              </a:buClr>
              <a:buAutoNum type="arabicPeriod"/>
            </a:pPr>
            <a:r>
              <a:rPr lang="en-US" sz="2400" dirty="0" smtClean="0">
                <a:solidFill>
                  <a:schemeClr val="bg1"/>
                </a:solidFill>
              </a:rPr>
              <a:t>Follicular LP</a:t>
            </a:r>
          </a:p>
          <a:p>
            <a:pPr marL="342900" indent="-342900">
              <a:buClr>
                <a:srgbClr val="FF0000"/>
              </a:buClr>
              <a:buAutoNum type="arabicPeriod"/>
            </a:pPr>
            <a:r>
              <a:rPr lang="en-US" sz="2400" dirty="0" smtClean="0">
                <a:solidFill>
                  <a:schemeClr val="bg1"/>
                </a:solidFill>
              </a:rPr>
              <a:t>Ulcerative LP</a:t>
            </a:r>
          </a:p>
          <a:p>
            <a:pPr marL="342900" indent="-342900">
              <a:buClr>
                <a:srgbClr val="FF0000"/>
              </a:buClr>
              <a:buFontTx/>
              <a:buAutoNum type="arabicPeriod"/>
            </a:pPr>
            <a:r>
              <a:rPr lang="en-US" sz="2400" dirty="0" smtClean="0">
                <a:solidFill>
                  <a:schemeClr val="bg1"/>
                </a:solidFill>
              </a:rPr>
              <a:t>Vesiculobullous LP</a:t>
            </a:r>
          </a:p>
          <a:p>
            <a:pPr marL="342900" indent="-342900">
              <a:buClr>
                <a:srgbClr val="FF0000"/>
              </a:buClr>
              <a:buAutoNum type="arabicPeriod"/>
            </a:pPr>
            <a:r>
              <a:rPr lang="en-US" sz="2400" dirty="0" smtClean="0">
                <a:solidFill>
                  <a:schemeClr val="bg1"/>
                </a:solidFill>
              </a:rPr>
              <a:t>Actinic LP</a:t>
            </a:r>
          </a:p>
          <a:p>
            <a:pPr marL="342900" indent="-342900">
              <a:buClr>
                <a:srgbClr val="FF0000"/>
              </a:buClr>
              <a:buAutoNum type="arabicPeriod"/>
            </a:pPr>
            <a:r>
              <a:rPr lang="en-US" sz="2400" dirty="0" smtClean="0">
                <a:solidFill>
                  <a:schemeClr val="bg1"/>
                </a:solidFill>
              </a:rPr>
              <a:t>LP pigmentosus</a:t>
            </a:r>
            <a:endParaRPr lang="en-US" sz="2400" dirty="0">
              <a:solidFill>
                <a:schemeClr val="bg1"/>
              </a:solidFill>
            </a:endParaRPr>
          </a:p>
        </p:txBody>
      </p:sp>
      <p:sp>
        <p:nvSpPr>
          <p:cNvPr id="20" name="Rounded Rectangle 19"/>
          <p:cNvSpPr/>
          <p:nvPr/>
        </p:nvSpPr>
        <p:spPr>
          <a:xfrm>
            <a:off x="3200400" y="2209800"/>
            <a:ext cx="2438400" cy="533400"/>
          </a:xfrm>
          <a:prstGeom prst="roundRect">
            <a:avLst/>
          </a:prstGeom>
          <a:solidFill>
            <a:srgbClr val="0CDE0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chemeClr val="tx1"/>
                </a:solidFill>
              </a:rPr>
              <a:t>Morphology</a:t>
            </a: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90800" y="533400"/>
            <a:ext cx="3429000" cy="715962"/>
          </a:xfrm>
        </p:spPr>
        <p:txBody>
          <a:bodyPr>
            <a:normAutofit/>
          </a:bodyPr>
          <a:lstStyle/>
          <a:p>
            <a:r>
              <a:rPr lang="en-US" sz="4000" dirty="0" smtClean="0">
                <a:solidFill>
                  <a:srgbClr val="FFFF00"/>
                </a:solidFill>
                <a:effectLst>
                  <a:outerShdw blurRad="38100" dist="38100" dir="2700000" algn="tl">
                    <a:srgbClr val="000000">
                      <a:alpha val="43137"/>
                    </a:srgbClr>
                  </a:outerShdw>
                </a:effectLst>
              </a:rPr>
              <a:t>Variants of LP</a:t>
            </a:r>
            <a:endParaRPr lang="en-US" sz="4000" dirty="0">
              <a:solidFill>
                <a:srgbClr val="FFFF00"/>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fld id="{B6F15528-21DE-4FAA-801E-634DDDAF4B2B}" type="slidenum">
              <a:rPr lang="en-US" smtClean="0"/>
              <a:pPr/>
              <a:t>20</a:t>
            </a:fld>
            <a:endParaRPr lang="en-US" dirty="0"/>
          </a:p>
        </p:txBody>
      </p:sp>
      <p:sp>
        <p:nvSpPr>
          <p:cNvPr id="4" name="TextBox 3"/>
          <p:cNvSpPr txBox="1"/>
          <p:nvPr/>
        </p:nvSpPr>
        <p:spPr>
          <a:xfrm>
            <a:off x="762000" y="1371600"/>
            <a:ext cx="7543800" cy="4031873"/>
          </a:xfrm>
          <a:prstGeom prst="rect">
            <a:avLst/>
          </a:prstGeom>
          <a:noFill/>
        </p:spPr>
        <p:txBody>
          <a:bodyPr wrap="square" rtlCol="0">
            <a:spAutoFit/>
          </a:bodyPr>
          <a:lstStyle/>
          <a:p>
            <a:pPr marL="342900" indent="-342900">
              <a:buClr>
                <a:srgbClr val="00B0F0"/>
              </a:buClr>
              <a:buAutoNum type="arabicPeriod"/>
            </a:pPr>
            <a:r>
              <a:rPr lang="en-US" sz="3200" dirty="0" smtClean="0">
                <a:solidFill>
                  <a:schemeClr val="bg1"/>
                </a:solidFill>
              </a:rPr>
              <a:t> Acute eruptive LP</a:t>
            </a:r>
          </a:p>
          <a:p>
            <a:pPr marL="342900" indent="-342900">
              <a:buClr>
                <a:srgbClr val="00B0F0"/>
              </a:buClr>
              <a:buAutoNum type="arabicPeriod"/>
            </a:pPr>
            <a:r>
              <a:rPr lang="en-US" sz="3200" dirty="0" smtClean="0">
                <a:solidFill>
                  <a:schemeClr val="bg1"/>
                </a:solidFill>
              </a:rPr>
              <a:t> Hypertrophic LP (LP hypertrophicus)</a:t>
            </a:r>
          </a:p>
          <a:p>
            <a:pPr marL="342900" indent="-342900">
              <a:buClr>
                <a:srgbClr val="00B0F0"/>
              </a:buClr>
              <a:buAutoNum type="arabicPeriod"/>
            </a:pPr>
            <a:r>
              <a:rPr lang="en-US" sz="3200" dirty="0" smtClean="0">
                <a:solidFill>
                  <a:schemeClr val="bg1"/>
                </a:solidFill>
              </a:rPr>
              <a:t> Atrophic LP (LP atrophicus)</a:t>
            </a:r>
          </a:p>
          <a:p>
            <a:pPr marL="342900" indent="-342900">
              <a:buClr>
                <a:srgbClr val="00B0F0"/>
              </a:buClr>
              <a:buAutoNum type="arabicPeriod"/>
            </a:pPr>
            <a:r>
              <a:rPr lang="en-US" sz="3200" dirty="0" smtClean="0">
                <a:solidFill>
                  <a:schemeClr val="bg1"/>
                </a:solidFill>
              </a:rPr>
              <a:t> Follicular LP (Lichen planopilaris)</a:t>
            </a:r>
          </a:p>
          <a:p>
            <a:pPr marL="342900" indent="-342900">
              <a:buClr>
                <a:srgbClr val="00B0F0"/>
              </a:buClr>
              <a:buAutoNum type="arabicPeriod"/>
            </a:pPr>
            <a:r>
              <a:rPr lang="en-US" sz="3200" dirty="0" smtClean="0">
                <a:solidFill>
                  <a:schemeClr val="bg1"/>
                </a:solidFill>
              </a:rPr>
              <a:t> Erosive-ulcerative LP</a:t>
            </a:r>
          </a:p>
          <a:p>
            <a:pPr marL="342900" indent="-342900">
              <a:buClr>
                <a:srgbClr val="00B0F0"/>
              </a:buClr>
              <a:buAutoNum type="arabicPeriod"/>
            </a:pPr>
            <a:r>
              <a:rPr lang="en-US" sz="3200" dirty="0" smtClean="0">
                <a:solidFill>
                  <a:schemeClr val="bg1"/>
                </a:solidFill>
              </a:rPr>
              <a:t> Vesiculobullous LP</a:t>
            </a:r>
          </a:p>
          <a:p>
            <a:pPr marL="342900" indent="-342900">
              <a:buClr>
                <a:srgbClr val="00B0F0"/>
              </a:buClr>
              <a:buAutoNum type="arabicPeriod"/>
            </a:pPr>
            <a:r>
              <a:rPr lang="en-US" sz="3200" dirty="0" smtClean="0">
                <a:solidFill>
                  <a:schemeClr val="bg1"/>
                </a:solidFill>
              </a:rPr>
              <a:t> LP pigmentosus</a:t>
            </a:r>
          </a:p>
          <a:p>
            <a:pPr marL="342900" indent="-342900">
              <a:buClr>
                <a:srgbClr val="00B0F0"/>
              </a:buClr>
              <a:buAutoNum type="arabicPeriod"/>
            </a:pPr>
            <a:r>
              <a:rPr lang="en-US" sz="3200" dirty="0" smtClean="0">
                <a:solidFill>
                  <a:schemeClr val="bg1"/>
                </a:solidFill>
              </a:rPr>
              <a:t> Actinic LP (LP actinicus)</a:t>
            </a:r>
            <a:endParaRPr lang="en-US" sz="32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21</a:t>
            </a:fld>
            <a:endParaRPr lang="en-US" dirty="0"/>
          </a:p>
        </p:txBody>
      </p:sp>
      <p:sp>
        <p:nvSpPr>
          <p:cNvPr id="4" name="TextBox 3"/>
          <p:cNvSpPr txBox="1"/>
          <p:nvPr/>
        </p:nvSpPr>
        <p:spPr>
          <a:xfrm>
            <a:off x="533400" y="304800"/>
            <a:ext cx="8153400" cy="2431435"/>
          </a:xfrm>
          <a:prstGeom prst="rect">
            <a:avLst/>
          </a:prstGeom>
          <a:noFill/>
        </p:spPr>
        <p:txBody>
          <a:bodyPr wrap="square" rtlCol="0">
            <a:spAutoFit/>
          </a:bodyPr>
          <a:lstStyle/>
          <a:p>
            <a:pPr marL="342900" indent="-342900"/>
            <a:r>
              <a:rPr lang="en-US" sz="3200" dirty="0" smtClean="0">
                <a:solidFill>
                  <a:srgbClr val="FFFF00"/>
                </a:solidFill>
              </a:rPr>
              <a:t>   Acute eruptive lichen planus</a:t>
            </a:r>
            <a:endParaRPr lang="en-US" sz="3200" dirty="0" smtClean="0">
              <a:solidFill>
                <a:schemeClr val="bg1"/>
              </a:solidFill>
            </a:endParaRPr>
          </a:p>
          <a:p>
            <a:pPr marL="342900" indent="-342900">
              <a:buClr>
                <a:srgbClr val="FF0000"/>
              </a:buClr>
              <a:buFont typeface="Wingdings" pitchFamily="2" charset="2"/>
              <a:buChar char="ü"/>
            </a:pPr>
            <a:r>
              <a:rPr lang="en-US" sz="2400" dirty="0" smtClean="0">
                <a:solidFill>
                  <a:schemeClr val="bg1"/>
                </a:solidFill>
              </a:rPr>
              <a:t>Mainly on the trunk</a:t>
            </a:r>
          </a:p>
          <a:p>
            <a:pPr marL="342900" indent="-342900">
              <a:buClr>
                <a:srgbClr val="FF0000"/>
              </a:buClr>
              <a:buFont typeface="Wingdings" pitchFamily="2" charset="2"/>
              <a:buChar char="ü"/>
            </a:pPr>
            <a:r>
              <a:rPr lang="en-US" sz="2400" dirty="0" smtClean="0">
                <a:solidFill>
                  <a:schemeClr val="bg1"/>
                </a:solidFill>
              </a:rPr>
              <a:t>Multiple widely disseminated lesions. </a:t>
            </a:r>
          </a:p>
          <a:p>
            <a:pPr marL="342900" indent="-342900">
              <a:buClr>
                <a:srgbClr val="FF0000"/>
              </a:buClr>
              <a:buFont typeface="Wingdings" pitchFamily="2" charset="2"/>
              <a:buChar char="ü"/>
            </a:pPr>
            <a:r>
              <a:rPr lang="en-US" sz="2400" dirty="0" smtClean="0">
                <a:solidFill>
                  <a:schemeClr val="bg1"/>
                </a:solidFill>
              </a:rPr>
              <a:t>Usually causes burning sensation more than itching. </a:t>
            </a:r>
          </a:p>
          <a:p>
            <a:pPr marL="342900" indent="-342900">
              <a:buClr>
                <a:srgbClr val="FF0000"/>
              </a:buClr>
              <a:buFont typeface="Wingdings" pitchFamily="2" charset="2"/>
              <a:buChar char="ü"/>
            </a:pPr>
            <a:r>
              <a:rPr lang="en-US" sz="2400" dirty="0" smtClean="0">
                <a:solidFill>
                  <a:schemeClr val="bg1"/>
                </a:solidFill>
              </a:rPr>
              <a:t>Usually large in size and red rather than violaceous in color, so may be difficult to diagnose. </a:t>
            </a:r>
            <a:endParaRPr lang="en-US" sz="2400" dirty="0">
              <a:solidFill>
                <a:schemeClr val="bg1"/>
              </a:solidFill>
            </a:endParaRPr>
          </a:p>
        </p:txBody>
      </p:sp>
      <p:sp>
        <p:nvSpPr>
          <p:cNvPr id="5" name="Rectangle 4"/>
          <p:cNvSpPr/>
          <p:nvPr/>
        </p:nvSpPr>
        <p:spPr>
          <a:xfrm>
            <a:off x="838200" y="3048000"/>
            <a:ext cx="4800600" cy="584775"/>
          </a:xfrm>
          <a:prstGeom prst="rect">
            <a:avLst/>
          </a:prstGeom>
        </p:spPr>
        <p:txBody>
          <a:bodyPr wrap="square">
            <a:spAutoFit/>
          </a:bodyPr>
          <a:lstStyle/>
          <a:p>
            <a:r>
              <a:rPr lang="en-US" sz="3200" dirty="0" smtClean="0">
                <a:solidFill>
                  <a:srgbClr val="FFFF00"/>
                </a:solidFill>
                <a:effectLst>
                  <a:outerShdw blurRad="38100" dist="38100" dir="2700000" algn="tl">
                    <a:srgbClr val="000000">
                      <a:alpha val="43137"/>
                    </a:srgbClr>
                  </a:outerShdw>
                </a:effectLst>
              </a:rPr>
              <a:t>Linear lichen planus</a:t>
            </a:r>
            <a:endParaRPr lang="en-US" sz="3200" dirty="0">
              <a:effectLst>
                <a:outerShdw blurRad="38100" dist="38100" dir="2700000" algn="tl">
                  <a:srgbClr val="000000">
                    <a:alpha val="43137"/>
                  </a:srgbClr>
                </a:outerShdw>
              </a:effectLst>
            </a:endParaRPr>
          </a:p>
        </p:txBody>
      </p:sp>
      <p:sp>
        <p:nvSpPr>
          <p:cNvPr id="6" name="Rectangle 5"/>
          <p:cNvSpPr/>
          <p:nvPr/>
        </p:nvSpPr>
        <p:spPr>
          <a:xfrm>
            <a:off x="609600" y="3657600"/>
            <a:ext cx="8001000" cy="2677656"/>
          </a:xfrm>
          <a:prstGeom prst="rect">
            <a:avLst/>
          </a:prstGeom>
        </p:spPr>
        <p:txBody>
          <a:bodyPr wrap="square">
            <a:spAutoFit/>
          </a:bodyPr>
          <a:lstStyle/>
          <a:p>
            <a:r>
              <a:rPr lang="en-US" sz="2400" dirty="0" smtClean="0">
                <a:solidFill>
                  <a:schemeClr val="bg1"/>
                </a:solidFill>
              </a:rPr>
              <a:t>Also known as </a:t>
            </a:r>
            <a:r>
              <a:rPr lang="en-US" sz="2400" dirty="0" smtClean="0">
                <a:solidFill>
                  <a:srgbClr val="FFFF00"/>
                </a:solidFill>
                <a:effectLst>
                  <a:outerShdw blurRad="38100" dist="38100" dir="2700000" algn="tl">
                    <a:srgbClr val="000000">
                      <a:alpha val="43137"/>
                    </a:srgbClr>
                  </a:outerShdw>
                </a:effectLst>
              </a:rPr>
              <a:t>zosteriform lichen planus</a:t>
            </a:r>
            <a:r>
              <a:rPr lang="en-US" sz="2400" dirty="0" smtClean="0">
                <a:solidFill>
                  <a:schemeClr val="bg1"/>
                </a:solidFill>
              </a:rPr>
              <a:t>.</a:t>
            </a:r>
          </a:p>
          <a:p>
            <a:r>
              <a:rPr lang="en-US" sz="2400" dirty="0" smtClean="0">
                <a:solidFill>
                  <a:schemeClr val="bg1"/>
                </a:solidFill>
              </a:rPr>
              <a:t>Very occasionally lesions of lichen planus may take a linear form particularly along a limb. However, linear lesions may occur due to Koebner’s phenomenon.</a:t>
            </a:r>
          </a:p>
          <a:p>
            <a:r>
              <a:rPr lang="en-US" sz="2400" dirty="0" smtClean="0">
                <a:solidFill>
                  <a:schemeClr val="bg1"/>
                </a:solidFill>
              </a:rPr>
              <a:t> The main </a:t>
            </a:r>
            <a:r>
              <a:rPr lang="en-US" sz="2400" dirty="0" smtClean="0">
                <a:solidFill>
                  <a:srgbClr val="FF0000"/>
                </a:solidFill>
              </a:rPr>
              <a:t>differential diagnoses </a:t>
            </a:r>
            <a:r>
              <a:rPr lang="en-US" sz="2400" dirty="0" smtClean="0">
                <a:solidFill>
                  <a:schemeClr val="bg1"/>
                </a:solidFill>
              </a:rPr>
              <a:t>of linear lichen planus are:</a:t>
            </a:r>
          </a:p>
          <a:p>
            <a:pPr marL="457200" indent="-457200">
              <a:buClr>
                <a:srgbClr val="FF0000"/>
              </a:buClr>
              <a:buFont typeface="+mj-lt"/>
              <a:buAutoNum type="arabicPeriod"/>
            </a:pPr>
            <a:r>
              <a:rPr lang="en-US" sz="2400" dirty="0" smtClean="0">
                <a:solidFill>
                  <a:schemeClr val="bg1"/>
                </a:solidFill>
              </a:rPr>
              <a:t>Lichen striatus</a:t>
            </a:r>
          </a:p>
          <a:p>
            <a:pPr marL="457200" indent="-457200">
              <a:buClr>
                <a:srgbClr val="FF0000"/>
              </a:buClr>
              <a:buFont typeface="+mj-lt"/>
              <a:buAutoNum type="arabicPeriod"/>
            </a:pPr>
            <a:r>
              <a:rPr lang="en-US" sz="2400" dirty="0" smtClean="0">
                <a:solidFill>
                  <a:schemeClr val="bg1"/>
                </a:solidFill>
              </a:rPr>
              <a:t>Linear epidermal nevus</a:t>
            </a:r>
            <a:endParaRPr lang="en-US" sz="24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22</a:t>
            </a:fld>
            <a:endParaRPr lang="en-US" dirty="0"/>
          </a:p>
        </p:txBody>
      </p:sp>
      <p:pic>
        <p:nvPicPr>
          <p:cNvPr id="9218" name="Picture 2"/>
          <p:cNvPicPr>
            <a:picLocks noChangeAspect="1" noChangeArrowheads="1"/>
          </p:cNvPicPr>
          <p:nvPr/>
        </p:nvPicPr>
        <p:blipFill>
          <a:blip r:embed="rId3"/>
          <a:srcRect l="10500" r="10000"/>
          <a:stretch>
            <a:fillRect/>
          </a:stretch>
        </p:blipFill>
        <p:spPr bwMode="auto">
          <a:xfrm>
            <a:off x="609600" y="762000"/>
            <a:ext cx="4038600" cy="3810000"/>
          </a:xfrm>
          <a:prstGeom prst="rect">
            <a:avLst/>
          </a:prstGeom>
          <a:ln w="228600" cap="sq" cmpd="thickThin">
            <a:solidFill>
              <a:srgbClr val="FFC000"/>
            </a:solidFill>
            <a:prstDash val="solid"/>
            <a:miter lim="800000"/>
          </a:ln>
          <a:effectLst>
            <a:innerShdw blurRad="76200">
              <a:srgbClr val="000000"/>
            </a:innerShdw>
          </a:effectLst>
        </p:spPr>
      </p:pic>
      <p:sp>
        <p:nvSpPr>
          <p:cNvPr id="4" name="TextBox 3"/>
          <p:cNvSpPr txBox="1"/>
          <p:nvPr/>
        </p:nvSpPr>
        <p:spPr>
          <a:xfrm>
            <a:off x="228600" y="5029200"/>
            <a:ext cx="4572000" cy="584775"/>
          </a:xfrm>
          <a:prstGeom prst="rect">
            <a:avLst/>
          </a:prstGeom>
          <a:noFill/>
        </p:spPr>
        <p:txBody>
          <a:bodyPr wrap="square" rtlCol="0">
            <a:spAutoFit/>
          </a:bodyPr>
          <a:lstStyle/>
          <a:p>
            <a:pPr algn="ctr"/>
            <a:r>
              <a:rPr lang="en-US" sz="3200" dirty="0" smtClean="0">
                <a:solidFill>
                  <a:srgbClr val="FF0000"/>
                </a:solidFill>
                <a:effectLst>
                  <a:outerShdw blurRad="38100" dist="38100" dir="2700000" algn="tl">
                    <a:srgbClr val="000000">
                      <a:alpha val="43137"/>
                    </a:srgbClr>
                  </a:outerShdw>
                </a:effectLst>
              </a:rPr>
              <a:t>Linear lichen planus</a:t>
            </a:r>
            <a:endParaRPr lang="en-US" sz="3200" dirty="0">
              <a:solidFill>
                <a:srgbClr val="FF0000"/>
              </a:solidFill>
              <a:effectLst>
                <a:outerShdw blurRad="38100" dist="38100" dir="2700000" algn="tl">
                  <a:srgbClr val="000000">
                    <a:alpha val="43137"/>
                  </a:srgbClr>
                </a:outerShdw>
              </a:effectLst>
            </a:endParaRPr>
          </a:p>
        </p:txBody>
      </p:sp>
      <p:pic>
        <p:nvPicPr>
          <p:cNvPr id="5" name="Picture 2" descr="G:\du Vivier Dermatology Imagebank 1998\lp\img0024.jpg"/>
          <p:cNvPicPr>
            <a:picLocks noChangeAspect="1" noChangeArrowheads="1"/>
          </p:cNvPicPr>
          <p:nvPr/>
        </p:nvPicPr>
        <p:blipFill>
          <a:blip r:embed="rId4"/>
          <a:srcRect t="3896"/>
          <a:stretch>
            <a:fillRect/>
          </a:stretch>
        </p:blipFill>
        <p:spPr bwMode="auto">
          <a:xfrm>
            <a:off x="5170614" y="533400"/>
            <a:ext cx="3594443" cy="5181600"/>
          </a:xfrm>
          <a:prstGeom prst="rect">
            <a:avLst/>
          </a:prstGeom>
          <a:ln w="190500" cap="sq">
            <a:solidFill>
              <a:srgbClr val="0070C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TextBox 5"/>
          <p:cNvSpPr txBox="1"/>
          <p:nvPr/>
        </p:nvSpPr>
        <p:spPr>
          <a:xfrm>
            <a:off x="3733800" y="4038600"/>
            <a:ext cx="914400" cy="523220"/>
          </a:xfrm>
          <a:prstGeom prst="rect">
            <a:avLst/>
          </a:prstGeom>
          <a:noFill/>
        </p:spPr>
        <p:txBody>
          <a:bodyPr wrap="square" rtlCol="0">
            <a:spAutoFit/>
          </a:bodyPr>
          <a:lstStyle/>
          <a:p>
            <a:pPr algn="ctr"/>
            <a:r>
              <a:rPr lang="en-US" sz="2800" dirty="0" smtClean="0">
                <a:solidFill>
                  <a:schemeClr val="bg1"/>
                </a:solidFill>
              </a:rPr>
              <a:t>Leg</a:t>
            </a:r>
            <a:endParaRPr lang="en-US" sz="2800" dirty="0">
              <a:solidFill>
                <a:schemeClr val="bg1"/>
              </a:solidFill>
            </a:endParaRPr>
          </a:p>
        </p:txBody>
      </p:sp>
      <p:sp>
        <p:nvSpPr>
          <p:cNvPr id="7" name="TextBox 6"/>
          <p:cNvSpPr txBox="1"/>
          <p:nvPr/>
        </p:nvSpPr>
        <p:spPr>
          <a:xfrm>
            <a:off x="5257800" y="5105400"/>
            <a:ext cx="1524000" cy="461665"/>
          </a:xfrm>
          <a:prstGeom prst="rect">
            <a:avLst/>
          </a:prstGeom>
          <a:noFill/>
        </p:spPr>
        <p:txBody>
          <a:bodyPr wrap="square" rtlCol="0">
            <a:spAutoFit/>
          </a:bodyPr>
          <a:lstStyle/>
          <a:p>
            <a:pPr algn="ctr"/>
            <a:r>
              <a:rPr lang="en-US" sz="2400" dirty="0" smtClean="0">
                <a:solidFill>
                  <a:schemeClr val="bg1"/>
                </a:solidFill>
              </a:rPr>
              <a:t>Upper arm</a:t>
            </a:r>
            <a:endParaRPr lang="en-US" sz="24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dirty="0"/>
          </a:p>
        </p:txBody>
      </p:sp>
      <p:sp>
        <p:nvSpPr>
          <p:cNvPr id="7" name="TextBox 6"/>
          <p:cNvSpPr txBox="1"/>
          <p:nvPr/>
        </p:nvSpPr>
        <p:spPr>
          <a:xfrm>
            <a:off x="304800" y="990600"/>
            <a:ext cx="4343400" cy="5078313"/>
          </a:xfrm>
          <a:prstGeom prst="rect">
            <a:avLst/>
          </a:prstGeom>
          <a:noFill/>
        </p:spPr>
        <p:txBody>
          <a:bodyPr wrap="square" rtlCol="0">
            <a:spAutoFit/>
          </a:bodyPr>
          <a:lstStyle/>
          <a:p>
            <a:pPr>
              <a:buClr>
                <a:srgbClr val="00B0F0"/>
              </a:buClr>
              <a:buFont typeface="Wingdings" pitchFamily="2" charset="2"/>
              <a:buChar char="ü"/>
            </a:pPr>
            <a:r>
              <a:rPr lang="en-US" sz="2400" dirty="0" smtClean="0">
                <a:solidFill>
                  <a:schemeClr val="bg1"/>
                </a:solidFill>
              </a:rPr>
              <a:t> </a:t>
            </a:r>
            <a:r>
              <a:rPr lang="en-US" sz="2000" dirty="0" smtClean="0">
                <a:solidFill>
                  <a:schemeClr val="bg1"/>
                </a:solidFill>
              </a:rPr>
              <a:t>About 10% of cases of LP.</a:t>
            </a:r>
          </a:p>
          <a:p>
            <a:pPr>
              <a:buClr>
                <a:srgbClr val="00B0F0"/>
              </a:buClr>
              <a:buFont typeface="Wingdings" pitchFamily="2" charset="2"/>
              <a:buChar char="ü"/>
            </a:pPr>
            <a:r>
              <a:rPr lang="en-US" sz="2000" dirty="0" smtClean="0">
                <a:solidFill>
                  <a:schemeClr val="bg1"/>
                </a:solidFill>
              </a:rPr>
              <a:t> Most commonly occurs on the glans penis or the lips.</a:t>
            </a:r>
          </a:p>
          <a:p>
            <a:pPr>
              <a:buClr>
                <a:srgbClr val="00B0F0"/>
              </a:buClr>
              <a:buFont typeface="Wingdings" pitchFamily="2" charset="2"/>
              <a:buChar char="ü"/>
            </a:pPr>
            <a:r>
              <a:rPr lang="en-US" sz="2000" dirty="0" smtClean="0">
                <a:solidFill>
                  <a:schemeClr val="bg1"/>
                </a:solidFill>
              </a:rPr>
              <a:t> Usually sparse ring-shaped  lesions with elevated border composed of violaceous papules with usually hyperpigmented centers.</a:t>
            </a:r>
          </a:p>
          <a:p>
            <a:pPr>
              <a:buClr>
                <a:srgbClr val="00B0F0"/>
              </a:buClr>
              <a:buFont typeface="Wingdings" pitchFamily="2" charset="2"/>
              <a:buChar char="ü"/>
            </a:pPr>
            <a:r>
              <a:rPr lang="en-US" sz="2000" dirty="0" smtClean="0">
                <a:solidFill>
                  <a:schemeClr val="bg1"/>
                </a:solidFill>
              </a:rPr>
              <a:t> Coalescence of the annular plaques may produce polycyclic figures.</a:t>
            </a:r>
          </a:p>
          <a:p>
            <a:pPr>
              <a:buClr>
                <a:srgbClr val="00B0F0"/>
              </a:buClr>
              <a:buFont typeface="Wingdings" pitchFamily="2" charset="2"/>
              <a:buChar char="ü"/>
            </a:pPr>
            <a:r>
              <a:rPr lang="en-US" sz="2000" dirty="0" smtClean="0">
                <a:solidFill>
                  <a:schemeClr val="bg1"/>
                </a:solidFill>
              </a:rPr>
              <a:t> May occur in context of classical LP.</a:t>
            </a:r>
          </a:p>
          <a:p>
            <a:pPr>
              <a:buClr>
                <a:srgbClr val="00B0F0"/>
              </a:buClr>
            </a:pPr>
            <a:endParaRPr lang="en-US" sz="2000" dirty="0" smtClean="0">
              <a:solidFill>
                <a:schemeClr val="bg1"/>
              </a:solidFill>
            </a:endParaRPr>
          </a:p>
          <a:p>
            <a:pPr>
              <a:buClr>
                <a:srgbClr val="00B0F0"/>
              </a:buClr>
            </a:pPr>
            <a:r>
              <a:rPr lang="en-US" sz="2000" dirty="0" smtClean="0">
                <a:solidFill>
                  <a:schemeClr val="bg1"/>
                </a:solidFill>
              </a:rPr>
              <a:t>The main differential diagnoses are:</a:t>
            </a:r>
          </a:p>
          <a:p>
            <a:pPr marL="457200" indent="-457200">
              <a:buClr>
                <a:srgbClr val="00B0F0"/>
              </a:buClr>
              <a:buFont typeface="+mj-lt"/>
              <a:buAutoNum type="arabicPeriod"/>
            </a:pPr>
            <a:r>
              <a:rPr lang="en-US" sz="2000" dirty="0" smtClean="0">
                <a:solidFill>
                  <a:schemeClr val="bg1"/>
                </a:solidFill>
              </a:rPr>
              <a:t>Granuloma annulare</a:t>
            </a:r>
          </a:p>
          <a:p>
            <a:pPr marL="457200" indent="-457200">
              <a:buClr>
                <a:srgbClr val="00B0F0"/>
              </a:buClr>
              <a:buFont typeface="+mj-lt"/>
              <a:buAutoNum type="arabicPeriod"/>
            </a:pPr>
            <a:r>
              <a:rPr lang="en-US" sz="2000" dirty="0" smtClean="0">
                <a:solidFill>
                  <a:schemeClr val="bg1"/>
                </a:solidFill>
              </a:rPr>
              <a:t>Tinea (Dermatophytosis)</a:t>
            </a:r>
          </a:p>
          <a:p>
            <a:pPr marL="457200" indent="-457200">
              <a:buClr>
                <a:srgbClr val="00B0F0"/>
              </a:buClr>
              <a:buFont typeface="+mj-lt"/>
              <a:buAutoNum type="arabicPeriod"/>
            </a:pPr>
            <a:r>
              <a:rPr lang="en-US" sz="2000" dirty="0" smtClean="0">
                <a:solidFill>
                  <a:schemeClr val="bg1"/>
                </a:solidFill>
              </a:rPr>
              <a:t>Sarcoidosis</a:t>
            </a:r>
          </a:p>
          <a:p>
            <a:pPr>
              <a:buClr>
                <a:srgbClr val="00B0F0"/>
              </a:buClr>
              <a:buFont typeface="Wingdings" pitchFamily="2" charset="2"/>
              <a:buChar char="ü"/>
            </a:pPr>
            <a:endParaRPr lang="en-US" sz="2000" dirty="0" smtClean="0">
              <a:solidFill>
                <a:schemeClr val="bg1"/>
              </a:solidFill>
            </a:endParaRPr>
          </a:p>
        </p:txBody>
      </p:sp>
      <p:pic>
        <p:nvPicPr>
          <p:cNvPr id="8" name="Picture 2" descr="C:\Users\Nameer\Desktop\LP\eee4.jpg"/>
          <p:cNvPicPr>
            <a:picLocks noChangeAspect="1" noChangeArrowheads="1"/>
          </p:cNvPicPr>
          <p:nvPr/>
        </p:nvPicPr>
        <p:blipFill>
          <a:blip r:embed="rId3"/>
          <a:srcRect/>
          <a:stretch>
            <a:fillRect/>
          </a:stretch>
        </p:blipFill>
        <p:spPr bwMode="auto">
          <a:xfrm>
            <a:off x="4953000" y="533400"/>
            <a:ext cx="3879668" cy="5903843"/>
          </a:xfrm>
          <a:prstGeom prst="rect">
            <a:avLst/>
          </a:prstGeom>
          <a:ln w="190500" cap="sq">
            <a:solidFill>
              <a:srgbClr val="FFFF0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9" name="Right Arrow 8"/>
          <p:cNvSpPr/>
          <p:nvPr/>
        </p:nvSpPr>
        <p:spPr>
          <a:xfrm rot="10800000">
            <a:off x="6705600" y="2590800"/>
            <a:ext cx="838200" cy="533400"/>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381000" y="381000"/>
            <a:ext cx="4191000" cy="584775"/>
          </a:xfrm>
          <a:prstGeom prst="rect">
            <a:avLst/>
          </a:prstGeom>
          <a:noFill/>
        </p:spPr>
        <p:txBody>
          <a:bodyPr wrap="square" rtlCol="0">
            <a:spAutoFit/>
          </a:bodyPr>
          <a:lstStyle/>
          <a:p>
            <a:pPr algn="ctr"/>
            <a:r>
              <a:rPr lang="en-US" sz="3200" dirty="0" smtClean="0">
                <a:solidFill>
                  <a:srgbClr val="FFFF00"/>
                </a:solidFill>
              </a:rPr>
              <a:t>Annular lichen planus</a:t>
            </a:r>
            <a:endParaRPr lang="en-US" sz="3200" dirty="0">
              <a:solidFill>
                <a:srgbClr val="FFFF00"/>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24</a:t>
            </a:fld>
            <a:endParaRPr lang="en-US" dirty="0"/>
          </a:p>
        </p:txBody>
      </p:sp>
      <p:pic>
        <p:nvPicPr>
          <p:cNvPr id="5122" name="Picture 2" descr="F:\Iraqi Cases\LP\Case 5\DSC00647.JPG"/>
          <p:cNvPicPr>
            <a:picLocks noChangeAspect="1" noChangeArrowheads="1"/>
          </p:cNvPicPr>
          <p:nvPr/>
        </p:nvPicPr>
        <p:blipFill>
          <a:blip r:embed="rId3"/>
          <a:srcRect/>
          <a:stretch>
            <a:fillRect/>
          </a:stretch>
        </p:blipFill>
        <p:spPr bwMode="auto">
          <a:xfrm>
            <a:off x="685800" y="533400"/>
            <a:ext cx="7721600" cy="5791200"/>
          </a:xfrm>
          <a:prstGeom prst="rect">
            <a:avLst/>
          </a:prstGeom>
          <a:ln w="228600" cap="sq" cmpd="thickThin">
            <a:solidFill>
              <a:srgbClr val="0CDE0C"/>
            </a:solidFill>
            <a:prstDash val="solid"/>
            <a:miter lim="800000"/>
          </a:ln>
          <a:effectLst>
            <a:innerShdw blurRad="76200">
              <a:srgbClr val="000000"/>
            </a:innerShdw>
          </a:effectLst>
        </p:spPr>
      </p:pic>
      <p:sp>
        <p:nvSpPr>
          <p:cNvPr id="4" name="Rectangle 3"/>
          <p:cNvSpPr/>
          <p:nvPr/>
        </p:nvSpPr>
        <p:spPr>
          <a:xfrm>
            <a:off x="3810000" y="5181600"/>
            <a:ext cx="4419600" cy="1015663"/>
          </a:xfrm>
          <a:prstGeom prst="rect">
            <a:avLst/>
          </a:prstGeom>
        </p:spPr>
        <p:txBody>
          <a:bodyPr wrap="square">
            <a:spAutoFit/>
          </a:bodyPr>
          <a:lstStyle/>
          <a:p>
            <a:pPr algn="ctr"/>
            <a:r>
              <a:rPr lang="en-US" sz="2000" dirty="0" smtClean="0">
                <a:solidFill>
                  <a:schemeClr val="bg1"/>
                </a:solidFill>
              </a:rPr>
              <a:t>An annular plaque on the abdomen of a woman  with hyperpigmented center and elevated violaceous border.</a:t>
            </a:r>
            <a:endParaRPr lang="en-US" sz="2000" dirty="0"/>
          </a:p>
        </p:txBody>
      </p:sp>
      <p:sp>
        <p:nvSpPr>
          <p:cNvPr id="5" name="Rounded Rectangle 4"/>
          <p:cNvSpPr/>
          <p:nvPr/>
        </p:nvSpPr>
        <p:spPr>
          <a:xfrm>
            <a:off x="5943600" y="685800"/>
            <a:ext cx="2057400" cy="533400"/>
          </a:xfrm>
          <a:prstGeom prst="roundRect">
            <a:avLst/>
          </a:prstGeom>
          <a:solidFill>
            <a:srgbClr val="0CDE0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FF0000"/>
                </a:solidFill>
                <a:effectLst>
                  <a:outerShdw blurRad="38100" dist="38100" dir="2700000" algn="tl">
                    <a:srgbClr val="000000">
                      <a:alpha val="43137"/>
                    </a:srgbClr>
                  </a:outerShdw>
                </a:effectLst>
              </a:rPr>
              <a:t>Annular LP</a:t>
            </a:r>
            <a:endParaRPr lang="en-US" sz="2400" b="1" dirty="0">
              <a:solidFill>
                <a:srgbClr val="FF0000"/>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25</a:t>
            </a:fld>
            <a:endParaRPr lang="en-US" dirty="0"/>
          </a:p>
        </p:txBody>
      </p:sp>
      <p:pic>
        <p:nvPicPr>
          <p:cNvPr id="5" name="Picture 2" descr="G:\du Vivier Dermatology Imagebank 1998\lp\img0020.jpg"/>
          <p:cNvPicPr>
            <a:picLocks noChangeAspect="1" noChangeArrowheads="1"/>
          </p:cNvPicPr>
          <p:nvPr/>
        </p:nvPicPr>
        <p:blipFill>
          <a:blip r:embed="rId3"/>
          <a:srcRect l="2174" t="1630" r="2174" b="2174"/>
          <a:stretch>
            <a:fillRect/>
          </a:stretch>
        </p:blipFill>
        <p:spPr bwMode="auto">
          <a:xfrm>
            <a:off x="648347" y="457200"/>
            <a:ext cx="7886054" cy="5287241"/>
          </a:xfrm>
          <a:prstGeom prst="rect">
            <a:avLst/>
          </a:prstGeom>
          <a:ln w="190500" cap="sq">
            <a:solidFill>
              <a:srgbClr val="FF0066"/>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Rectangle 5"/>
          <p:cNvSpPr/>
          <p:nvPr/>
        </p:nvSpPr>
        <p:spPr>
          <a:xfrm>
            <a:off x="838200" y="5867400"/>
            <a:ext cx="7086600" cy="707886"/>
          </a:xfrm>
          <a:prstGeom prst="rect">
            <a:avLst/>
          </a:prstGeom>
        </p:spPr>
        <p:txBody>
          <a:bodyPr wrap="square">
            <a:spAutoFit/>
          </a:bodyPr>
          <a:lstStyle/>
          <a:p>
            <a:pPr algn="ctr"/>
            <a:r>
              <a:rPr lang="en-US" sz="2000" dirty="0" smtClean="0">
                <a:solidFill>
                  <a:schemeClr val="bg1"/>
                </a:solidFill>
                <a:effectLst>
                  <a:outerShdw blurRad="38100" dist="38100" dir="2700000" algn="tl">
                    <a:srgbClr val="000000">
                      <a:alpha val="43137"/>
                    </a:srgbClr>
                  </a:outerShdw>
                </a:effectLst>
              </a:rPr>
              <a:t>Ring-shaped lesion (annular plaque) made up of purple flat-topped papules particularly at the margin. </a:t>
            </a:r>
            <a:endParaRPr lang="en-US" sz="2000" dirty="0">
              <a:solidFill>
                <a:schemeClr val="bg1"/>
              </a:solidFill>
              <a:effectLst>
                <a:outerShdw blurRad="38100" dist="38100" dir="2700000" algn="tl">
                  <a:srgbClr val="000000">
                    <a:alpha val="43137"/>
                  </a:srgbClr>
                </a:outerShdw>
              </a:effectLst>
            </a:endParaRPr>
          </a:p>
        </p:txBody>
      </p:sp>
      <p:sp>
        <p:nvSpPr>
          <p:cNvPr id="8" name="Rectangle 7"/>
          <p:cNvSpPr/>
          <p:nvPr/>
        </p:nvSpPr>
        <p:spPr>
          <a:xfrm>
            <a:off x="1143000" y="838200"/>
            <a:ext cx="2286000" cy="584775"/>
          </a:xfrm>
          <a:prstGeom prst="rect">
            <a:avLst/>
          </a:prstGeom>
        </p:spPr>
        <p:txBody>
          <a:bodyPr wrap="square">
            <a:spAutoFit/>
          </a:bodyPr>
          <a:lstStyle/>
          <a:p>
            <a:pPr algn="ctr"/>
            <a:r>
              <a:rPr lang="en-US" sz="3200" dirty="0" smtClean="0">
                <a:effectLst>
                  <a:outerShdw blurRad="38100" dist="38100" dir="2700000" algn="tl">
                    <a:srgbClr val="000000">
                      <a:alpha val="43137"/>
                    </a:srgbClr>
                  </a:outerShdw>
                </a:effectLst>
              </a:rPr>
              <a:t>Annular LP</a:t>
            </a:r>
            <a:endParaRPr lang="en-US" sz="32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26</a:t>
            </a:fld>
            <a:endParaRPr lang="en-US" dirty="0"/>
          </a:p>
        </p:txBody>
      </p:sp>
      <p:pic>
        <p:nvPicPr>
          <p:cNvPr id="7170" name="Picture 2"/>
          <p:cNvPicPr>
            <a:picLocks noChangeAspect="1" noChangeArrowheads="1"/>
          </p:cNvPicPr>
          <p:nvPr/>
        </p:nvPicPr>
        <p:blipFill>
          <a:blip r:embed="rId3"/>
          <a:srcRect/>
          <a:stretch>
            <a:fillRect/>
          </a:stretch>
        </p:blipFill>
        <p:spPr bwMode="auto">
          <a:xfrm>
            <a:off x="838200" y="533400"/>
            <a:ext cx="7620000" cy="5715000"/>
          </a:xfrm>
          <a:prstGeom prst="rect">
            <a:avLst/>
          </a:prstGeom>
          <a:ln w="228600" cap="sq" cmpd="thickThin">
            <a:solidFill>
              <a:schemeClr val="bg1"/>
            </a:solidFill>
            <a:prstDash val="solid"/>
            <a:miter lim="800000"/>
          </a:ln>
          <a:effectLst>
            <a:innerShdw blurRad="76200">
              <a:srgbClr val="000000"/>
            </a:innerShdw>
          </a:effectLst>
        </p:spPr>
      </p:pic>
      <p:sp>
        <p:nvSpPr>
          <p:cNvPr id="4" name="Rectangle 3"/>
          <p:cNvSpPr/>
          <p:nvPr/>
        </p:nvSpPr>
        <p:spPr>
          <a:xfrm>
            <a:off x="2209800" y="5257800"/>
            <a:ext cx="5410200" cy="830997"/>
          </a:xfrm>
          <a:prstGeom prst="rect">
            <a:avLst/>
          </a:prstGeom>
        </p:spPr>
        <p:txBody>
          <a:bodyPr wrap="square">
            <a:spAutoFit/>
          </a:bodyPr>
          <a:lstStyle/>
          <a:p>
            <a:pPr>
              <a:buClr>
                <a:srgbClr val="00B0F0"/>
              </a:buClr>
            </a:pPr>
            <a:r>
              <a:rPr lang="en-US" sz="2400" dirty="0" smtClean="0">
                <a:solidFill>
                  <a:schemeClr val="bg1"/>
                </a:solidFill>
              </a:rPr>
              <a:t>Annular lesions may occasionally be seen in the context of ordinary lichen planus.</a:t>
            </a:r>
            <a:endParaRPr lang="en-US" sz="2400" dirty="0">
              <a:solidFill>
                <a:schemeClr val="bg1"/>
              </a:solidFill>
            </a:endParaRPr>
          </a:p>
        </p:txBody>
      </p:sp>
      <p:sp>
        <p:nvSpPr>
          <p:cNvPr id="5" name="Right Arrow 4"/>
          <p:cNvSpPr/>
          <p:nvPr/>
        </p:nvSpPr>
        <p:spPr>
          <a:xfrm>
            <a:off x="3124200" y="2438400"/>
            <a:ext cx="609600" cy="533400"/>
          </a:xfrm>
          <a:prstGeom prst="rightArrow">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27</a:t>
            </a:fld>
            <a:endParaRPr lang="en-US" dirty="0"/>
          </a:p>
        </p:txBody>
      </p:sp>
      <p:sp>
        <p:nvSpPr>
          <p:cNvPr id="3" name="TextBox 2"/>
          <p:cNvSpPr txBox="1"/>
          <p:nvPr/>
        </p:nvSpPr>
        <p:spPr>
          <a:xfrm>
            <a:off x="228600" y="533400"/>
            <a:ext cx="4724400" cy="584775"/>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Hypertrophic lichen planus </a:t>
            </a:r>
            <a:endParaRPr lang="en-US" sz="3200" dirty="0">
              <a:solidFill>
                <a:srgbClr val="FFFF00"/>
              </a:solidFill>
              <a:effectLst>
                <a:outerShdw blurRad="38100" dist="38100" dir="2700000" algn="tl">
                  <a:srgbClr val="000000">
                    <a:alpha val="43137"/>
                  </a:srgbClr>
                </a:outerShdw>
              </a:effectLst>
            </a:endParaRPr>
          </a:p>
        </p:txBody>
      </p:sp>
      <p:pic>
        <p:nvPicPr>
          <p:cNvPr id="4" name="Picture 2" descr="G:\du Vivier Dermatology Imagebank 1998\lp\img0021.jpg"/>
          <p:cNvPicPr>
            <a:picLocks noChangeAspect="1" noChangeArrowheads="1"/>
          </p:cNvPicPr>
          <p:nvPr/>
        </p:nvPicPr>
        <p:blipFill>
          <a:blip r:embed="rId3"/>
          <a:srcRect/>
          <a:stretch>
            <a:fillRect/>
          </a:stretch>
        </p:blipFill>
        <p:spPr bwMode="auto">
          <a:xfrm>
            <a:off x="5181600" y="838200"/>
            <a:ext cx="3505200" cy="5257800"/>
          </a:xfrm>
          <a:prstGeom prst="rect">
            <a:avLst/>
          </a:prstGeom>
          <a:ln w="190500" cap="sq">
            <a:solidFill>
              <a:srgbClr val="92D05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5" name="TextBox 4"/>
          <p:cNvSpPr txBox="1"/>
          <p:nvPr/>
        </p:nvSpPr>
        <p:spPr>
          <a:xfrm>
            <a:off x="304800" y="1143000"/>
            <a:ext cx="4495800" cy="5415379"/>
          </a:xfrm>
          <a:prstGeom prst="rect">
            <a:avLst/>
          </a:prstGeom>
          <a:noFill/>
        </p:spPr>
        <p:txBody>
          <a:bodyPr wrap="square" rtlCol="0">
            <a:spAutoFit/>
          </a:bodyPr>
          <a:lstStyle/>
          <a:p>
            <a:pPr>
              <a:buClr>
                <a:srgbClr val="FF0000"/>
              </a:buClr>
              <a:buFont typeface="Wingdings" pitchFamily="2" charset="2"/>
              <a:buChar char="ü"/>
            </a:pPr>
            <a:r>
              <a:rPr lang="en-US" sz="2400" dirty="0" smtClean="0">
                <a:solidFill>
                  <a:schemeClr val="bg1"/>
                </a:solidFill>
              </a:rPr>
              <a:t> Characterized by hypertrophic, scaly, large sized and intensely pruritic plaques.</a:t>
            </a:r>
          </a:p>
          <a:p>
            <a:pPr>
              <a:buClr>
                <a:srgbClr val="FF0000"/>
              </a:buClr>
              <a:buFont typeface="Wingdings" pitchFamily="2" charset="2"/>
              <a:buChar char="ü"/>
            </a:pPr>
            <a:r>
              <a:rPr lang="en-US" sz="2400" dirty="0" smtClean="0">
                <a:solidFill>
                  <a:schemeClr val="bg1"/>
                </a:solidFill>
              </a:rPr>
              <a:t> Usually involves the shins. </a:t>
            </a:r>
          </a:p>
          <a:p>
            <a:pPr>
              <a:buClr>
                <a:srgbClr val="FF0000"/>
              </a:buClr>
              <a:buFont typeface="Wingdings" pitchFamily="2" charset="2"/>
              <a:buChar char="ü"/>
            </a:pPr>
            <a:r>
              <a:rPr lang="en-US" sz="2400" dirty="0" smtClean="0">
                <a:solidFill>
                  <a:schemeClr val="bg1"/>
                </a:solidFill>
              </a:rPr>
              <a:t> At the edges of the plaques, classical violaceous papules may be seen on careful examination. This may aid in the diagnosis.</a:t>
            </a:r>
          </a:p>
          <a:p>
            <a:pPr>
              <a:buClr>
                <a:srgbClr val="FF0000"/>
              </a:buClr>
              <a:buFont typeface="Wingdings" pitchFamily="2" charset="2"/>
              <a:buChar char="ü"/>
            </a:pPr>
            <a:r>
              <a:rPr lang="en-US" sz="2400" dirty="0" smtClean="0">
                <a:solidFill>
                  <a:schemeClr val="bg1"/>
                </a:solidFill>
              </a:rPr>
              <a:t> Main </a:t>
            </a:r>
            <a:r>
              <a:rPr lang="en-US" sz="2400" dirty="0" smtClean="0">
                <a:solidFill>
                  <a:srgbClr val="FF0000"/>
                </a:solidFill>
              </a:rPr>
              <a:t>differential diagnoses </a:t>
            </a:r>
            <a:r>
              <a:rPr lang="en-US" sz="2400" dirty="0" smtClean="0">
                <a:solidFill>
                  <a:schemeClr val="bg1"/>
                </a:solidFill>
              </a:rPr>
              <a:t>are: </a:t>
            </a:r>
          </a:p>
          <a:p>
            <a:pPr marL="457200" indent="-457200">
              <a:buClr>
                <a:srgbClr val="FF0000"/>
              </a:buClr>
              <a:buAutoNum type="arabicPeriod"/>
            </a:pPr>
            <a:r>
              <a:rPr lang="en-US" sz="2400" dirty="0" smtClean="0">
                <a:solidFill>
                  <a:schemeClr val="bg1"/>
                </a:solidFill>
              </a:rPr>
              <a:t>LSC</a:t>
            </a:r>
          </a:p>
          <a:p>
            <a:pPr marL="457200" indent="-457200">
              <a:buClr>
                <a:srgbClr val="FF0000"/>
              </a:buClr>
              <a:buAutoNum type="arabicPeriod"/>
            </a:pPr>
            <a:r>
              <a:rPr lang="en-US" sz="2400" dirty="0" smtClean="0">
                <a:solidFill>
                  <a:schemeClr val="bg1"/>
                </a:solidFill>
              </a:rPr>
              <a:t>Plaque psoriasis</a:t>
            </a:r>
          </a:p>
          <a:p>
            <a:pPr marL="457200" indent="-457200">
              <a:buClr>
                <a:srgbClr val="FF0000"/>
              </a:buClr>
              <a:buAutoNum type="arabicPeriod"/>
            </a:pPr>
            <a:r>
              <a:rPr lang="en-US" sz="2400" dirty="0" smtClean="0">
                <a:solidFill>
                  <a:schemeClr val="bg1"/>
                </a:solidFill>
              </a:rPr>
              <a:t>Prurigo nodularis</a:t>
            </a:r>
          </a:p>
          <a:p>
            <a:pPr marL="457200" indent="-457200">
              <a:buClr>
                <a:srgbClr val="FF0000"/>
              </a:buClr>
              <a:buAutoNum type="arabicPeriod"/>
            </a:pPr>
            <a:r>
              <a:rPr lang="en-US" sz="2400" dirty="0" smtClean="0">
                <a:solidFill>
                  <a:schemeClr val="bg1"/>
                </a:solidFill>
              </a:rPr>
              <a:t>Kaposi sarcoma</a:t>
            </a:r>
          </a:p>
          <a:p>
            <a:pPr marL="457200" indent="-457200">
              <a:buClr>
                <a:srgbClr val="FF0000"/>
              </a:buClr>
              <a:buAutoNum type="arabicPeriod"/>
            </a:pPr>
            <a:r>
              <a:rPr lang="en-US" sz="2400" dirty="0" smtClean="0">
                <a:solidFill>
                  <a:schemeClr val="bg1"/>
                </a:solidFill>
              </a:rPr>
              <a:t>Lichen amyloidosis</a:t>
            </a:r>
          </a:p>
        </p:txBody>
      </p:sp>
      <p:sp>
        <p:nvSpPr>
          <p:cNvPr id="6" name="TextBox 5"/>
          <p:cNvSpPr txBox="1"/>
          <p:nvPr/>
        </p:nvSpPr>
        <p:spPr>
          <a:xfrm>
            <a:off x="5486400" y="6096000"/>
            <a:ext cx="3200400" cy="400110"/>
          </a:xfrm>
          <a:prstGeom prst="rect">
            <a:avLst/>
          </a:prstGeom>
          <a:noFill/>
        </p:spPr>
        <p:txBody>
          <a:bodyPr wrap="square" rtlCol="0">
            <a:spAutoFit/>
          </a:bodyPr>
          <a:lstStyle/>
          <a:p>
            <a:r>
              <a:rPr lang="en-US" sz="2000" dirty="0" smtClean="0">
                <a:solidFill>
                  <a:srgbClr val="FFFF00"/>
                </a:solidFill>
                <a:effectLst>
                  <a:outerShdw blurRad="38100" dist="38100" dir="2700000" algn="tl">
                    <a:srgbClr val="000000">
                      <a:alpha val="43137"/>
                    </a:srgbClr>
                  </a:outerShdw>
                </a:effectLst>
              </a:rPr>
              <a:t>Lichen planus verroucosus</a:t>
            </a:r>
            <a:endParaRPr lang="en-US" sz="2000" dirty="0">
              <a:solidFill>
                <a:srgbClr val="FFFF00"/>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dirty="0"/>
          </a:p>
        </p:txBody>
      </p:sp>
      <p:sp>
        <p:nvSpPr>
          <p:cNvPr id="4" name="Rectangle 3"/>
          <p:cNvSpPr/>
          <p:nvPr/>
        </p:nvSpPr>
        <p:spPr>
          <a:xfrm>
            <a:off x="381000" y="4953000"/>
            <a:ext cx="5257800" cy="830997"/>
          </a:xfrm>
          <a:prstGeom prst="rect">
            <a:avLst/>
          </a:prstGeom>
          <a:gradFill>
            <a:gsLst>
              <a:gs pos="0">
                <a:srgbClr val="00B0F0"/>
              </a:gs>
              <a:gs pos="85000">
                <a:srgbClr val="00B050"/>
              </a:gs>
            </a:gsLst>
            <a:lin ang="5400000" scaled="0"/>
          </a:gradFill>
          <a:ln w="28575">
            <a:solidFill>
              <a:srgbClr val="FFFF00"/>
            </a:solidFill>
          </a:ln>
        </p:spPr>
        <p:txBody>
          <a:bodyPr wrap="square">
            <a:spAutoFit/>
          </a:bodyPr>
          <a:lstStyle/>
          <a:p>
            <a:pPr algn="ctr"/>
            <a:r>
              <a:rPr lang="en-US" sz="2400" dirty="0" smtClean="0">
                <a:solidFill>
                  <a:srgbClr val="FF0000"/>
                </a:solidFill>
              </a:rPr>
              <a:t>LP hypertrophicus commonly occurs on the shins (usually bilateral symmetrical).</a:t>
            </a:r>
            <a:endParaRPr lang="en-US" sz="2400" dirty="0">
              <a:solidFill>
                <a:srgbClr val="FF0000"/>
              </a:solidFill>
            </a:endParaRPr>
          </a:p>
        </p:txBody>
      </p:sp>
      <p:pic>
        <p:nvPicPr>
          <p:cNvPr id="6" name="Picture 5"/>
          <p:cNvPicPr>
            <a:picLocks noChangeAspect="1" noChangeArrowheads="1"/>
          </p:cNvPicPr>
          <p:nvPr/>
        </p:nvPicPr>
        <p:blipFill>
          <a:blip r:embed="rId3"/>
          <a:srcRect/>
          <a:stretch>
            <a:fillRect/>
          </a:stretch>
        </p:blipFill>
        <p:spPr bwMode="auto">
          <a:xfrm>
            <a:off x="5943600" y="600624"/>
            <a:ext cx="2743200" cy="5163289"/>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descr="G:\Atlas\pics\3\3-131.jpg"/>
          <p:cNvPicPr>
            <a:picLocks noChangeAspect="1" noChangeArrowheads="1"/>
          </p:cNvPicPr>
          <p:nvPr/>
        </p:nvPicPr>
        <p:blipFill>
          <a:blip r:embed="rId4"/>
          <a:srcRect/>
          <a:stretch>
            <a:fillRect/>
          </a:stretch>
        </p:blipFill>
        <p:spPr bwMode="auto">
          <a:xfrm>
            <a:off x="381000" y="685800"/>
            <a:ext cx="5271864" cy="3740513"/>
          </a:xfrm>
          <a:prstGeom prst="rect">
            <a:avLst/>
          </a:prstGeom>
          <a:ln w="190500" cap="sq">
            <a:solidFill>
              <a:srgbClr val="00B05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29</a:t>
            </a:fld>
            <a:endParaRPr lang="en-US" dirty="0"/>
          </a:p>
        </p:txBody>
      </p:sp>
      <p:pic>
        <p:nvPicPr>
          <p:cNvPr id="15362" name="Picture 2" descr="F:\Iraqi Cases\LP\LP\DSC03461.JPG"/>
          <p:cNvPicPr>
            <a:picLocks noChangeAspect="1" noChangeArrowheads="1"/>
          </p:cNvPicPr>
          <p:nvPr/>
        </p:nvPicPr>
        <p:blipFill>
          <a:blip r:embed="rId3"/>
          <a:srcRect l="7767"/>
          <a:stretch>
            <a:fillRect/>
          </a:stretch>
        </p:blipFill>
        <p:spPr bwMode="auto">
          <a:xfrm>
            <a:off x="1447800" y="609600"/>
            <a:ext cx="6345964" cy="5105400"/>
          </a:xfrm>
          <a:prstGeom prst="rect">
            <a:avLst/>
          </a:prstGeom>
          <a:ln w="228600" cap="sq" cmpd="thickThin">
            <a:solidFill>
              <a:srgbClr val="92D050"/>
            </a:solidFill>
            <a:prstDash val="solid"/>
            <a:miter lim="800000"/>
          </a:ln>
          <a:effectLst>
            <a:innerShdw blurRad="76200">
              <a:srgbClr val="000000"/>
            </a:innerShdw>
          </a:effectLst>
        </p:spPr>
      </p:pic>
      <p:sp>
        <p:nvSpPr>
          <p:cNvPr id="5" name="TextBox 4"/>
          <p:cNvSpPr txBox="1"/>
          <p:nvPr/>
        </p:nvSpPr>
        <p:spPr>
          <a:xfrm>
            <a:off x="1219200" y="6019800"/>
            <a:ext cx="6629401" cy="707886"/>
          </a:xfrm>
          <a:prstGeom prst="rect">
            <a:avLst/>
          </a:prstGeom>
          <a:noFill/>
        </p:spPr>
        <p:txBody>
          <a:bodyPr wrap="square" rtlCol="0">
            <a:spAutoFit/>
          </a:bodyPr>
          <a:lstStyle/>
          <a:p>
            <a:pPr algn="ctr"/>
            <a:r>
              <a:rPr lang="en-US" sz="2000" dirty="0" smtClean="0">
                <a:solidFill>
                  <a:schemeClr val="bg1"/>
                </a:solidFill>
                <a:effectLst>
                  <a:outerShdw blurRad="38100" dist="38100" dir="2700000" algn="tl">
                    <a:srgbClr val="000000">
                      <a:alpha val="43137"/>
                    </a:srgbClr>
                  </a:outerShdw>
                </a:effectLst>
              </a:rPr>
              <a:t>Hypertrophic LP on the feet having a verrucous appearance and may be difficult to be differentiated from verruca vulgaris.</a:t>
            </a:r>
            <a:endParaRPr lang="en-US" sz="20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6477000" y="6248400"/>
            <a:ext cx="2133600" cy="365125"/>
          </a:xfrm>
        </p:spPr>
        <p:txBody>
          <a:bodyPr/>
          <a:lstStyle/>
          <a:p>
            <a:fld id="{B6F15528-21DE-4FAA-801E-634DDDAF4B2B}" type="slidenum">
              <a:rPr lang="en-US" smtClean="0"/>
              <a:pPr/>
              <a:t>30</a:t>
            </a:fld>
            <a:endParaRPr lang="en-US" dirty="0"/>
          </a:p>
        </p:txBody>
      </p:sp>
      <p:pic>
        <p:nvPicPr>
          <p:cNvPr id="1026" name="Picture 2" descr="C:\Users\Nameer\Downloads\Lichen Planus_ HT.jpg"/>
          <p:cNvPicPr>
            <a:picLocks noChangeAspect="1" noChangeArrowheads="1"/>
          </p:cNvPicPr>
          <p:nvPr/>
        </p:nvPicPr>
        <p:blipFill>
          <a:blip r:embed="rId3"/>
          <a:srcRect b="4110"/>
          <a:stretch>
            <a:fillRect/>
          </a:stretch>
        </p:blipFill>
        <p:spPr bwMode="auto">
          <a:xfrm>
            <a:off x="457200" y="457200"/>
            <a:ext cx="8151223" cy="5486400"/>
          </a:xfrm>
          <a:prstGeom prst="rect">
            <a:avLst/>
          </a:prstGeom>
          <a:ln w="190500" cap="sq">
            <a:solidFill>
              <a:schemeClr val="bg1"/>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4" name="TextBox 3"/>
          <p:cNvSpPr txBox="1"/>
          <p:nvPr/>
        </p:nvSpPr>
        <p:spPr>
          <a:xfrm>
            <a:off x="914400" y="6019800"/>
            <a:ext cx="7239000" cy="461665"/>
          </a:xfrm>
          <a:prstGeom prst="rect">
            <a:avLst/>
          </a:prstGeom>
          <a:noFill/>
        </p:spPr>
        <p:txBody>
          <a:bodyPr wrap="square" rtlCol="0">
            <a:spAutoFit/>
          </a:bodyPr>
          <a:lstStyle/>
          <a:p>
            <a:pPr algn="ctr"/>
            <a:r>
              <a:rPr lang="en-US" sz="2400" dirty="0" smtClean="0">
                <a:solidFill>
                  <a:srgbClr val="FFFF00"/>
                </a:solidFill>
                <a:effectLst>
                  <a:outerShdw blurRad="38100" dist="38100" dir="2700000" algn="tl">
                    <a:srgbClr val="000000">
                      <a:alpha val="43137"/>
                    </a:srgbClr>
                  </a:outerShdw>
                </a:effectLst>
              </a:rPr>
              <a:t>LP hypertrophicus with a characteristic violaceous color</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31</a:t>
            </a:fld>
            <a:endParaRPr lang="en-US" dirty="0"/>
          </a:p>
        </p:txBody>
      </p:sp>
      <p:sp>
        <p:nvSpPr>
          <p:cNvPr id="3" name="Rectangle 2"/>
          <p:cNvSpPr/>
          <p:nvPr/>
        </p:nvSpPr>
        <p:spPr>
          <a:xfrm>
            <a:off x="685800" y="609600"/>
            <a:ext cx="4339714" cy="646331"/>
          </a:xfrm>
          <a:prstGeom prst="rect">
            <a:avLst/>
          </a:prstGeom>
        </p:spPr>
        <p:txBody>
          <a:bodyPr wrap="none">
            <a:spAutoFit/>
          </a:bodyPr>
          <a:lstStyle/>
          <a:p>
            <a:r>
              <a:rPr lang="en-US" sz="3600" dirty="0" smtClean="0">
                <a:solidFill>
                  <a:srgbClr val="FFFF00"/>
                </a:solidFill>
                <a:effectLst>
                  <a:outerShdw blurRad="38100" dist="38100" dir="2700000" algn="tl">
                    <a:srgbClr val="000000">
                      <a:alpha val="43137"/>
                    </a:srgbClr>
                  </a:outerShdw>
                </a:effectLst>
              </a:rPr>
              <a:t>Atrophic lichen planus</a:t>
            </a:r>
            <a:endParaRPr lang="en-US" sz="3600" dirty="0">
              <a:solidFill>
                <a:srgbClr val="FFFF00"/>
              </a:solidFill>
              <a:effectLst>
                <a:outerShdw blurRad="38100" dist="38100" dir="2700000" algn="tl">
                  <a:srgbClr val="000000">
                    <a:alpha val="43137"/>
                  </a:srgbClr>
                </a:outerShdw>
              </a:effectLst>
            </a:endParaRPr>
          </a:p>
        </p:txBody>
      </p:sp>
      <p:sp>
        <p:nvSpPr>
          <p:cNvPr id="4" name="Rectangle 3"/>
          <p:cNvSpPr/>
          <p:nvPr/>
        </p:nvSpPr>
        <p:spPr>
          <a:xfrm>
            <a:off x="609600" y="1371600"/>
            <a:ext cx="8001000" cy="4031873"/>
          </a:xfrm>
          <a:prstGeom prst="rect">
            <a:avLst/>
          </a:prstGeom>
        </p:spPr>
        <p:txBody>
          <a:bodyPr wrap="square">
            <a:spAutoFit/>
          </a:bodyPr>
          <a:lstStyle/>
          <a:p>
            <a:pPr algn="just">
              <a:buClr>
                <a:srgbClr val="00B0F0"/>
              </a:buClr>
              <a:buFont typeface="Wingdings" pitchFamily="2" charset="2"/>
              <a:buChar char="ü"/>
            </a:pPr>
            <a:r>
              <a:rPr lang="en-US" sz="2800" dirty="0" smtClean="0">
                <a:solidFill>
                  <a:schemeClr val="bg1"/>
                </a:solidFill>
                <a:effectLst>
                  <a:outerShdw blurRad="38100" dist="38100" dir="2700000" algn="tl">
                    <a:srgbClr val="000000">
                      <a:alpha val="43137"/>
                    </a:srgbClr>
                  </a:outerShdw>
                </a:effectLst>
              </a:rPr>
              <a:t> </a:t>
            </a:r>
            <a:r>
              <a:rPr lang="en-US" sz="3200" dirty="0" smtClean="0">
                <a:solidFill>
                  <a:schemeClr val="bg1"/>
                </a:solidFill>
                <a:effectLst>
                  <a:outerShdw blurRad="38100" dist="38100" dir="2700000" algn="tl">
                    <a:srgbClr val="000000">
                      <a:alpha val="43137"/>
                    </a:srgbClr>
                  </a:outerShdw>
                </a:effectLst>
              </a:rPr>
              <a:t>A rare variant of LP characterized by few, small, well-demarcated papules or plaques with central atrophy. Lesions may coalesce to form larger plaques. </a:t>
            </a:r>
          </a:p>
          <a:p>
            <a:pPr algn="just">
              <a:buClr>
                <a:srgbClr val="00B0F0"/>
              </a:buClr>
              <a:buFont typeface="Wingdings" pitchFamily="2" charset="2"/>
              <a:buChar char="ü"/>
            </a:pPr>
            <a:r>
              <a:rPr lang="en-US" sz="3200" dirty="0" smtClean="0">
                <a:solidFill>
                  <a:schemeClr val="bg1"/>
                </a:solidFill>
                <a:effectLst>
                  <a:outerShdw blurRad="38100" dist="38100" dir="2700000" algn="tl">
                    <a:srgbClr val="000000">
                      <a:alpha val="43137"/>
                    </a:srgbClr>
                  </a:outerShdw>
                </a:effectLst>
              </a:rPr>
              <a:t> Most commonly occurs on the lower extremities or the trunk. </a:t>
            </a:r>
          </a:p>
          <a:p>
            <a:pPr algn="just">
              <a:buClr>
                <a:srgbClr val="00B0F0"/>
              </a:buClr>
              <a:buFont typeface="Wingdings" pitchFamily="2" charset="2"/>
              <a:buChar char="ü"/>
            </a:pPr>
            <a:r>
              <a:rPr lang="en-US" sz="3200" dirty="0" smtClean="0">
                <a:solidFill>
                  <a:schemeClr val="bg1"/>
                </a:solidFill>
                <a:effectLst>
                  <a:outerShdw blurRad="38100" dist="38100" dir="2700000" algn="tl">
                    <a:srgbClr val="000000">
                      <a:alpha val="43137"/>
                    </a:srgbClr>
                  </a:outerShdw>
                </a:effectLst>
              </a:rPr>
              <a:t> The main differential diagnosis is </a:t>
            </a:r>
            <a:r>
              <a:rPr lang="en-US" sz="3200" dirty="0" smtClean="0">
                <a:solidFill>
                  <a:srgbClr val="FF0000"/>
                </a:solidFill>
                <a:effectLst>
                  <a:outerShdw blurRad="38100" dist="38100" dir="2700000" algn="tl">
                    <a:srgbClr val="000000">
                      <a:alpha val="43137"/>
                    </a:srgbClr>
                  </a:outerShdw>
                </a:effectLst>
              </a:rPr>
              <a:t>lichen sclerosus</a:t>
            </a:r>
            <a:r>
              <a:rPr lang="en-US" sz="3200" dirty="0" smtClean="0">
                <a:solidFill>
                  <a:schemeClr val="bg1"/>
                </a:solidFill>
                <a:effectLst>
                  <a:outerShdw blurRad="38100" dist="38100" dir="2700000" algn="tl">
                    <a:srgbClr val="000000">
                      <a:alpha val="43137"/>
                    </a:srgbClr>
                  </a:outerShdw>
                </a:effectLst>
              </a:rPr>
              <a:t>.</a:t>
            </a:r>
            <a:endParaRPr lang="en-US" sz="32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32</a:t>
            </a:fld>
            <a:endParaRPr lang="en-US" dirty="0"/>
          </a:p>
        </p:txBody>
      </p:sp>
      <p:sp>
        <p:nvSpPr>
          <p:cNvPr id="5" name="TextBox 4"/>
          <p:cNvSpPr txBox="1"/>
          <p:nvPr/>
        </p:nvSpPr>
        <p:spPr>
          <a:xfrm>
            <a:off x="533400" y="457200"/>
            <a:ext cx="6705600" cy="646331"/>
          </a:xfrm>
          <a:prstGeom prst="rect">
            <a:avLst/>
          </a:prstGeom>
          <a:noFill/>
        </p:spPr>
        <p:txBody>
          <a:bodyPr wrap="square" rtlCol="0">
            <a:spAutoFit/>
          </a:bodyPr>
          <a:lstStyle/>
          <a:p>
            <a:r>
              <a:rPr lang="en-US" sz="3600" dirty="0" smtClean="0">
                <a:solidFill>
                  <a:srgbClr val="FFFF00"/>
                </a:solidFill>
                <a:effectLst>
                  <a:outerShdw blurRad="38100" dist="38100" dir="2700000" algn="tl">
                    <a:srgbClr val="000000">
                      <a:alpha val="43137"/>
                    </a:srgbClr>
                  </a:outerShdw>
                </a:effectLst>
              </a:rPr>
              <a:t>Follicular lichen planus</a:t>
            </a:r>
            <a:endParaRPr lang="en-US" sz="3600" dirty="0">
              <a:solidFill>
                <a:srgbClr val="FFFF00"/>
              </a:solidFill>
              <a:effectLst>
                <a:outerShdw blurRad="38100" dist="38100" dir="2700000" algn="tl">
                  <a:srgbClr val="000000">
                    <a:alpha val="43137"/>
                  </a:srgbClr>
                </a:outerShdw>
              </a:effectLst>
            </a:endParaRPr>
          </a:p>
        </p:txBody>
      </p:sp>
      <p:sp>
        <p:nvSpPr>
          <p:cNvPr id="6" name="TextBox 5"/>
          <p:cNvSpPr txBox="1"/>
          <p:nvPr/>
        </p:nvSpPr>
        <p:spPr>
          <a:xfrm>
            <a:off x="457200" y="1164134"/>
            <a:ext cx="8229600" cy="4893647"/>
          </a:xfrm>
          <a:prstGeom prst="rect">
            <a:avLst/>
          </a:prstGeom>
          <a:noFill/>
        </p:spPr>
        <p:txBody>
          <a:bodyPr wrap="square" rtlCol="0">
            <a:spAutoFit/>
          </a:bodyPr>
          <a:lstStyle/>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A rare variant of LP (&lt; 1%). It affects women &gt; men.</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Small, violaceous, follicular, hyperkeratotic papules centered around hair follicles.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May affect any hair-bearing area especially the scalp and usually causes gradual but permanent cicatricial alopecia with one or more residual tufts of normal appearing hairs within the scarred area is a characteristic feature. </a:t>
            </a:r>
          </a:p>
          <a:p>
            <a:pPr>
              <a:buClr>
                <a:srgbClr val="00B0F0"/>
              </a:buClr>
              <a:buSzPct val="100000"/>
            </a:pPr>
            <a:endParaRPr lang="en-US" sz="2400" dirty="0" smtClean="0">
              <a:solidFill>
                <a:schemeClr val="bg1"/>
              </a:solidFill>
            </a:endParaRPr>
          </a:p>
          <a:p>
            <a:pPr>
              <a:buClr>
                <a:srgbClr val="00B0F0"/>
              </a:buClr>
              <a:buSzPct val="100000"/>
            </a:pPr>
            <a:r>
              <a:rPr lang="en-US" sz="2400" dirty="0" smtClean="0">
                <a:solidFill>
                  <a:schemeClr val="bg1"/>
                </a:solidFill>
                <a:effectLst>
                  <a:outerShdw blurRad="38100" dist="38100" dir="2700000" algn="tl">
                    <a:srgbClr val="000000">
                      <a:alpha val="43137"/>
                    </a:srgbClr>
                  </a:outerShdw>
                </a:effectLst>
              </a:rPr>
              <a:t>The main </a:t>
            </a:r>
            <a:r>
              <a:rPr lang="en-US" sz="2400" dirty="0" smtClean="0">
                <a:solidFill>
                  <a:srgbClr val="FF0000"/>
                </a:solidFill>
                <a:effectLst>
                  <a:outerShdw blurRad="38100" dist="38100" dir="2700000" algn="tl">
                    <a:srgbClr val="000000">
                      <a:alpha val="43137"/>
                    </a:srgbClr>
                  </a:outerShdw>
                </a:effectLst>
              </a:rPr>
              <a:t>differential diagnoses </a:t>
            </a:r>
            <a:r>
              <a:rPr lang="en-US" sz="2400" dirty="0" smtClean="0">
                <a:solidFill>
                  <a:schemeClr val="bg1"/>
                </a:solidFill>
                <a:effectLst>
                  <a:outerShdw blurRad="38100" dist="38100" dir="2700000" algn="tl">
                    <a:srgbClr val="000000">
                      <a:alpha val="43137"/>
                    </a:srgbClr>
                  </a:outerShdw>
                </a:effectLst>
              </a:rPr>
              <a:t>of follicular lichen planus are:</a:t>
            </a:r>
          </a:p>
          <a:p>
            <a:pPr marL="457200" indent="-457200">
              <a:buClr>
                <a:srgbClr val="FF0000"/>
              </a:buClr>
              <a:buSzPct val="100000"/>
              <a:buFont typeface="+mj-lt"/>
              <a:buAutoNum type="arabicPeriod"/>
            </a:pPr>
            <a:r>
              <a:rPr lang="en-US" sz="2400" dirty="0" smtClean="0">
                <a:solidFill>
                  <a:schemeClr val="bg1"/>
                </a:solidFill>
                <a:effectLst>
                  <a:outerShdw blurRad="38100" dist="38100" dir="2700000" algn="tl">
                    <a:srgbClr val="000000">
                      <a:alpha val="43137"/>
                    </a:srgbClr>
                  </a:outerShdw>
                </a:effectLst>
              </a:rPr>
              <a:t> Lichen nitidus</a:t>
            </a:r>
          </a:p>
          <a:p>
            <a:pPr marL="457200" indent="-457200">
              <a:buClr>
                <a:srgbClr val="FF0000"/>
              </a:buClr>
              <a:buSzPct val="100000"/>
              <a:buFont typeface="+mj-lt"/>
              <a:buAutoNum type="arabicPeriod"/>
            </a:pPr>
            <a:r>
              <a:rPr lang="en-US" sz="2400" dirty="0" smtClean="0">
                <a:solidFill>
                  <a:schemeClr val="bg1"/>
                </a:solidFill>
                <a:effectLst>
                  <a:outerShdw blurRad="38100" dist="38100" dir="2700000" algn="tl">
                    <a:srgbClr val="000000">
                      <a:alpha val="43137"/>
                    </a:srgbClr>
                  </a:outerShdw>
                </a:effectLst>
              </a:rPr>
              <a:t> Lichen spinulosus</a:t>
            </a:r>
          </a:p>
          <a:p>
            <a:pPr marL="457200" indent="-457200">
              <a:buClr>
                <a:srgbClr val="FF0000"/>
              </a:buClr>
              <a:buSzPct val="100000"/>
              <a:buFont typeface="+mj-lt"/>
              <a:buAutoNum type="arabicPeriod"/>
            </a:pPr>
            <a:r>
              <a:rPr lang="en-US" sz="2400" dirty="0" smtClean="0">
                <a:solidFill>
                  <a:schemeClr val="bg1"/>
                </a:solidFill>
                <a:effectLst>
                  <a:outerShdw blurRad="38100" dist="38100" dir="2700000" algn="tl">
                    <a:srgbClr val="000000">
                      <a:alpha val="43137"/>
                    </a:srgbClr>
                  </a:outerShdw>
                </a:effectLst>
              </a:rPr>
              <a:t> Follicular psoriasis</a:t>
            </a:r>
          </a:p>
          <a:p>
            <a:pPr marL="457200" indent="-457200">
              <a:buClr>
                <a:srgbClr val="FF0000"/>
              </a:buClr>
              <a:buSzPct val="100000"/>
              <a:buFont typeface="+mj-lt"/>
              <a:buAutoNum type="arabicPeriod"/>
            </a:pPr>
            <a:r>
              <a:rPr lang="en-US" sz="2400" dirty="0" smtClean="0">
                <a:solidFill>
                  <a:schemeClr val="bg1"/>
                </a:solidFill>
                <a:effectLst>
                  <a:outerShdw blurRad="38100" dist="38100" dir="2700000" algn="tl">
                    <a:srgbClr val="000000">
                      <a:alpha val="43137"/>
                    </a:srgbClr>
                  </a:outerShdw>
                </a:effectLst>
              </a:rPr>
              <a:t> Other causes of scarring alopecia especially DLE.</a:t>
            </a:r>
            <a:endParaRPr lang="en-US" sz="24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33</a:t>
            </a:fld>
            <a:endParaRPr lang="en-US" dirty="0"/>
          </a:p>
        </p:txBody>
      </p:sp>
      <p:pic>
        <p:nvPicPr>
          <p:cNvPr id="1026" name="Picture 2" descr="F:\Iraqi Cases\Follicular LP\DSC03817.JPG"/>
          <p:cNvPicPr>
            <a:picLocks noChangeAspect="1" noChangeArrowheads="1"/>
          </p:cNvPicPr>
          <p:nvPr/>
        </p:nvPicPr>
        <p:blipFill>
          <a:blip r:embed="rId3"/>
          <a:srcRect/>
          <a:stretch>
            <a:fillRect/>
          </a:stretch>
        </p:blipFill>
        <p:spPr bwMode="auto">
          <a:xfrm>
            <a:off x="685800" y="495300"/>
            <a:ext cx="7772400" cy="5829300"/>
          </a:xfrm>
          <a:prstGeom prst="rect">
            <a:avLst/>
          </a:prstGeom>
          <a:ln w="228600" cap="sq" cmpd="thickThin">
            <a:solidFill>
              <a:srgbClr val="00B0F0"/>
            </a:solidFill>
            <a:prstDash val="solid"/>
            <a:miter lim="800000"/>
          </a:ln>
          <a:effectLst>
            <a:innerShdw blurRad="76200">
              <a:srgbClr val="000000"/>
            </a:innerShdw>
          </a:effectLst>
        </p:spPr>
      </p:pic>
      <p:sp>
        <p:nvSpPr>
          <p:cNvPr id="4" name="TextBox 3"/>
          <p:cNvSpPr txBox="1"/>
          <p:nvPr/>
        </p:nvSpPr>
        <p:spPr>
          <a:xfrm>
            <a:off x="838200" y="5486400"/>
            <a:ext cx="7620000" cy="769441"/>
          </a:xfrm>
          <a:prstGeom prst="rect">
            <a:avLst/>
          </a:prstGeom>
          <a:noFill/>
        </p:spPr>
        <p:txBody>
          <a:bodyPr wrap="square" rtlCol="0">
            <a:spAutoFit/>
          </a:bodyPr>
          <a:lstStyle/>
          <a:p>
            <a:pPr algn="ctr"/>
            <a:r>
              <a:rPr lang="en-US" sz="2200" dirty="0" smtClean="0">
                <a:solidFill>
                  <a:srgbClr val="FFFF00"/>
                </a:solidFill>
                <a:effectLst>
                  <a:outerShdw blurRad="38100" dist="38100" dir="2700000" algn="tl">
                    <a:srgbClr val="000000">
                      <a:alpha val="43137"/>
                    </a:srgbClr>
                  </a:outerShdw>
                </a:effectLst>
              </a:rPr>
              <a:t>Cicatricial alopecia caused by lichen planopilaris. Notice small follicular purplish papules at the periphery of scarred areas</a:t>
            </a:r>
            <a:endParaRPr lang="en-US" sz="2200" dirty="0">
              <a:solidFill>
                <a:srgbClr val="FFFF00"/>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34</a:t>
            </a:fld>
            <a:endParaRPr lang="en-US" dirty="0"/>
          </a:p>
        </p:txBody>
      </p:sp>
      <p:pic>
        <p:nvPicPr>
          <p:cNvPr id="1026" name="Picture 2"/>
          <p:cNvPicPr>
            <a:picLocks noChangeAspect="1" noChangeArrowheads="1"/>
          </p:cNvPicPr>
          <p:nvPr/>
        </p:nvPicPr>
        <p:blipFill>
          <a:blip r:embed="rId3"/>
          <a:srcRect l="1087" t="362" r="1268" b="1812"/>
          <a:stretch>
            <a:fillRect/>
          </a:stretch>
        </p:blipFill>
        <p:spPr bwMode="auto">
          <a:xfrm>
            <a:off x="1676400" y="838200"/>
            <a:ext cx="5867400" cy="4114800"/>
          </a:xfrm>
          <a:prstGeom prst="rect">
            <a:avLst/>
          </a:prstGeom>
          <a:ln w="228600" cap="sq" cmpd="thickThin">
            <a:solidFill>
              <a:srgbClr val="00B0F0"/>
            </a:solidFill>
            <a:prstDash val="solid"/>
            <a:miter lim="800000"/>
          </a:ln>
          <a:effectLst>
            <a:innerShdw blurRad="76200">
              <a:srgbClr val="000000"/>
            </a:innerShdw>
          </a:effectLst>
        </p:spPr>
      </p:pic>
      <p:sp>
        <p:nvSpPr>
          <p:cNvPr id="5" name="TextBox 4"/>
          <p:cNvSpPr txBox="1"/>
          <p:nvPr/>
        </p:nvSpPr>
        <p:spPr>
          <a:xfrm>
            <a:off x="1447800" y="5334000"/>
            <a:ext cx="6324600" cy="1200329"/>
          </a:xfrm>
          <a:prstGeom prst="rect">
            <a:avLst/>
          </a:prstGeom>
          <a:noFill/>
        </p:spPr>
        <p:txBody>
          <a:bodyPr wrap="square" rtlCol="0">
            <a:spAutoFit/>
          </a:bodyPr>
          <a:lstStyle/>
          <a:p>
            <a:pPr algn="ctr"/>
            <a:r>
              <a:rPr lang="en-US" sz="2400" dirty="0" smtClean="0">
                <a:solidFill>
                  <a:schemeClr val="bg1"/>
                </a:solidFill>
              </a:rPr>
              <a:t>Lichen planopilaris resulting in atrophic, scarred, porcelain white area with bordering follicular involvement resulting in </a:t>
            </a:r>
            <a:r>
              <a:rPr lang="en-US" sz="2400" dirty="0" smtClean="0">
                <a:solidFill>
                  <a:srgbClr val="FFFF00"/>
                </a:solidFill>
              </a:rPr>
              <a:t>doll’s hair formation</a:t>
            </a:r>
            <a:r>
              <a:rPr lang="en-US" sz="2400" dirty="0" smtClean="0">
                <a:solidFill>
                  <a:schemeClr val="bg1"/>
                </a:solidFill>
              </a:rPr>
              <a:t>.</a:t>
            </a:r>
            <a:endParaRPr lang="en-US" sz="2400" dirty="0">
              <a:solidFill>
                <a:schemeClr val="bg1"/>
              </a:solidFill>
            </a:endParaRPr>
          </a:p>
        </p:txBody>
      </p:sp>
      <p:sp>
        <p:nvSpPr>
          <p:cNvPr id="6" name="Rectangle 5"/>
          <p:cNvSpPr/>
          <p:nvPr/>
        </p:nvSpPr>
        <p:spPr>
          <a:xfrm>
            <a:off x="1676400" y="4419600"/>
            <a:ext cx="533400" cy="533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35</a:t>
            </a:fld>
            <a:endParaRPr lang="en-US" dirty="0"/>
          </a:p>
        </p:txBody>
      </p:sp>
      <p:sp>
        <p:nvSpPr>
          <p:cNvPr id="3" name="TextBox 2"/>
          <p:cNvSpPr txBox="1"/>
          <p:nvPr/>
        </p:nvSpPr>
        <p:spPr>
          <a:xfrm>
            <a:off x="304800" y="304800"/>
            <a:ext cx="8534400" cy="2431435"/>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Erosive-ulcerative lichen planus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Commonly involves the mucous membranes especially of the mouth but rarely affects the skin.</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Usually occurs on the feet and toes and produces painful ulceration and may cause permanent loss of the toes.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SCC may complicate lesions of ulcerative LP.</a:t>
            </a:r>
            <a:endParaRPr lang="en-US" sz="2400" dirty="0">
              <a:solidFill>
                <a:schemeClr val="bg1"/>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a:srcRect/>
          <a:stretch>
            <a:fillRect/>
          </a:stretch>
        </p:blipFill>
        <p:spPr bwMode="auto">
          <a:xfrm>
            <a:off x="228600" y="2971800"/>
            <a:ext cx="4191000" cy="3571522"/>
          </a:xfrm>
          <a:prstGeom prst="rect">
            <a:avLst/>
          </a:prstGeom>
          <a:solidFill>
            <a:srgbClr val="FFFFFF">
              <a:shade val="85000"/>
            </a:srgbClr>
          </a:solidFill>
          <a:ln w="88900" cap="sq">
            <a:solidFill>
              <a:srgbClr val="FF00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p:cNvPicPr>
            <a:picLocks noChangeAspect="1" noChangeArrowheads="1"/>
          </p:cNvPicPr>
          <p:nvPr/>
        </p:nvPicPr>
        <p:blipFill>
          <a:blip r:embed="rId4"/>
          <a:srcRect/>
          <a:stretch>
            <a:fillRect/>
          </a:stretch>
        </p:blipFill>
        <p:spPr bwMode="auto">
          <a:xfrm>
            <a:off x="4572000" y="2971800"/>
            <a:ext cx="4343400" cy="3569433"/>
          </a:xfrm>
          <a:prstGeom prst="rect">
            <a:avLst/>
          </a:prstGeom>
          <a:solidFill>
            <a:srgbClr val="FFFFFF">
              <a:shade val="85000"/>
            </a:srgbClr>
          </a:solidFill>
          <a:ln w="88900" cap="sq">
            <a:solidFill>
              <a:srgbClr val="00B0F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p:cNvSpPr txBox="1"/>
          <p:nvPr/>
        </p:nvSpPr>
        <p:spPr>
          <a:xfrm>
            <a:off x="228600" y="5867400"/>
            <a:ext cx="4114800" cy="646331"/>
          </a:xfrm>
          <a:prstGeom prst="rect">
            <a:avLst/>
          </a:prstGeom>
          <a:noFill/>
        </p:spPr>
        <p:txBody>
          <a:bodyPr wrap="square" rtlCol="0">
            <a:spAutoFit/>
          </a:bodyPr>
          <a:lstStyle/>
          <a:p>
            <a:pPr algn="ctr"/>
            <a:r>
              <a:rPr lang="en-US" dirty="0" smtClean="0"/>
              <a:t>Erosive-ulcerative LP. Erosions, ulcers, and scarring of toes and sole.</a:t>
            </a:r>
            <a:endParaRPr lang="en-US" dirty="0"/>
          </a:p>
        </p:txBody>
      </p:sp>
      <p:sp>
        <p:nvSpPr>
          <p:cNvPr id="7" name="TextBox 6"/>
          <p:cNvSpPr txBox="1"/>
          <p:nvPr/>
        </p:nvSpPr>
        <p:spPr>
          <a:xfrm>
            <a:off x="4495800" y="5867400"/>
            <a:ext cx="4419600" cy="646331"/>
          </a:xfrm>
          <a:prstGeom prst="rect">
            <a:avLst/>
          </a:prstGeom>
          <a:noFill/>
        </p:spPr>
        <p:txBody>
          <a:bodyPr wrap="square" rtlCol="0">
            <a:spAutoFit/>
          </a:bodyPr>
          <a:lstStyle/>
          <a:p>
            <a:pPr algn="ctr"/>
            <a:r>
              <a:rPr lang="en-US" dirty="0" smtClean="0"/>
              <a:t>Long standing oral LP. Erosion of right lateral tongue was biopsied and confirmed SCC </a:t>
            </a:r>
            <a:endParaRPr lang="en-US"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36</a:t>
            </a:fld>
            <a:endParaRPr lang="en-US" dirty="0"/>
          </a:p>
        </p:txBody>
      </p:sp>
      <p:sp>
        <p:nvSpPr>
          <p:cNvPr id="3" name="TextBox 2"/>
          <p:cNvSpPr txBox="1"/>
          <p:nvPr/>
        </p:nvSpPr>
        <p:spPr>
          <a:xfrm>
            <a:off x="762000" y="381000"/>
            <a:ext cx="7696200" cy="2062103"/>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Vesiculobullous lichen planus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A rare variant of lichen planus.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Usually occurs on the lower extremities.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Vesicles and/or bullae occur atop classical lesions of LP or rarely on normal skin.</a:t>
            </a:r>
            <a:endParaRPr lang="en-US" sz="3200" dirty="0">
              <a:solidFill>
                <a:srgbClr val="FFFF00"/>
              </a:solidFill>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3"/>
          <a:srcRect/>
          <a:stretch>
            <a:fillRect/>
          </a:stretch>
        </p:blipFill>
        <p:spPr bwMode="auto">
          <a:xfrm>
            <a:off x="1219200" y="2819400"/>
            <a:ext cx="6798062" cy="3430407"/>
          </a:xfrm>
          <a:prstGeom prst="rect">
            <a:avLst/>
          </a:prstGeom>
          <a:ln w="228600" cap="sq" cmpd="thickThin">
            <a:solidFill>
              <a:srgbClr val="FFFF00"/>
            </a:solidFill>
            <a:prstDash val="solid"/>
            <a:miter lim="800000"/>
          </a:ln>
          <a:effectLst>
            <a:innerShdw blurRad="76200">
              <a:srgbClr val="000000"/>
            </a:innerShdw>
          </a:effectLst>
        </p:spPr>
      </p:pic>
      <p:sp>
        <p:nvSpPr>
          <p:cNvPr id="5" name="TextBox 4"/>
          <p:cNvSpPr txBox="1"/>
          <p:nvPr/>
        </p:nvSpPr>
        <p:spPr>
          <a:xfrm>
            <a:off x="3962400" y="2971800"/>
            <a:ext cx="4038600" cy="461665"/>
          </a:xfrm>
          <a:prstGeom prst="rect">
            <a:avLst/>
          </a:prstGeom>
          <a:noFill/>
        </p:spPr>
        <p:txBody>
          <a:bodyPr wrap="square" rtlCol="0">
            <a:spAutoFit/>
          </a:bodyPr>
          <a:lstStyle/>
          <a:p>
            <a:pPr algn="ctr"/>
            <a:r>
              <a:rPr lang="en-US" sz="2400" dirty="0" smtClean="0"/>
              <a:t>Vesiculobullous lichen planus</a:t>
            </a:r>
            <a:endParaRPr lang="en-US" sz="24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37</a:t>
            </a:fld>
            <a:endParaRPr lang="en-US" dirty="0"/>
          </a:p>
        </p:txBody>
      </p:sp>
      <p:sp>
        <p:nvSpPr>
          <p:cNvPr id="3" name="TextBox 2"/>
          <p:cNvSpPr txBox="1"/>
          <p:nvPr/>
        </p:nvSpPr>
        <p:spPr>
          <a:xfrm>
            <a:off x="457200" y="228600"/>
            <a:ext cx="4495800" cy="646331"/>
          </a:xfrm>
          <a:prstGeom prst="rect">
            <a:avLst/>
          </a:prstGeom>
          <a:noFill/>
        </p:spPr>
        <p:txBody>
          <a:bodyPr wrap="square" rtlCol="0">
            <a:spAutoFit/>
          </a:bodyPr>
          <a:lstStyle/>
          <a:p>
            <a:pPr algn="ctr"/>
            <a:r>
              <a:rPr lang="en-US" sz="3600" dirty="0" smtClean="0">
                <a:solidFill>
                  <a:srgbClr val="FFFF00"/>
                </a:solidFill>
                <a:effectLst>
                  <a:outerShdw blurRad="38100" dist="38100" dir="2700000" algn="tl">
                    <a:srgbClr val="000000">
                      <a:alpha val="43137"/>
                    </a:srgbClr>
                  </a:outerShdw>
                </a:effectLst>
              </a:rPr>
              <a:t>Lichen planus actinicus </a:t>
            </a:r>
            <a:endParaRPr lang="en-US" sz="3600" dirty="0">
              <a:solidFill>
                <a:srgbClr val="FFFF00"/>
              </a:solidFill>
              <a:effectLst>
                <a:outerShdw blurRad="38100" dist="38100" dir="2700000" algn="tl">
                  <a:srgbClr val="000000">
                    <a:alpha val="43137"/>
                  </a:srgbClr>
                </a:outerShdw>
              </a:effectLst>
            </a:endParaRPr>
          </a:p>
        </p:txBody>
      </p:sp>
      <p:sp>
        <p:nvSpPr>
          <p:cNvPr id="4" name="TextBox 3"/>
          <p:cNvSpPr txBox="1"/>
          <p:nvPr/>
        </p:nvSpPr>
        <p:spPr>
          <a:xfrm>
            <a:off x="533400" y="838200"/>
            <a:ext cx="8382000" cy="5708511"/>
          </a:xfrm>
          <a:prstGeom prst="rect">
            <a:avLst/>
          </a:prstGeom>
          <a:noFill/>
        </p:spPr>
        <p:txBody>
          <a:bodyPr wrap="square" rtlCol="0">
            <a:spAutoFit/>
          </a:bodyPr>
          <a:lstStyle/>
          <a:p>
            <a:r>
              <a:rPr lang="en-US" sz="2400" dirty="0" smtClean="0">
                <a:solidFill>
                  <a:srgbClr val="00B0F0"/>
                </a:solidFill>
                <a:effectLst>
                  <a:outerShdw blurRad="38100" dist="38100" dir="2700000" algn="tl">
                    <a:srgbClr val="000000">
                      <a:alpha val="43137"/>
                    </a:srgbClr>
                  </a:outerShdw>
                </a:effectLst>
              </a:rPr>
              <a:t>Synonyms</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Actinic LP </a:t>
            </a:r>
            <a:r>
              <a:rPr lang="en-US" sz="2400" dirty="0" smtClean="0">
                <a:solidFill>
                  <a:schemeClr val="bg1"/>
                </a:solidFill>
                <a:effectLst>
                  <a:outerShdw blurRad="38100" dist="38100" dir="2700000" algn="tl">
                    <a:srgbClr val="000000">
                      <a:alpha val="43137"/>
                    </a:srgbClr>
                  </a:outerShdw>
                </a:effectLst>
              </a:rPr>
              <a:t>and </a:t>
            </a:r>
            <a:r>
              <a:rPr lang="en-US" sz="2400" dirty="0" smtClean="0">
                <a:solidFill>
                  <a:srgbClr val="FFFF00"/>
                </a:solidFill>
                <a:effectLst>
                  <a:outerShdw blurRad="38100" dist="38100" dir="2700000" algn="tl">
                    <a:srgbClr val="000000">
                      <a:alpha val="43137"/>
                    </a:srgbClr>
                  </a:outerShdw>
                </a:effectLst>
              </a:rPr>
              <a:t>LP subtropicus</a:t>
            </a:r>
            <a:r>
              <a:rPr lang="en-US" sz="2400" dirty="0" smtClean="0">
                <a:solidFill>
                  <a:schemeClr val="bg1"/>
                </a:solidFill>
                <a:effectLst>
                  <a:outerShdw blurRad="38100" dist="38100" dir="2700000" algn="tl">
                    <a:srgbClr val="000000">
                      <a:alpha val="43137"/>
                    </a:srgbClr>
                  </a:outerShdw>
                </a:effectLst>
              </a:rPr>
              <a:t>.</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Common in tropical and subtropical regions including Africa, Middle East and India. It is also common in Iraq.</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Aetiology is presumed to be long exposure to sun light (may be  regarded as one of photo-sensitive disorders).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Shows </a:t>
            </a:r>
            <a:r>
              <a:rPr lang="en-US" sz="2400" dirty="0" smtClean="0">
                <a:solidFill>
                  <a:srgbClr val="FFFF00"/>
                </a:solidFill>
                <a:effectLst>
                  <a:outerShdw blurRad="38100" dist="38100" dir="2700000" algn="tl">
                    <a:srgbClr val="000000">
                      <a:alpha val="43137"/>
                    </a:srgbClr>
                  </a:outerShdw>
                </a:effectLst>
              </a:rPr>
              <a:t>seasonal variation </a:t>
            </a:r>
            <a:r>
              <a:rPr lang="en-US" sz="2400" dirty="0" smtClean="0">
                <a:solidFill>
                  <a:schemeClr val="bg1"/>
                </a:solidFill>
                <a:effectLst>
                  <a:outerShdw blurRad="38100" dist="38100" dir="2700000" algn="tl">
                    <a:srgbClr val="000000">
                      <a:alpha val="43137"/>
                    </a:srgbClr>
                  </a:outerShdw>
                </a:effectLst>
              </a:rPr>
              <a:t>with the onset in spring and summer and may remit or be quiescent during winter.</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Third decade of life (</a:t>
            </a:r>
            <a:r>
              <a:rPr lang="en-US" sz="2400" dirty="0" smtClean="0">
                <a:solidFill>
                  <a:srgbClr val="FFFF00"/>
                </a:solidFill>
                <a:effectLst>
                  <a:outerShdw blurRad="38100" dist="38100" dir="2700000" algn="tl">
                    <a:srgbClr val="000000">
                      <a:alpha val="43137"/>
                    </a:srgbClr>
                  </a:outerShdw>
                </a:effectLst>
              </a:rPr>
              <a:t>young adults</a:t>
            </a:r>
            <a:r>
              <a:rPr lang="en-US" sz="2400" dirty="0" smtClean="0">
                <a:solidFill>
                  <a:schemeClr val="bg1"/>
                </a:solidFill>
                <a:effectLst>
                  <a:outerShdw blurRad="38100" dist="38100" dir="2700000" algn="tl">
                    <a:srgbClr val="000000">
                      <a:alpha val="43137"/>
                    </a:srgbClr>
                  </a:outerShdw>
                </a:effectLst>
              </a:rPr>
              <a:t>) is the most common age of occurrence in both sexes.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Classical presentation of LPA is with </a:t>
            </a:r>
            <a:r>
              <a:rPr lang="en-US" sz="2400" dirty="0" smtClean="0">
                <a:solidFill>
                  <a:srgbClr val="FFFF00"/>
                </a:solidFill>
                <a:effectLst>
                  <a:outerShdw blurRad="38100" dist="38100" dir="2700000" algn="tl">
                    <a:srgbClr val="000000">
                      <a:alpha val="43137"/>
                    </a:srgbClr>
                  </a:outerShdw>
                </a:effectLst>
              </a:rPr>
              <a:t>annular plaques </a:t>
            </a:r>
            <a:r>
              <a:rPr lang="en-US" sz="2400" dirty="0" smtClean="0">
                <a:solidFill>
                  <a:schemeClr val="bg1"/>
                </a:solidFill>
                <a:effectLst>
                  <a:outerShdw blurRad="38100" dist="38100" dir="2700000" algn="tl">
                    <a:srgbClr val="000000">
                      <a:alpha val="43137"/>
                    </a:srgbClr>
                  </a:outerShdw>
                </a:effectLst>
              </a:rPr>
              <a:t>having  hyperpigmented centers and violaceous borders.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Sites: usually </a:t>
            </a:r>
            <a:r>
              <a:rPr lang="en-US" sz="2400" dirty="0" smtClean="0">
                <a:solidFill>
                  <a:srgbClr val="FFFF00"/>
                </a:solidFill>
                <a:effectLst>
                  <a:outerShdw blurRad="38100" dist="38100" dir="2700000" algn="tl">
                    <a:srgbClr val="000000">
                      <a:alpha val="43137"/>
                    </a:srgbClr>
                  </a:outerShdw>
                </a:effectLst>
              </a:rPr>
              <a:t>sun-exposed parts </a:t>
            </a:r>
            <a:r>
              <a:rPr lang="en-US" sz="2400" dirty="0" smtClean="0">
                <a:solidFill>
                  <a:schemeClr val="bg1"/>
                </a:solidFill>
                <a:effectLst>
                  <a:outerShdw blurRad="38100" dist="38100" dir="2700000" algn="tl">
                    <a:srgbClr val="000000">
                      <a:alpha val="43137"/>
                    </a:srgbClr>
                  </a:outerShdw>
                </a:effectLst>
              </a:rPr>
              <a:t>like the face, neck, V-shaped area of the chest and the dorsa of the hands. </a:t>
            </a:r>
            <a:r>
              <a:rPr lang="en-US" sz="2400" dirty="0" smtClean="0">
                <a:solidFill>
                  <a:srgbClr val="FF0000"/>
                </a:solidFill>
                <a:effectLst>
                  <a:outerShdw blurRad="38100" dist="38100" dir="2700000" algn="tl">
                    <a:srgbClr val="000000">
                      <a:alpha val="43137"/>
                    </a:srgbClr>
                  </a:outerShdw>
                </a:effectLst>
              </a:rPr>
              <a:t>The face is almost always most severely affected</a:t>
            </a:r>
            <a:r>
              <a:rPr lang="en-US" sz="2400" dirty="0" smtClean="0">
                <a:solidFill>
                  <a:schemeClr val="bg1"/>
                </a:solidFill>
                <a:effectLst>
                  <a:outerShdw blurRad="38100" dist="38100" dir="2700000" algn="tl">
                    <a:srgbClr val="000000">
                      <a:alpha val="43137"/>
                    </a:srgbClr>
                  </a:outerShdw>
                </a:effectLst>
              </a:rPr>
              <a:t>.</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Itching is usually absent or mild. </a:t>
            </a:r>
            <a:endParaRPr lang="en-US" sz="24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38</a:t>
            </a:fld>
            <a:endParaRPr lang="en-US" dirty="0"/>
          </a:p>
        </p:txBody>
      </p:sp>
      <p:pic>
        <p:nvPicPr>
          <p:cNvPr id="1026" name="Picture 2" descr="C:\Users\Nameer\Desktop\Picture 1206.jpg"/>
          <p:cNvPicPr>
            <a:picLocks noChangeAspect="1" noChangeArrowheads="1"/>
          </p:cNvPicPr>
          <p:nvPr/>
        </p:nvPicPr>
        <p:blipFill>
          <a:blip r:embed="rId3"/>
          <a:srcRect/>
          <a:stretch>
            <a:fillRect/>
          </a:stretch>
        </p:blipFill>
        <p:spPr bwMode="auto">
          <a:xfrm>
            <a:off x="4800600" y="0"/>
            <a:ext cx="4343400" cy="3257550"/>
          </a:xfrm>
          <a:prstGeom prst="rect">
            <a:avLst/>
          </a:prstGeom>
          <a:noFill/>
        </p:spPr>
      </p:pic>
      <p:pic>
        <p:nvPicPr>
          <p:cNvPr id="1027" name="Picture 3" descr="C:\Users\Nameer\Desktop\Picture 1208.jpg"/>
          <p:cNvPicPr>
            <a:picLocks noChangeAspect="1" noChangeArrowheads="1"/>
          </p:cNvPicPr>
          <p:nvPr/>
        </p:nvPicPr>
        <p:blipFill>
          <a:blip r:embed="rId4"/>
          <a:srcRect/>
          <a:stretch>
            <a:fillRect/>
          </a:stretch>
        </p:blipFill>
        <p:spPr bwMode="auto">
          <a:xfrm>
            <a:off x="4800600" y="0"/>
            <a:ext cx="4343400" cy="3257550"/>
          </a:xfrm>
          <a:prstGeom prst="rect">
            <a:avLst/>
          </a:prstGeom>
          <a:noFill/>
        </p:spPr>
      </p:pic>
      <p:pic>
        <p:nvPicPr>
          <p:cNvPr id="1028" name="Picture 4" descr="C:\Users\Nameer\Desktop\Picture 1210.jpg"/>
          <p:cNvPicPr>
            <a:picLocks noChangeAspect="1" noChangeArrowheads="1"/>
          </p:cNvPicPr>
          <p:nvPr/>
        </p:nvPicPr>
        <p:blipFill>
          <a:blip r:embed="rId5"/>
          <a:srcRect/>
          <a:stretch>
            <a:fillRect/>
          </a:stretch>
        </p:blipFill>
        <p:spPr bwMode="auto">
          <a:xfrm>
            <a:off x="4572000" y="0"/>
            <a:ext cx="4572000" cy="3429000"/>
          </a:xfrm>
          <a:prstGeom prst="rect">
            <a:avLst/>
          </a:prstGeom>
          <a:ln w="190500" cap="sq">
            <a:solidFill>
              <a:srgbClr val="FFFF0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29" name="Picture 5" descr="C:\Users\Nameer\Desktop\Picture 1206.jpg"/>
          <p:cNvPicPr>
            <a:picLocks noChangeAspect="1" noChangeArrowheads="1"/>
          </p:cNvPicPr>
          <p:nvPr/>
        </p:nvPicPr>
        <p:blipFill>
          <a:blip r:embed="rId3"/>
          <a:srcRect/>
          <a:stretch>
            <a:fillRect/>
          </a:stretch>
        </p:blipFill>
        <p:spPr bwMode="auto">
          <a:xfrm>
            <a:off x="0" y="0"/>
            <a:ext cx="4495800" cy="3429000"/>
          </a:xfrm>
          <a:prstGeom prst="rect">
            <a:avLst/>
          </a:prstGeom>
          <a:ln w="190500" cap="sq">
            <a:solidFill>
              <a:srgbClr val="00B0F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30" name="Picture 6" descr="C:\Users\Nameer\Desktop\Picture 1208.jpg"/>
          <p:cNvPicPr>
            <a:picLocks noChangeAspect="1" noChangeArrowheads="1"/>
          </p:cNvPicPr>
          <p:nvPr/>
        </p:nvPicPr>
        <p:blipFill>
          <a:blip r:embed="rId4"/>
          <a:srcRect/>
          <a:stretch>
            <a:fillRect/>
          </a:stretch>
        </p:blipFill>
        <p:spPr bwMode="auto">
          <a:xfrm>
            <a:off x="4572000" y="3505200"/>
            <a:ext cx="4572000" cy="3352800"/>
          </a:xfrm>
          <a:prstGeom prst="rect">
            <a:avLst/>
          </a:prstGeom>
          <a:ln w="190500" cap="sq">
            <a:solidFill>
              <a:srgbClr val="00B05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Rounded Rectangle 7"/>
          <p:cNvSpPr/>
          <p:nvPr/>
        </p:nvSpPr>
        <p:spPr>
          <a:xfrm>
            <a:off x="381000" y="4038600"/>
            <a:ext cx="3810000" cy="2286000"/>
          </a:xfrm>
          <a:prstGeom prst="roundRect">
            <a:avLst/>
          </a:prstGeom>
          <a:gradFill>
            <a:gsLst>
              <a:gs pos="37000">
                <a:srgbClr val="C00000"/>
              </a:gs>
              <a:gs pos="72000">
                <a:srgbClr val="FF0066"/>
              </a:gs>
            </a:gsLst>
            <a:lin ang="5400000" scaled="0"/>
          </a:grad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t>Lichen planus actinicus involving the sun exposed parts of the body with classical annular plaques</a:t>
            </a:r>
            <a:endParaRPr lang="en-US" sz="24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39</a:t>
            </a:fld>
            <a:endParaRPr lang="en-US" dirty="0"/>
          </a:p>
        </p:txBody>
      </p:sp>
      <p:pic>
        <p:nvPicPr>
          <p:cNvPr id="3074" name="Picture 2" descr="F:\Iraqi Cases\LPA 1\DSC02518.JPG"/>
          <p:cNvPicPr>
            <a:picLocks noChangeAspect="1" noChangeArrowheads="1"/>
          </p:cNvPicPr>
          <p:nvPr/>
        </p:nvPicPr>
        <p:blipFill>
          <a:blip r:embed="rId3"/>
          <a:srcRect/>
          <a:stretch>
            <a:fillRect/>
          </a:stretch>
        </p:blipFill>
        <p:spPr bwMode="auto">
          <a:xfrm>
            <a:off x="914400" y="457200"/>
            <a:ext cx="7391400" cy="5543550"/>
          </a:xfrm>
          <a:prstGeom prst="rect">
            <a:avLst/>
          </a:prstGeom>
          <a:solidFill>
            <a:srgbClr val="FFFFFF">
              <a:shade val="85000"/>
            </a:srgbClr>
          </a:solidFill>
          <a:ln w="190500" cap="rnd">
            <a:solidFill>
              <a:srgbClr val="FFFF0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p:cNvSpPr txBox="1"/>
          <p:nvPr/>
        </p:nvSpPr>
        <p:spPr>
          <a:xfrm>
            <a:off x="762000" y="6172200"/>
            <a:ext cx="7543800" cy="523220"/>
          </a:xfrm>
          <a:prstGeom prst="rect">
            <a:avLst/>
          </a:prstGeom>
          <a:noFill/>
        </p:spPr>
        <p:txBody>
          <a:bodyPr wrap="square" rtlCol="0">
            <a:spAutoFit/>
          </a:bodyPr>
          <a:lstStyle/>
          <a:p>
            <a:r>
              <a:rPr lang="en-US" sz="2800" dirty="0" smtClean="0">
                <a:solidFill>
                  <a:schemeClr val="bg1"/>
                </a:solidFill>
                <a:effectLst>
                  <a:outerShdw blurRad="38100" dist="38100" dir="2700000" algn="tl">
                    <a:srgbClr val="000000">
                      <a:alpha val="43137"/>
                    </a:srgbClr>
                  </a:outerShdw>
                </a:effectLst>
              </a:rPr>
              <a:t>A young adult with classical annular plaques of LPA</a:t>
            </a:r>
            <a:endParaRPr lang="en-US" sz="28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40</a:t>
            </a:fld>
            <a:endParaRPr lang="en-US" dirty="0"/>
          </a:p>
        </p:txBody>
      </p:sp>
      <p:pic>
        <p:nvPicPr>
          <p:cNvPr id="2050" name="Picture 2" descr="F:\Iraqi Cases\LPA\Sheded.jpg"/>
          <p:cNvPicPr>
            <a:picLocks noChangeAspect="1" noChangeArrowheads="1"/>
          </p:cNvPicPr>
          <p:nvPr/>
        </p:nvPicPr>
        <p:blipFill>
          <a:blip r:embed="rId3"/>
          <a:srcRect r="3093"/>
          <a:stretch>
            <a:fillRect/>
          </a:stretch>
        </p:blipFill>
        <p:spPr bwMode="auto">
          <a:xfrm>
            <a:off x="1066800" y="762000"/>
            <a:ext cx="6990499" cy="5410200"/>
          </a:xfrm>
          <a:prstGeom prst="rect">
            <a:avLst/>
          </a:prstGeom>
          <a:solidFill>
            <a:srgbClr val="FFFFFF">
              <a:shade val="85000"/>
            </a:srgbClr>
          </a:solidFill>
          <a:ln w="190500" cap="rnd">
            <a:solidFill>
              <a:srgbClr val="00B0F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4" name="TextBox 3"/>
          <p:cNvSpPr txBox="1"/>
          <p:nvPr/>
        </p:nvSpPr>
        <p:spPr>
          <a:xfrm>
            <a:off x="1219200" y="5181600"/>
            <a:ext cx="2514600" cy="461665"/>
          </a:xfrm>
          <a:prstGeom prst="rect">
            <a:avLst/>
          </a:prstGeom>
          <a:noFill/>
        </p:spPr>
        <p:txBody>
          <a:bodyPr wrap="square" rtlCol="0">
            <a:spAutoFit/>
          </a:bodyPr>
          <a:lstStyle/>
          <a:p>
            <a:r>
              <a:rPr lang="en-US" sz="2400" dirty="0" smtClean="0">
                <a:solidFill>
                  <a:schemeClr val="bg1"/>
                </a:solidFill>
                <a:effectLst>
                  <a:outerShdw blurRad="38100" dist="38100" dir="2700000" algn="tl">
                    <a:srgbClr val="000000">
                      <a:alpha val="43137"/>
                    </a:srgbClr>
                  </a:outerShdw>
                </a:effectLst>
              </a:rPr>
              <a:t>Melasma-like LPA</a:t>
            </a:r>
            <a:endParaRPr lang="en-US" sz="24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41</a:t>
            </a:fld>
            <a:endParaRPr lang="en-US" dirty="0"/>
          </a:p>
        </p:txBody>
      </p:sp>
      <p:sp>
        <p:nvSpPr>
          <p:cNvPr id="3" name="TextBox 2"/>
          <p:cNvSpPr txBox="1"/>
          <p:nvPr/>
        </p:nvSpPr>
        <p:spPr>
          <a:xfrm>
            <a:off x="228600" y="1447800"/>
            <a:ext cx="3505200" cy="4154984"/>
          </a:xfrm>
          <a:prstGeom prst="rect">
            <a:avLst/>
          </a:prstGeom>
          <a:noFill/>
        </p:spPr>
        <p:txBody>
          <a:bodyPr wrap="square" rtlCol="0">
            <a:spAutoFit/>
          </a:bodyPr>
          <a:lstStyle/>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LP pigmentosus is a rare variant of lichen planus.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More common in Latin America and India.</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Usually presents with hyperpigmented patches of the sun-exposed parts and body flexors. </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Occurs more frequently in people with dark complexion.</a:t>
            </a:r>
          </a:p>
        </p:txBody>
      </p:sp>
      <p:pic>
        <p:nvPicPr>
          <p:cNvPr id="4098" name="Picture 2" descr="C:\Users\Nameer\Desktop\DSC03663.JPG"/>
          <p:cNvPicPr>
            <a:picLocks noChangeAspect="1" noChangeArrowheads="1"/>
          </p:cNvPicPr>
          <p:nvPr/>
        </p:nvPicPr>
        <p:blipFill>
          <a:blip r:embed="rId3"/>
          <a:srcRect l="11594" r="14493"/>
          <a:stretch>
            <a:fillRect/>
          </a:stretch>
        </p:blipFill>
        <p:spPr bwMode="auto">
          <a:xfrm>
            <a:off x="3962400" y="914400"/>
            <a:ext cx="4881218" cy="4953000"/>
          </a:xfrm>
          <a:prstGeom prst="rect">
            <a:avLst/>
          </a:prstGeom>
          <a:solidFill>
            <a:srgbClr val="FFFFFF">
              <a:shade val="85000"/>
            </a:srgbClr>
          </a:solidFill>
          <a:ln w="190500" cap="rnd">
            <a:solidFill>
              <a:srgbClr val="00B050"/>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5" name="Rectangle 4"/>
          <p:cNvSpPr/>
          <p:nvPr/>
        </p:nvSpPr>
        <p:spPr>
          <a:xfrm>
            <a:off x="381000" y="609600"/>
            <a:ext cx="3352800" cy="584775"/>
          </a:xfrm>
          <a:prstGeom prst="rect">
            <a:avLst/>
          </a:prstGeom>
        </p:spPr>
        <p:txBody>
          <a:bodyPr wrap="square">
            <a:spAutoFit/>
          </a:bodyPr>
          <a:lstStyle/>
          <a:p>
            <a:pPr algn="ctr"/>
            <a:r>
              <a:rPr lang="en-US" sz="3200" dirty="0" smtClean="0">
                <a:solidFill>
                  <a:srgbClr val="FFFF00"/>
                </a:solidFill>
                <a:effectLst>
                  <a:outerShdw blurRad="38100" dist="38100" dir="2700000" algn="tl">
                    <a:srgbClr val="000000">
                      <a:alpha val="43137"/>
                    </a:srgbClr>
                  </a:outerShdw>
                </a:effectLst>
              </a:rPr>
              <a:t>LP Pigmentosus</a:t>
            </a:r>
          </a:p>
        </p:txBody>
      </p:sp>
      <p:sp>
        <p:nvSpPr>
          <p:cNvPr id="8" name="Rectangle 7"/>
          <p:cNvSpPr/>
          <p:nvPr/>
        </p:nvSpPr>
        <p:spPr>
          <a:xfrm>
            <a:off x="3886200" y="5943600"/>
            <a:ext cx="5029200" cy="830997"/>
          </a:xfrm>
          <a:prstGeom prst="rect">
            <a:avLst/>
          </a:prstGeom>
        </p:spPr>
        <p:txBody>
          <a:bodyPr wrap="square">
            <a:spAutoFit/>
          </a:bodyPr>
          <a:lstStyle/>
          <a:p>
            <a:pPr algn="ctr"/>
            <a:r>
              <a:rPr lang="en-US" sz="2400" dirty="0" smtClean="0">
                <a:solidFill>
                  <a:schemeClr val="bg1"/>
                </a:solidFill>
                <a:effectLst>
                  <a:outerShdw blurRad="38100" dist="38100" dir="2700000" algn="tl">
                    <a:srgbClr val="000000">
                      <a:alpha val="43137"/>
                    </a:srgbClr>
                  </a:outerShdw>
                </a:effectLst>
              </a:rPr>
              <a:t>LP pigmentosus</a:t>
            </a:r>
          </a:p>
          <a:p>
            <a:pPr algn="ctr"/>
            <a:r>
              <a:rPr lang="en-US" sz="2400" dirty="0" smtClean="0">
                <a:solidFill>
                  <a:schemeClr val="bg1"/>
                </a:solidFill>
                <a:effectLst>
                  <a:outerShdw blurRad="38100" dist="38100" dir="2700000" algn="tl">
                    <a:srgbClr val="000000">
                      <a:alpha val="43137"/>
                    </a:srgbClr>
                  </a:outerShdw>
                </a:effectLst>
              </a:rPr>
              <a:t>Diffuse hyperpigmentation of the face</a:t>
            </a:r>
            <a:endParaRPr lang="en-US" sz="24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42</a:t>
            </a:fld>
            <a:endParaRPr lang="en-US" dirty="0"/>
          </a:p>
        </p:txBody>
      </p:sp>
      <p:sp>
        <p:nvSpPr>
          <p:cNvPr id="3" name="TextBox 2"/>
          <p:cNvSpPr txBox="1"/>
          <p:nvPr/>
        </p:nvSpPr>
        <p:spPr>
          <a:xfrm>
            <a:off x="304800" y="381000"/>
            <a:ext cx="8534400" cy="6124754"/>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Mucosal lichen planus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The mucous membranes of the mouth and/or genitalia are involved in about two-thirds of the cases of lichen planus.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LP may be confined only to the mucous membranes without skin involvement.</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Commonest sites affected in the mouth are the inner side of the cheeks, tongue, palate, gums and lips.</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The most common genital sites involved are the glans penis, vulva and the vagina.</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Mucosal LP has more prolonged course than the cutaneous form of the disease.</a:t>
            </a:r>
          </a:p>
          <a:p>
            <a:pPr>
              <a:buClr>
                <a:srgbClr val="00B0F0"/>
              </a:buClr>
              <a:buFont typeface="Wingdings" pitchFamily="2" charset="2"/>
              <a:buChar char="ü"/>
            </a:pPr>
            <a:r>
              <a:rPr lang="en-US" sz="2400" dirty="0" smtClean="0">
                <a:solidFill>
                  <a:schemeClr val="bg1"/>
                </a:solidFill>
                <a:effectLst>
                  <a:outerShdw blurRad="38100" dist="38100" dir="2700000" algn="tl">
                    <a:srgbClr val="000000">
                      <a:alpha val="43137"/>
                    </a:srgbClr>
                  </a:outerShdw>
                </a:effectLst>
              </a:rPr>
              <a:t> There are 3 morphological patterns of mucosal lichen planus:</a:t>
            </a:r>
          </a:p>
          <a:p>
            <a:pPr>
              <a:buClr>
                <a:srgbClr val="00B0F0"/>
              </a:buClr>
            </a:pPr>
            <a:r>
              <a:rPr lang="en-US" sz="2400" dirty="0" smtClean="0">
                <a:solidFill>
                  <a:srgbClr val="FF0000"/>
                </a:solidFill>
                <a:effectLst>
                  <a:outerShdw blurRad="38100" dist="38100" dir="2700000" algn="tl">
                    <a:srgbClr val="000000">
                      <a:alpha val="43137"/>
                    </a:srgbClr>
                  </a:outerShdw>
                </a:effectLst>
              </a:rPr>
              <a:t>1.</a:t>
            </a:r>
            <a:r>
              <a:rPr lang="en-US" sz="2400" dirty="0" smtClean="0">
                <a:solidFill>
                  <a:schemeClr val="bg1"/>
                </a:solidFill>
                <a:effectLst>
                  <a:outerShdw blurRad="38100" dist="38100" dir="2700000" algn="tl">
                    <a:srgbClr val="000000">
                      <a:alpha val="43137"/>
                    </a:srgbClr>
                  </a:outerShdw>
                </a:effectLst>
              </a:rPr>
              <a:t> </a:t>
            </a:r>
            <a:r>
              <a:rPr lang="en-US" sz="2400" dirty="0" smtClean="0">
                <a:solidFill>
                  <a:srgbClr val="FFFF00"/>
                </a:solidFill>
                <a:effectLst>
                  <a:outerShdw blurRad="38100" dist="38100" dir="2700000" algn="tl">
                    <a:srgbClr val="000000">
                      <a:alpha val="43137"/>
                    </a:srgbClr>
                  </a:outerShdw>
                </a:effectLst>
              </a:rPr>
              <a:t>Reticulate pattern</a:t>
            </a:r>
            <a:r>
              <a:rPr lang="en-US" sz="2400" dirty="0" smtClean="0">
                <a:solidFill>
                  <a:schemeClr val="bg1"/>
                </a:solidFill>
                <a:effectLst>
                  <a:outerShdw blurRad="38100" dist="38100" dir="2700000" algn="tl">
                    <a:srgbClr val="000000">
                      <a:alpha val="43137"/>
                    </a:srgbClr>
                  </a:outerShdw>
                </a:effectLst>
              </a:rPr>
              <a:t>: asymptomatic, pinhead-sized, whitish papules in a lace-like pattern (whitish network-like lesions). Occasionally, the papules coalesce forming large, irregular, whitish patches mimicking </a:t>
            </a:r>
            <a:r>
              <a:rPr lang="en-US" sz="2400" dirty="0" smtClean="0">
                <a:solidFill>
                  <a:srgbClr val="FFFF00"/>
                </a:solidFill>
                <a:effectLst>
                  <a:outerShdw blurRad="38100" dist="38100" dir="2700000" algn="tl">
                    <a:srgbClr val="000000">
                      <a:alpha val="43137"/>
                    </a:srgbClr>
                  </a:outerShdw>
                </a:effectLst>
              </a:rPr>
              <a:t>leukoplakia</a:t>
            </a:r>
            <a:r>
              <a:rPr lang="en-US" sz="2400" dirty="0" smtClean="0">
                <a:solidFill>
                  <a:schemeClr val="bg1"/>
                </a:solidFill>
                <a:effectLst>
                  <a:outerShdw blurRad="38100" dist="38100" dir="2700000" algn="tl">
                    <a:srgbClr val="000000">
                      <a:alpha val="43137"/>
                    </a:srgbClr>
                  </a:outerShdw>
                </a:effectLst>
              </a:rPr>
              <a:t>.   </a:t>
            </a:r>
            <a:endParaRPr lang="en-US" sz="24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43</a:t>
            </a:fld>
            <a:endParaRPr lang="en-US" dirty="0"/>
          </a:p>
        </p:txBody>
      </p:sp>
      <p:sp>
        <p:nvSpPr>
          <p:cNvPr id="3" name="TextBox 2"/>
          <p:cNvSpPr txBox="1"/>
          <p:nvPr/>
        </p:nvSpPr>
        <p:spPr>
          <a:xfrm>
            <a:off x="533400" y="381000"/>
            <a:ext cx="8305800" cy="2308324"/>
          </a:xfrm>
          <a:prstGeom prst="rect">
            <a:avLst/>
          </a:prstGeom>
          <a:noFill/>
        </p:spPr>
        <p:txBody>
          <a:bodyPr wrap="square" rtlCol="0">
            <a:spAutoFit/>
          </a:bodyPr>
          <a:lstStyle/>
          <a:p>
            <a:r>
              <a:rPr lang="en-US" sz="2400" dirty="0" smtClean="0">
                <a:solidFill>
                  <a:srgbClr val="FF0000"/>
                </a:solidFill>
              </a:rPr>
              <a:t>2.</a:t>
            </a:r>
            <a:r>
              <a:rPr lang="en-US" sz="2400" dirty="0" smtClean="0">
                <a:solidFill>
                  <a:srgbClr val="FFC000"/>
                </a:solidFill>
              </a:rPr>
              <a:t> Ulcerative (Erosive) pattern</a:t>
            </a:r>
            <a:r>
              <a:rPr lang="en-US" sz="2400" dirty="0" smtClean="0">
                <a:solidFill>
                  <a:schemeClr val="bg1"/>
                </a:solidFill>
              </a:rPr>
              <a:t>: common form of mucosal lichen planus. It presents as painful, superficial, erosions or ulcerations of the oral or genital mucosa. SCC may complicate longstanding cases of this form of mucosal lichen planus.</a:t>
            </a:r>
          </a:p>
          <a:p>
            <a:r>
              <a:rPr lang="en-US" sz="2400" dirty="0" smtClean="0">
                <a:solidFill>
                  <a:srgbClr val="FF0000"/>
                </a:solidFill>
                <a:effectLst>
                  <a:outerShdw blurRad="38100" dist="38100" dir="2700000" algn="tl">
                    <a:srgbClr val="000000">
                      <a:alpha val="43137"/>
                    </a:srgbClr>
                  </a:outerShdw>
                </a:effectLst>
              </a:rPr>
              <a:t>3.</a:t>
            </a:r>
            <a:r>
              <a:rPr lang="en-US" sz="2400" dirty="0" smtClean="0">
                <a:solidFill>
                  <a:srgbClr val="FFFF00"/>
                </a:solidFill>
                <a:effectLst>
                  <a:outerShdw blurRad="38100" dist="38100" dir="2700000" algn="tl">
                    <a:srgbClr val="000000">
                      <a:alpha val="43137"/>
                    </a:srgbClr>
                  </a:outerShdw>
                </a:effectLst>
              </a:rPr>
              <a:t> Atrophic pattern</a:t>
            </a:r>
            <a:r>
              <a:rPr lang="en-US" sz="2400" dirty="0" smtClean="0">
                <a:solidFill>
                  <a:schemeClr val="bg1"/>
                </a:solidFill>
                <a:effectLst>
                  <a:outerShdw blurRad="38100" dist="38100" dir="2700000" algn="tl">
                    <a:srgbClr val="000000">
                      <a:alpha val="43137"/>
                    </a:srgbClr>
                  </a:outerShdw>
                </a:effectLst>
              </a:rPr>
              <a:t>: is the rarest type and presents as annular atrophic whitish patches.</a:t>
            </a:r>
            <a:r>
              <a:rPr lang="en-US" sz="2400" dirty="0" smtClean="0">
                <a:solidFill>
                  <a:srgbClr val="FFFF00"/>
                </a:solidFill>
                <a:effectLst>
                  <a:outerShdw blurRad="38100" dist="38100" dir="2700000" algn="tl">
                    <a:srgbClr val="000000">
                      <a:alpha val="43137"/>
                    </a:srgbClr>
                  </a:outerShdw>
                </a:effectLst>
              </a:rPr>
              <a:t>  </a:t>
            </a:r>
            <a:endParaRPr lang="en-US" sz="2400" dirty="0">
              <a:solidFill>
                <a:srgbClr val="FFFF00"/>
              </a:solidFill>
              <a:effectLst>
                <a:outerShdw blurRad="38100" dist="38100" dir="2700000" algn="tl">
                  <a:srgbClr val="000000">
                    <a:alpha val="43137"/>
                  </a:srgbClr>
                </a:outerShdw>
              </a:effectLst>
            </a:endParaRPr>
          </a:p>
        </p:txBody>
      </p:sp>
      <p:sp>
        <p:nvSpPr>
          <p:cNvPr id="4" name="Rectangle 3"/>
          <p:cNvSpPr/>
          <p:nvPr/>
        </p:nvSpPr>
        <p:spPr>
          <a:xfrm>
            <a:off x="990600" y="3581400"/>
            <a:ext cx="7086600" cy="2092881"/>
          </a:xfrm>
          <a:prstGeom prst="rect">
            <a:avLst/>
          </a:prstGeom>
          <a:gradFill>
            <a:gsLst>
              <a:gs pos="0">
                <a:srgbClr val="FF0000"/>
              </a:gs>
              <a:gs pos="60000">
                <a:srgbClr val="C00000"/>
              </a:gs>
            </a:gsLst>
            <a:lin ang="5400000" scaled="0"/>
          </a:gradFill>
          <a:ln w="38100">
            <a:solidFill>
              <a:srgbClr val="FFFF00"/>
            </a:solidFill>
          </a:ln>
        </p:spPr>
        <p:txBody>
          <a:bodyPr wrap="square">
            <a:spAutoFit/>
          </a:bodyPr>
          <a:lstStyle/>
          <a:p>
            <a:pPr algn="ctr"/>
            <a:r>
              <a:rPr lang="en-US" sz="2600" dirty="0" smtClean="0">
                <a:solidFill>
                  <a:schemeClr val="bg1"/>
                </a:solidFill>
              </a:rPr>
              <a:t>Sometimes lichen planus occurs exclusively in the mouth. </a:t>
            </a:r>
            <a:r>
              <a:rPr lang="en-US" sz="2600" dirty="0" smtClean="0">
                <a:solidFill>
                  <a:srgbClr val="00B0F0"/>
                </a:solidFill>
                <a:effectLst>
                  <a:outerShdw blurRad="38100" dist="38100" dir="2700000" algn="tl">
                    <a:srgbClr val="000000">
                      <a:alpha val="43137"/>
                    </a:srgbClr>
                  </a:outerShdw>
                </a:effectLst>
              </a:rPr>
              <a:t>Persistent ulceration </a:t>
            </a:r>
            <a:r>
              <a:rPr lang="en-US" sz="2600" dirty="0" smtClean="0">
                <a:solidFill>
                  <a:schemeClr val="bg1"/>
                </a:solidFill>
              </a:rPr>
              <a:t>may be the dominant physical sign although the white reticulate pattern is usually also present. Biopsy is usually necessary to establish the diagnosis.</a:t>
            </a:r>
            <a:endParaRPr lang="en-US" sz="26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44</a:t>
            </a:fld>
            <a:endParaRPr lang="en-US" dirty="0"/>
          </a:p>
        </p:txBody>
      </p:sp>
      <p:pic>
        <p:nvPicPr>
          <p:cNvPr id="13314" name="Picture 2" descr="F:\Iraqi Cases\LP\Erosive LP\DSC02894.JPG"/>
          <p:cNvPicPr>
            <a:picLocks noChangeAspect="1" noChangeArrowheads="1"/>
          </p:cNvPicPr>
          <p:nvPr/>
        </p:nvPicPr>
        <p:blipFill>
          <a:blip r:embed="rId3"/>
          <a:srcRect/>
          <a:stretch>
            <a:fillRect/>
          </a:stretch>
        </p:blipFill>
        <p:spPr bwMode="auto">
          <a:xfrm>
            <a:off x="762000" y="609600"/>
            <a:ext cx="7620000" cy="5715000"/>
          </a:xfrm>
          <a:prstGeom prst="rect">
            <a:avLst/>
          </a:prstGeom>
          <a:ln w="228600" cap="sq" cmpd="thickThin">
            <a:solidFill>
              <a:srgbClr val="FF0000"/>
            </a:solidFill>
            <a:prstDash val="solid"/>
            <a:miter lim="800000"/>
          </a:ln>
          <a:effectLst>
            <a:innerShdw blurRad="76200">
              <a:srgbClr val="000000"/>
            </a:innerShdw>
          </a:effectLst>
        </p:spPr>
      </p:pic>
      <p:sp>
        <p:nvSpPr>
          <p:cNvPr id="4" name="Rectangle 3"/>
          <p:cNvSpPr/>
          <p:nvPr/>
        </p:nvSpPr>
        <p:spPr>
          <a:xfrm>
            <a:off x="5791200" y="5715000"/>
            <a:ext cx="2471831" cy="461665"/>
          </a:xfrm>
          <a:prstGeom prst="rect">
            <a:avLst/>
          </a:prstGeom>
        </p:spPr>
        <p:txBody>
          <a:bodyPr wrap="none">
            <a:spAutoFit/>
          </a:bodyPr>
          <a:lstStyle/>
          <a:p>
            <a:pPr algn="ctr"/>
            <a:r>
              <a:rPr lang="en-US" sz="2400" b="1" dirty="0" smtClean="0">
                <a:solidFill>
                  <a:srgbClr val="FFFF00"/>
                </a:solidFill>
                <a:effectLst>
                  <a:outerShdw blurRad="38100" dist="38100" dir="2700000" algn="tl">
                    <a:srgbClr val="000000">
                      <a:alpha val="43137"/>
                    </a:srgbClr>
                  </a:outerShdw>
                </a:effectLst>
              </a:rPr>
              <a:t>Oral lichen planus</a:t>
            </a: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45</a:t>
            </a:fld>
            <a:endParaRPr lang="en-US" dirty="0"/>
          </a:p>
        </p:txBody>
      </p:sp>
      <p:pic>
        <p:nvPicPr>
          <p:cNvPr id="4" name="Picture 4" descr="G:\Atlas\pics\3\3-124.jpg"/>
          <p:cNvPicPr>
            <a:picLocks noChangeAspect="1" noChangeArrowheads="1"/>
          </p:cNvPicPr>
          <p:nvPr/>
        </p:nvPicPr>
        <p:blipFill>
          <a:blip r:embed="rId3"/>
          <a:srcRect/>
          <a:stretch>
            <a:fillRect/>
          </a:stretch>
        </p:blipFill>
        <p:spPr bwMode="auto">
          <a:xfrm>
            <a:off x="685800" y="533400"/>
            <a:ext cx="7848600" cy="5568768"/>
          </a:xfrm>
          <a:prstGeom prst="rect">
            <a:avLst/>
          </a:prstGeom>
          <a:ln w="228600" cap="sq" cmpd="thickThin">
            <a:solidFill>
              <a:schemeClr val="accent2">
                <a:lumMod val="60000"/>
                <a:lumOff val="40000"/>
              </a:schemeClr>
            </a:solidFill>
            <a:prstDash val="solid"/>
            <a:miter lim="800000"/>
          </a:ln>
          <a:effectLst>
            <a:innerShdw blurRad="76200">
              <a:srgbClr val="000000"/>
            </a:innerShdw>
          </a:effectLst>
        </p:spPr>
      </p:pic>
      <p:sp>
        <p:nvSpPr>
          <p:cNvPr id="6" name="TextBox 5"/>
          <p:cNvSpPr txBox="1"/>
          <p:nvPr/>
        </p:nvSpPr>
        <p:spPr>
          <a:xfrm>
            <a:off x="6248400" y="5334000"/>
            <a:ext cx="2286000" cy="754053"/>
          </a:xfrm>
          <a:prstGeom prst="rect">
            <a:avLst/>
          </a:prstGeom>
          <a:solidFill>
            <a:schemeClr val="accent2">
              <a:lumMod val="40000"/>
              <a:lumOff val="60000"/>
            </a:schemeClr>
          </a:solidFill>
        </p:spPr>
        <p:txBody>
          <a:bodyPr wrap="square" rtlCol="0">
            <a:spAutoFit/>
          </a:bodyPr>
          <a:lstStyle/>
          <a:p>
            <a:pPr algn="ctr"/>
            <a:r>
              <a:rPr lang="en-US" sz="2150" dirty="0" smtClean="0"/>
              <a:t>Reticulate pattern of oral LP</a:t>
            </a:r>
            <a:endParaRPr lang="en-US" sz="215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46</a:t>
            </a:fld>
            <a:endParaRPr lang="en-US" dirty="0"/>
          </a:p>
        </p:txBody>
      </p:sp>
      <p:pic>
        <p:nvPicPr>
          <p:cNvPr id="5122" name="Picture 2" descr="C:\Users\Nameer\Desktop\LP\lp1.jpg"/>
          <p:cNvPicPr>
            <a:picLocks noChangeAspect="1" noChangeArrowheads="1"/>
          </p:cNvPicPr>
          <p:nvPr/>
        </p:nvPicPr>
        <p:blipFill>
          <a:blip r:embed="rId3"/>
          <a:srcRect/>
          <a:stretch>
            <a:fillRect/>
          </a:stretch>
        </p:blipFill>
        <p:spPr bwMode="auto">
          <a:xfrm>
            <a:off x="621132" y="762000"/>
            <a:ext cx="7988111" cy="5257800"/>
          </a:xfrm>
          <a:prstGeom prst="rect">
            <a:avLst/>
          </a:prstGeom>
          <a:ln w="228600" cap="sq" cmpd="thickThin">
            <a:solidFill>
              <a:srgbClr val="00B050"/>
            </a:solidFill>
            <a:prstDash val="solid"/>
            <a:miter lim="800000"/>
          </a:ln>
          <a:effectLst>
            <a:innerShdw blurRad="76200">
              <a:srgbClr val="000000"/>
            </a:innerShdw>
          </a:effectLst>
        </p:spPr>
      </p:pic>
      <p:sp>
        <p:nvSpPr>
          <p:cNvPr id="4" name="Rectangle 3"/>
          <p:cNvSpPr/>
          <p:nvPr/>
        </p:nvSpPr>
        <p:spPr>
          <a:xfrm>
            <a:off x="4267200" y="5410200"/>
            <a:ext cx="3961021" cy="461665"/>
          </a:xfrm>
          <a:prstGeom prst="rect">
            <a:avLst/>
          </a:prstGeom>
        </p:spPr>
        <p:txBody>
          <a:bodyPr wrap="none">
            <a:spAutoFit/>
          </a:bodyPr>
          <a:lstStyle/>
          <a:p>
            <a:pPr algn="ctr"/>
            <a:r>
              <a:rPr lang="en-US" sz="2400" dirty="0" smtClean="0"/>
              <a:t>Lacy pattern on cheek mucosa</a:t>
            </a:r>
            <a:endParaRPr lang="en-US" sz="24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47</a:t>
            </a:fld>
            <a:endParaRPr lang="en-US" dirty="0"/>
          </a:p>
        </p:txBody>
      </p:sp>
      <p:pic>
        <p:nvPicPr>
          <p:cNvPr id="8194" name="Picture 2" descr="C:\Users\Nameer\Desktop\LP\eee3.jpg"/>
          <p:cNvPicPr>
            <a:picLocks noChangeAspect="1" noChangeArrowheads="1"/>
          </p:cNvPicPr>
          <p:nvPr/>
        </p:nvPicPr>
        <p:blipFill>
          <a:blip r:embed="rId3"/>
          <a:srcRect r="11027"/>
          <a:stretch>
            <a:fillRect/>
          </a:stretch>
        </p:blipFill>
        <p:spPr bwMode="auto">
          <a:xfrm>
            <a:off x="609600" y="533400"/>
            <a:ext cx="7992980" cy="5834063"/>
          </a:xfrm>
          <a:prstGeom prst="rect">
            <a:avLst/>
          </a:prstGeom>
          <a:ln w="228600" cap="sq" cmpd="thickThin">
            <a:solidFill>
              <a:srgbClr val="92D050"/>
            </a:solidFill>
            <a:prstDash val="solid"/>
            <a:miter lim="800000"/>
          </a:ln>
          <a:effectLst>
            <a:innerShdw blurRad="76200">
              <a:srgbClr val="000000"/>
            </a:innerShdw>
          </a:effectLst>
        </p:spPr>
      </p:pic>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48</a:t>
            </a:fld>
            <a:endParaRPr lang="en-US" dirty="0"/>
          </a:p>
        </p:txBody>
      </p:sp>
      <p:pic>
        <p:nvPicPr>
          <p:cNvPr id="2050" name="Picture 2" descr="C:\Users\Nameer\Desktop\LP\lp2.jpg"/>
          <p:cNvPicPr>
            <a:picLocks noChangeAspect="1" noChangeArrowheads="1"/>
          </p:cNvPicPr>
          <p:nvPr/>
        </p:nvPicPr>
        <p:blipFill>
          <a:blip r:embed="rId3"/>
          <a:srcRect/>
          <a:stretch>
            <a:fillRect/>
          </a:stretch>
        </p:blipFill>
        <p:spPr bwMode="auto">
          <a:xfrm>
            <a:off x="533400" y="685800"/>
            <a:ext cx="8059860" cy="5257800"/>
          </a:xfrm>
          <a:prstGeom prst="rect">
            <a:avLst/>
          </a:prstGeom>
          <a:ln w="228600" cap="sq" cmpd="thickThin">
            <a:solidFill>
              <a:srgbClr val="FF0066"/>
            </a:solidFill>
            <a:prstDash val="solid"/>
            <a:miter lim="800000"/>
          </a:ln>
          <a:effectLst>
            <a:innerShdw blurRad="76200">
              <a:srgbClr val="000000"/>
            </a:innerShdw>
          </a:effectLst>
        </p:spPr>
      </p:pic>
      <p:sp>
        <p:nvSpPr>
          <p:cNvPr id="4" name="TextBox 3"/>
          <p:cNvSpPr txBox="1"/>
          <p:nvPr/>
        </p:nvSpPr>
        <p:spPr>
          <a:xfrm>
            <a:off x="5486400" y="5029200"/>
            <a:ext cx="3124200" cy="830997"/>
          </a:xfrm>
          <a:prstGeom prst="rect">
            <a:avLst/>
          </a:prstGeom>
          <a:noFill/>
        </p:spPr>
        <p:txBody>
          <a:bodyPr wrap="square" rtlCol="0">
            <a:spAutoFit/>
          </a:bodyPr>
          <a:lstStyle/>
          <a:p>
            <a:pPr algn="ctr"/>
            <a:r>
              <a:rPr lang="en-US" sz="2400" dirty="0" smtClean="0"/>
              <a:t>Atrophic lichen planus involving the tongue</a:t>
            </a:r>
            <a:endParaRPr lang="en-US" sz="24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49</a:t>
            </a:fld>
            <a:endParaRPr lang="en-US" dirty="0"/>
          </a:p>
        </p:txBody>
      </p:sp>
      <p:pic>
        <p:nvPicPr>
          <p:cNvPr id="12290" name="Picture 2" descr="F:\Iraqi Cases\LP\Erosive LP\DSC02888.JPG"/>
          <p:cNvPicPr>
            <a:picLocks noChangeAspect="1" noChangeArrowheads="1"/>
          </p:cNvPicPr>
          <p:nvPr/>
        </p:nvPicPr>
        <p:blipFill>
          <a:blip r:embed="rId3"/>
          <a:srcRect/>
          <a:stretch>
            <a:fillRect/>
          </a:stretch>
        </p:blipFill>
        <p:spPr bwMode="auto">
          <a:xfrm>
            <a:off x="685800" y="609600"/>
            <a:ext cx="7620000" cy="5715000"/>
          </a:xfrm>
          <a:prstGeom prst="rect">
            <a:avLst/>
          </a:prstGeom>
          <a:ln w="228600" cap="sq" cmpd="thickThin">
            <a:solidFill>
              <a:srgbClr val="00B0F0"/>
            </a:solidFill>
            <a:prstDash val="solid"/>
            <a:miter lim="800000"/>
          </a:ln>
          <a:effectLst>
            <a:innerShdw blurRad="76200">
              <a:srgbClr val="000000"/>
            </a:innerShdw>
          </a:effectLst>
        </p:spPr>
      </p:pic>
      <p:sp>
        <p:nvSpPr>
          <p:cNvPr id="4" name="TextBox 3"/>
          <p:cNvSpPr txBox="1"/>
          <p:nvPr/>
        </p:nvSpPr>
        <p:spPr>
          <a:xfrm>
            <a:off x="762000" y="5410200"/>
            <a:ext cx="2971800" cy="830997"/>
          </a:xfrm>
          <a:prstGeom prst="rect">
            <a:avLst/>
          </a:prstGeom>
          <a:noFill/>
        </p:spPr>
        <p:txBody>
          <a:bodyPr wrap="square" rtlCol="0">
            <a:spAutoFit/>
          </a:bodyPr>
          <a:lstStyle/>
          <a:p>
            <a:pPr algn="ctr"/>
            <a:r>
              <a:rPr lang="en-US" sz="2400" dirty="0" smtClean="0">
                <a:solidFill>
                  <a:srgbClr val="FFFF00"/>
                </a:solidFill>
              </a:rPr>
              <a:t>Erosive lichen planus on the lower lip</a:t>
            </a:r>
            <a:endParaRPr lang="en-US" sz="2400" dirty="0">
              <a:solidFill>
                <a:srgbClr val="FFFF00"/>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50</a:t>
            </a:fld>
            <a:endParaRPr lang="en-US" dirty="0"/>
          </a:p>
        </p:txBody>
      </p:sp>
      <p:sp>
        <p:nvSpPr>
          <p:cNvPr id="59396" name="AutoShape 4" descr="mk:@MSITStore:F:\Dermatology%20Books\Fitzpatrick’s%20&amp;%20Synopsis%20-2005.CHM::/I.%20Disorders%20Presenting%20in%20the%20Skin%20and%20Mucous%20Membranes/7.%20Miscellaneous%20Inflammatory%20Disorders_files/loadBinary_016.jpg"/>
          <p:cNvSpPr>
            <a:spLocks noChangeAspect="1" noChangeArrowheads="1"/>
          </p:cNvSpPr>
          <p:nvPr/>
        </p:nvSpPr>
        <p:spPr bwMode="auto">
          <a:xfrm>
            <a:off x="0" y="0"/>
            <a:ext cx="304800" cy="304800"/>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 name="TextBox 3"/>
          <p:cNvSpPr txBox="1"/>
          <p:nvPr/>
        </p:nvSpPr>
        <p:spPr>
          <a:xfrm>
            <a:off x="533400" y="533400"/>
            <a:ext cx="8153400" cy="5755422"/>
          </a:xfrm>
          <a:prstGeom prst="rect">
            <a:avLst/>
          </a:prstGeom>
          <a:noFill/>
        </p:spPr>
        <p:txBody>
          <a:bodyPr wrap="square" rtlCol="0">
            <a:spAutoFit/>
          </a:bodyPr>
          <a:lstStyle/>
          <a:p>
            <a:r>
              <a:rPr lang="en-US" sz="3200" dirty="0" smtClean="0">
                <a:solidFill>
                  <a:srgbClr val="FFFF00"/>
                </a:solidFill>
                <a:effectLst>
                  <a:outerShdw blurRad="38100" dist="38100" dir="2700000" algn="tl">
                    <a:srgbClr val="000000">
                      <a:alpha val="43137"/>
                    </a:srgbClr>
                  </a:outerShdw>
                </a:effectLst>
              </a:rPr>
              <a:t>Lichen planus of the nails</a:t>
            </a:r>
          </a:p>
          <a:p>
            <a:r>
              <a:rPr lang="en-US" sz="2400" dirty="0" smtClean="0">
                <a:solidFill>
                  <a:schemeClr val="bg1"/>
                </a:solidFill>
                <a:effectLst>
                  <a:outerShdw blurRad="38100" dist="38100" dir="2700000" algn="tl">
                    <a:srgbClr val="000000">
                      <a:alpha val="43137"/>
                    </a:srgbClr>
                  </a:outerShdw>
                </a:effectLst>
              </a:rPr>
              <a:t>Nail changes are rare in lichen planus (1-10% of cases). </a:t>
            </a:r>
          </a:p>
          <a:p>
            <a:r>
              <a:rPr lang="en-US" sz="2400" u="sng" dirty="0" smtClean="0">
                <a:solidFill>
                  <a:srgbClr val="00B0F0"/>
                </a:solidFill>
                <a:effectLst>
                  <a:outerShdw blurRad="38100" dist="38100" dir="2700000" algn="tl">
                    <a:srgbClr val="000000">
                      <a:alpha val="43137"/>
                    </a:srgbClr>
                  </a:outerShdw>
                </a:effectLst>
              </a:rPr>
              <a:t>Nail changes</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Thinning of the nail plate (commonest change).</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Thickening of the nail plate (due to subungual papules).</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Nail splitting.</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Longitudinal grooves or ridges in the nail plate.</a:t>
            </a:r>
          </a:p>
          <a:p>
            <a:pPr marL="457200" indent="-457200">
              <a:buClr>
                <a:srgbClr val="00B0F0"/>
              </a:buClr>
              <a:buFont typeface="+mj-lt"/>
              <a:buAutoNum type="arabicPeriod"/>
            </a:pPr>
            <a:r>
              <a:rPr lang="en-US" sz="2400" dirty="0" smtClean="0">
                <a:solidFill>
                  <a:srgbClr val="FFFF00"/>
                </a:solidFill>
                <a:effectLst>
                  <a:outerShdw blurRad="38100" dist="38100" dir="2700000" algn="tl">
                    <a:srgbClr val="000000">
                      <a:alpha val="43137"/>
                    </a:srgbClr>
                  </a:outerShdw>
                </a:effectLst>
              </a:rPr>
              <a:t>Pterygium formation</a:t>
            </a:r>
            <a:r>
              <a:rPr lang="en-US" sz="2400" dirty="0" smtClean="0">
                <a:solidFill>
                  <a:schemeClr val="bg1"/>
                </a:solidFill>
                <a:effectLst>
                  <a:outerShdw blurRad="38100" dist="38100" dir="2700000" algn="tl">
                    <a:srgbClr val="000000">
                      <a:alpha val="43137"/>
                    </a:srgbClr>
                  </a:outerShdw>
                </a:effectLst>
              </a:rPr>
              <a:t>: the most specific nail change in lichen planus. It is due to inflammatory destruction of the nail matrix, which will be replaced by fibrosis that leads to fusion of the proximal nail fold with the proximal portion of the nail bed. It is seen as a triangular band in the middle of the proximal portion of the nail plate. It commonly involves the nail of the thumb. </a:t>
            </a:r>
          </a:p>
          <a:p>
            <a:pPr marL="457200" indent="-457200">
              <a:buClr>
                <a:srgbClr val="00B0F0"/>
              </a:buClr>
              <a:buFont typeface="+mj-lt"/>
              <a:buAutoNum type="arabicPeriod"/>
            </a:pPr>
            <a:r>
              <a:rPr lang="en-US" sz="2400" dirty="0" smtClean="0">
                <a:solidFill>
                  <a:srgbClr val="FFFF00"/>
                </a:solidFill>
                <a:effectLst>
                  <a:outerShdw blurRad="38100" dist="38100" dir="2700000" algn="tl">
                    <a:srgbClr val="000000">
                      <a:alpha val="43137"/>
                    </a:srgbClr>
                  </a:outerShdw>
                </a:effectLst>
              </a:rPr>
              <a:t>Nail dystrophy</a:t>
            </a:r>
            <a:r>
              <a:rPr lang="en-US" sz="2400" dirty="0" smtClean="0">
                <a:solidFill>
                  <a:schemeClr val="bg1"/>
                </a:solidFill>
                <a:effectLst>
                  <a:outerShdw blurRad="38100" dist="38100" dir="2700000" algn="tl">
                    <a:srgbClr val="000000">
                      <a:alpha val="43137"/>
                    </a:srgbClr>
                  </a:outerShdw>
                </a:effectLst>
              </a:rPr>
              <a:t>: obliteration of the whole nail unit.</a:t>
            </a:r>
            <a:endParaRPr lang="en-US" sz="2400" dirty="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51</a:t>
            </a:fld>
            <a:endParaRPr lang="en-US" dirty="0"/>
          </a:p>
        </p:txBody>
      </p:sp>
      <p:pic>
        <p:nvPicPr>
          <p:cNvPr id="1026" name="Picture 2" descr="F:\Iraqi Cases\LP\LP Nails\DSC02373 (2).JPG"/>
          <p:cNvPicPr>
            <a:picLocks noChangeAspect="1" noChangeArrowheads="1"/>
          </p:cNvPicPr>
          <p:nvPr/>
        </p:nvPicPr>
        <p:blipFill>
          <a:blip r:embed="rId3"/>
          <a:srcRect/>
          <a:stretch>
            <a:fillRect/>
          </a:stretch>
        </p:blipFill>
        <p:spPr bwMode="auto">
          <a:xfrm>
            <a:off x="533400" y="685800"/>
            <a:ext cx="8128001" cy="4724401"/>
          </a:xfrm>
          <a:prstGeom prst="rect">
            <a:avLst/>
          </a:prstGeom>
          <a:ln w="228600" cap="sq" cmpd="thickThin">
            <a:solidFill>
              <a:srgbClr val="0070C0"/>
            </a:solidFill>
            <a:prstDash val="solid"/>
            <a:miter lim="800000"/>
          </a:ln>
          <a:effectLst>
            <a:innerShdw blurRad="76200">
              <a:srgbClr val="000000"/>
            </a:innerShdw>
          </a:effectLst>
        </p:spPr>
      </p:pic>
      <p:sp>
        <p:nvSpPr>
          <p:cNvPr id="4" name="TextBox 3"/>
          <p:cNvSpPr txBox="1"/>
          <p:nvPr/>
        </p:nvSpPr>
        <p:spPr>
          <a:xfrm>
            <a:off x="304800" y="5715000"/>
            <a:ext cx="8534400" cy="461665"/>
          </a:xfrm>
          <a:prstGeom prst="rect">
            <a:avLst/>
          </a:prstGeom>
          <a:noFill/>
        </p:spPr>
        <p:txBody>
          <a:bodyPr wrap="square" rtlCol="0">
            <a:spAutoFit/>
          </a:bodyPr>
          <a:lstStyle/>
          <a:p>
            <a:pPr algn="ctr"/>
            <a:r>
              <a:rPr lang="en-US" sz="2400" dirty="0" smtClean="0">
                <a:solidFill>
                  <a:srgbClr val="FFFF00"/>
                </a:solidFill>
                <a:effectLst>
                  <a:outerShdw blurRad="38100" dist="38100" dir="2700000" algn="tl">
                    <a:srgbClr val="000000">
                      <a:alpha val="43137"/>
                    </a:srgbClr>
                  </a:outerShdw>
                </a:effectLst>
              </a:rPr>
              <a:t>Partial nail dystrophy with pterygium formation specially of thumbs</a:t>
            </a:r>
            <a:endParaRPr lang="en-US" sz="2400" dirty="0">
              <a:solidFill>
                <a:srgbClr val="FFFF00"/>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52</a:t>
            </a:fld>
            <a:endParaRPr lang="en-US" dirty="0"/>
          </a:p>
        </p:txBody>
      </p:sp>
      <p:pic>
        <p:nvPicPr>
          <p:cNvPr id="53250" name="Picture 2" descr="G:\du Vivier Dermatology Imagebank 1998\lp\img0028.jpg"/>
          <p:cNvPicPr>
            <a:picLocks noChangeAspect="1" noChangeArrowheads="1"/>
          </p:cNvPicPr>
          <p:nvPr/>
        </p:nvPicPr>
        <p:blipFill>
          <a:blip r:embed="rId3"/>
          <a:srcRect/>
          <a:stretch>
            <a:fillRect/>
          </a:stretch>
        </p:blipFill>
        <p:spPr bwMode="auto">
          <a:xfrm>
            <a:off x="914400" y="533400"/>
            <a:ext cx="7315200" cy="4876801"/>
          </a:xfrm>
          <a:prstGeom prst="rect">
            <a:avLst/>
          </a:prstGeom>
          <a:ln w="228600" cap="sq" cmpd="thickThin">
            <a:solidFill>
              <a:srgbClr val="0CDE0C"/>
            </a:solidFill>
            <a:prstDash val="solid"/>
            <a:miter lim="800000"/>
          </a:ln>
          <a:effectLst>
            <a:innerShdw blurRad="76200">
              <a:srgbClr val="000000"/>
            </a:innerShdw>
          </a:effectLst>
        </p:spPr>
      </p:pic>
      <p:sp>
        <p:nvSpPr>
          <p:cNvPr id="4" name="Rectangle 3"/>
          <p:cNvSpPr/>
          <p:nvPr/>
        </p:nvSpPr>
        <p:spPr>
          <a:xfrm>
            <a:off x="685800" y="5791200"/>
            <a:ext cx="7772400" cy="707886"/>
          </a:xfrm>
          <a:prstGeom prst="rect">
            <a:avLst/>
          </a:prstGeom>
        </p:spPr>
        <p:txBody>
          <a:bodyPr wrap="square">
            <a:spAutoFit/>
          </a:bodyPr>
          <a:lstStyle/>
          <a:p>
            <a:pPr algn="ctr"/>
            <a:r>
              <a:rPr lang="en-US" sz="2000" dirty="0" smtClean="0">
                <a:solidFill>
                  <a:schemeClr val="bg1"/>
                </a:solidFill>
              </a:rPr>
              <a:t>Destruction of the nail plate results in adhesion between the nail plate and bed producing an appearance known as </a:t>
            </a:r>
            <a:r>
              <a:rPr lang="en-US" sz="2000" dirty="0" smtClean="0">
                <a:solidFill>
                  <a:srgbClr val="FFFF00"/>
                </a:solidFill>
                <a:effectLst>
                  <a:outerShdw blurRad="38100" dist="38100" dir="2700000" algn="tl">
                    <a:srgbClr val="000000">
                      <a:alpha val="43137"/>
                    </a:srgbClr>
                  </a:outerShdw>
                </a:effectLst>
              </a:rPr>
              <a:t>pterygium</a:t>
            </a:r>
            <a:r>
              <a:rPr lang="en-US" sz="2000" dirty="0" smtClean="0">
                <a:solidFill>
                  <a:schemeClr val="bg1"/>
                </a:solidFill>
              </a:rPr>
              <a:t>. </a:t>
            </a:r>
            <a:endParaRPr lang="en-US" sz="2000" dirty="0">
              <a:solidFill>
                <a:schemeClr val="bg1"/>
              </a:solidFill>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53</a:t>
            </a:fld>
            <a:endParaRPr lang="en-US" dirty="0"/>
          </a:p>
        </p:txBody>
      </p:sp>
      <p:pic>
        <p:nvPicPr>
          <p:cNvPr id="3" name="Picture 7"/>
          <p:cNvPicPr>
            <a:picLocks noChangeAspect="1" noChangeArrowheads="1"/>
          </p:cNvPicPr>
          <p:nvPr/>
        </p:nvPicPr>
        <p:blipFill>
          <a:blip r:embed="rId3"/>
          <a:srcRect/>
          <a:stretch>
            <a:fillRect/>
          </a:stretch>
        </p:blipFill>
        <p:spPr bwMode="auto">
          <a:xfrm>
            <a:off x="5029200" y="533400"/>
            <a:ext cx="3843337" cy="5648305"/>
          </a:xfrm>
          <a:prstGeom prst="rect">
            <a:avLst/>
          </a:prstGeom>
          <a:solidFill>
            <a:srgbClr val="FFFFFF">
              <a:shade val="85000"/>
            </a:srgbClr>
          </a:solidFill>
          <a:ln w="88900" cap="sq">
            <a:solidFill>
              <a:srgbClr val="0CDE0C"/>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8370" name="Picture 2"/>
          <p:cNvPicPr>
            <a:picLocks noChangeAspect="1" noChangeArrowheads="1"/>
          </p:cNvPicPr>
          <p:nvPr/>
        </p:nvPicPr>
        <p:blipFill>
          <a:blip r:embed="rId4"/>
          <a:srcRect/>
          <a:stretch>
            <a:fillRect/>
          </a:stretch>
        </p:blipFill>
        <p:spPr bwMode="auto">
          <a:xfrm>
            <a:off x="381000" y="533400"/>
            <a:ext cx="4323198" cy="2895600"/>
          </a:xfrm>
          <a:prstGeom prst="rect">
            <a:avLst/>
          </a:prstGeom>
          <a:solidFill>
            <a:srgbClr val="FFFFFF">
              <a:shade val="85000"/>
            </a:srgbClr>
          </a:solidFill>
          <a:ln w="88900" cap="sq">
            <a:solidFill>
              <a:srgbClr val="FFF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Rectangle 7"/>
          <p:cNvSpPr/>
          <p:nvPr/>
        </p:nvSpPr>
        <p:spPr>
          <a:xfrm>
            <a:off x="381000" y="3048000"/>
            <a:ext cx="4343400" cy="369332"/>
          </a:xfrm>
          <a:prstGeom prst="rect">
            <a:avLst/>
          </a:prstGeom>
          <a:solidFill>
            <a:srgbClr val="FFFF00"/>
          </a:solidFill>
        </p:spPr>
        <p:txBody>
          <a:bodyPr wrap="square">
            <a:spAutoFit/>
          </a:bodyPr>
          <a:lstStyle/>
          <a:p>
            <a:pPr algn="ctr"/>
            <a:r>
              <a:rPr lang="en-US" dirty="0" smtClean="0">
                <a:effectLst>
                  <a:outerShdw blurRad="38100" dist="38100" dir="2700000" algn="tl">
                    <a:srgbClr val="000000">
                      <a:alpha val="43137"/>
                    </a:srgbClr>
                  </a:outerShdw>
                </a:effectLst>
              </a:rPr>
              <a:t>Total nail dystrophy with permanent scarring</a:t>
            </a:r>
            <a:endParaRPr lang="en-US" dirty="0">
              <a:effectLst>
                <a:outerShdw blurRad="38100" dist="38100" dir="2700000" algn="tl">
                  <a:srgbClr val="000000">
                    <a:alpha val="43137"/>
                  </a:srgbClr>
                </a:outerShdw>
              </a:effectLst>
            </a:endParaRPr>
          </a:p>
        </p:txBody>
      </p:sp>
      <p:sp>
        <p:nvSpPr>
          <p:cNvPr id="9" name="Rectangle 8"/>
          <p:cNvSpPr/>
          <p:nvPr/>
        </p:nvSpPr>
        <p:spPr>
          <a:xfrm>
            <a:off x="5181600" y="5334000"/>
            <a:ext cx="3505200" cy="707886"/>
          </a:xfrm>
          <a:prstGeom prst="rect">
            <a:avLst/>
          </a:prstGeom>
        </p:spPr>
        <p:txBody>
          <a:bodyPr wrap="square">
            <a:spAutoFit/>
          </a:bodyPr>
          <a:lstStyle/>
          <a:p>
            <a:pPr algn="ctr"/>
            <a:r>
              <a:rPr lang="en-US" sz="2000" dirty="0" smtClean="0">
                <a:effectLst>
                  <a:outerShdw blurRad="38100" dist="38100" dir="2700000" algn="tl">
                    <a:srgbClr val="000000">
                      <a:alpha val="43137"/>
                    </a:srgbClr>
                  </a:outerShdw>
                </a:effectLst>
              </a:rPr>
              <a:t>Thinning and longitudinal grooving of the nail plate</a:t>
            </a:r>
            <a:endParaRPr lang="en-US" sz="2000" dirty="0">
              <a:effectLst>
                <a:outerShdw blurRad="38100" dist="38100" dir="2700000" algn="tl">
                  <a:srgbClr val="000000">
                    <a:alpha val="43137"/>
                  </a:srgbClr>
                </a:outerShdw>
              </a:effectLst>
            </a:endParaRPr>
          </a:p>
        </p:txBody>
      </p:sp>
      <p:sp>
        <p:nvSpPr>
          <p:cNvPr id="10" name="Rounded Rectangle 9"/>
          <p:cNvSpPr/>
          <p:nvPr/>
        </p:nvSpPr>
        <p:spPr>
          <a:xfrm>
            <a:off x="304800" y="3886200"/>
            <a:ext cx="4495800" cy="2209800"/>
          </a:xfrm>
          <a:prstGeom prst="roundRect">
            <a:avLst/>
          </a:prstGeom>
          <a:solidFill>
            <a:schemeClr val="tx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t>The main </a:t>
            </a:r>
            <a:r>
              <a:rPr lang="en-US" sz="2400" dirty="0" smtClean="0">
                <a:solidFill>
                  <a:srgbClr val="FF0000"/>
                </a:solidFill>
              </a:rPr>
              <a:t>differential diagnoses </a:t>
            </a:r>
            <a:r>
              <a:rPr lang="en-US" sz="2400" dirty="0" smtClean="0"/>
              <a:t>of lichen planus of the nails are:</a:t>
            </a:r>
          </a:p>
          <a:p>
            <a:pPr marL="457200" indent="-457200">
              <a:buClr>
                <a:srgbClr val="FF0000"/>
              </a:buClr>
              <a:buFont typeface="+mj-lt"/>
              <a:buAutoNum type="arabicPeriod"/>
            </a:pPr>
            <a:r>
              <a:rPr lang="en-US" sz="2400" dirty="0" smtClean="0"/>
              <a:t>Psoriasis</a:t>
            </a:r>
          </a:p>
          <a:p>
            <a:pPr marL="457200" indent="-457200">
              <a:buClr>
                <a:srgbClr val="FF0000"/>
              </a:buClr>
              <a:buFont typeface="+mj-lt"/>
              <a:buAutoNum type="arabicPeriod"/>
            </a:pPr>
            <a:r>
              <a:rPr lang="en-US" sz="2400" dirty="0" smtClean="0"/>
              <a:t>Onychomycosis</a:t>
            </a:r>
          </a:p>
          <a:p>
            <a:pPr marL="457200" indent="-457200">
              <a:buClr>
                <a:srgbClr val="FF0000"/>
              </a:buClr>
              <a:buFont typeface="+mj-lt"/>
              <a:buAutoNum type="arabicPeriod"/>
            </a:pPr>
            <a:r>
              <a:rPr lang="en-US" sz="2400" dirty="0" smtClean="0"/>
              <a:t>Alopecia areata</a:t>
            </a:r>
            <a:endParaRPr lang="en-US" sz="2400" dirty="0"/>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54</a:t>
            </a:fld>
            <a:endParaRPr lang="en-US" dirty="0"/>
          </a:p>
        </p:txBody>
      </p:sp>
      <p:sp>
        <p:nvSpPr>
          <p:cNvPr id="7" name="Rectangle 6"/>
          <p:cNvSpPr/>
          <p:nvPr/>
        </p:nvSpPr>
        <p:spPr>
          <a:xfrm>
            <a:off x="609600" y="304800"/>
            <a:ext cx="8077200" cy="2062103"/>
          </a:xfrm>
          <a:prstGeom prst="rect">
            <a:avLst/>
          </a:prstGeom>
        </p:spPr>
        <p:txBody>
          <a:bodyPr wrap="square">
            <a:spAutoFit/>
          </a:bodyPr>
          <a:lstStyle/>
          <a:p>
            <a:r>
              <a:rPr lang="en-US" sz="2800" dirty="0" smtClean="0">
                <a:solidFill>
                  <a:srgbClr val="FFFF00"/>
                </a:solidFill>
                <a:effectLst>
                  <a:outerShdw blurRad="38100" dist="38100" dir="2700000" algn="tl">
                    <a:srgbClr val="000000">
                      <a:alpha val="43137"/>
                    </a:srgbClr>
                  </a:outerShdw>
                </a:effectLst>
              </a:rPr>
              <a:t>Complications of lichen planus</a:t>
            </a:r>
            <a:endParaRPr lang="en-US" sz="2800" dirty="0" smtClean="0">
              <a:solidFill>
                <a:schemeClr val="bg1"/>
              </a:solidFill>
              <a:effectLst>
                <a:outerShdw blurRad="38100" dist="38100" dir="2700000" algn="tl">
                  <a:srgbClr val="000000">
                    <a:alpha val="43137"/>
                  </a:srgbClr>
                </a:outerShdw>
              </a:effectLst>
            </a:endParaRP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Scarring alopecia (permanent hair loss).</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Nail loss or deformities.</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SCC may complicate erosive lichen planus of the mucosa.</a:t>
            </a:r>
          </a:p>
          <a:p>
            <a:pPr marL="457200" indent="-457200">
              <a:buClr>
                <a:srgbClr val="00B0F0"/>
              </a:buClr>
              <a:buFont typeface="+mj-lt"/>
              <a:buAutoNum type="arabicPeriod"/>
            </a:pPr>
            <a:r>
              <a:rPr lang="en-US" sz="2400" dirty="0" smtClean="0">
                <a:solidFill>
                  <a:schemeClr val="bg1"/>
                </a:solidFill>
                <a:effectLst>
                  <a:outerShdw blurRad="38100" dist="38100" dir="2700000" algn="tl">
                    <a:srgbClr val="000000">
                      <a:alpha val="43137"/>
                    </a:srgbClr>
                  </a:outerShdw>
                </a:effectLst>
              </a:rPr>
              <a:t>Post-inflammatory hyperpigmentation.</a:t>
            </a:r>
            <a:endParaRPr lang="en-US" sz="2400" dirty="0" smtClean="0">
              <a:solidFill>
                <a:srgbClr val="FFFF00"/>
              </a:solidFill>
              <a:effectLst>
                <a:outerShdw blurRad="38100" dist="38100" dir="2700000" algn="tl">
                  <a:srgbClr val="000000">
                    <a:alpha val="43137"/>
                  </a:srgbClr>
                </a:outerShdw>
              </a:effectLst>
            </a:endParaRPr>
          </a:p>
        </p:txBody>
      </p:sp>
      <p:sp>
        <p:nvSpPr>
          <p:cNvPr id="8" name="Rectangle 7"/>
          <p:cNvSpPr/>
          <p:nvPr/>
        </p:nvSpPr>
        <p:spPr>
          <a:xfrm>
            <a:off x="533400" y="2362200"/>
            <a:ext cx="8305800" cy="4278094"/>
          </a:xfrm>
          <a:prstGeom prst="rect">
            <a:avLst/>
          </a:prstGeom>
        </p:spPr>
        <p:txBody>
          <a:bodyPr wrap="square">
            <a:spAutoFit/>
          </a:bodyPr>
          <a:lstStyle/>
          <a:p>
            <a:r>
              <a:rPr lang="en-US" sz="3200" dirty="0" smtClean="0">
                <a:solidFill>
                  <a:srgbClr val="FF0000"/>
                </a:solidFill>
                <a:effectLst>
                  <a:outerShdw blurRad="38100" dist="38100" dir="2700000" algn="tl">
                    <a:srgbClr val="000000">
                      <a:alpha val="43137"/>
                    </a:srgbClr>
                  </a:outerShdw>
                </a:effectLst>
              </a:rPr>
              <a:t>Management of lichen planus</a:t>
            </a:r>
          </a:p>
          <a:p>
            <a:r>
              <a:rPr lang="en-US" sz="2400" dirty="0" smtClean="0">
                <a:solidFill>
                  <a:schemeClr val="bg1"/>
                </a:solidFill>
                <a:effectLst>
                  <a:outerShdw blurRad="38100" dist="38100" dir="2700000" algn="tl">
                    <a:srgbClr val="000000">
                      <a:alpha val="43137"/>
                    </a:srgbClr>
                  </a:outerShdw>
                </a:effectLst>
              </a:rPr>
              <a:t>Lichen planus is self-limiting disease but may take many months to few years to disappear. However, it is difficult to treat. For:</a:t>
            </a:r>
          </a:p>
          <a:p>
            <a:r>
              <a:rPr lang="en-US" sz="2400" dirty="0" smtClean="0">
                <a:solidFill>
                  <a:schemeClr val="bg1"/>
                </a:solidFill>
                <a:effectLst>
                  <a:outerShdw blurRad="38100" dist="38100" dir="2700000" algn="tl">
                    <a:srgbClr val="000000">
                      <a:alpha val="43137"/>
                    </a:srgbClr>
                  </a:outerShdw>
                </a:effectLst>
              </a:rPr>
              <a:t>A. </a:t>
            </a:r>
            <a:r>
              <a:rPr lang="en-US" sz="2400" dirty="0" smtClean="0">
                <a:solidFill>
                  <a:srgbClr val="FFFF00"/>
                </a:solidFill>
                <a:effectLst>
                  <a:outerShdw blurRad="38100" dist="38100" dir="2700000" algn="tl">
                    <a:srgbClr val="000000">
                      <a:alpha val="43137"/>
                    </a:srgbClr>
                  </a:outerShdw>
                </a:effectLst>
              </a:rPr>
              <a:t>Widespread disease</a:t>
            </a:r>
            <a:r>
              <a:rPr lang="en-US" sz="2400" dirty="0" smtClean="0">
                <a:solidFill>
                  <a:schemeClr val="bg1"/>
                </a:solidFill>
                <a:effectLst>
                  <a:outerShdw blurRad="38100" dist="38100" dir="2700000" algn="tl">
                    <a:srgbClr val="000000">
                      <a:alpha val="43137"/>
                    </a:srgbClr>
                  </a:outerShdw>
                </a:effectLst>
              </a:rPr>
              <a:t>: may be treated with:</a:t>
            </a:r>
          </a:p>
          <a:p>
            <a:r>
              <a:rPr lang="en-US" sz="2400" dirty="0" smtClean="0">
                <a:solidFill>
                  <a:schemeClr val="bg1"/>
                </a:solidFill>
                <a:effectLst>
                  <a:outerShdw blurRad="38100" dist="38100" dir="2700000" algn="tl">
                    <a:srgbClr val="000000">
                      <a:alpha val="43137"/>
                    </a:srgbClr>
                  </a:outerShdw>
                </a:effectLst>
              </a:rPr>
              <a:t>1. </a:t>
            </a:r>
            <a:r>
              <a:rPr lang="en-US" sz="2400" dirty="0" smtClean="0">
                <a:solidFill>
                  <a:srgbClr val="00B0F0"/>
                </a:solidFill>
                <a:effectLst>
                  <a:outerShdw blurRad="38100" dist="38100" dir="2700000" algn="tl">
                    <a:srgbClr val="000000">
                      <a:alpha val="43137"/>
                    </a:srgbClr>
                  </a:outerShdw>
                </a:effectLst>
              </a:rPr>
              <a:t>Systemic steroids </a:t>
            </a:r>
            <a:r>
              <a:rPr lang="en-US" sz="2400" dirty="0" smtClean="0">
                <a:solidFill>
                  <a:schemeClr val="bg1"/>
                </a:solidFill>
                <a:effectLst>
                  <a:outerShdw blurRad="38100" dist="38100" dir="2700000" algn="tl">
                    <a:srgbClr val="000000">
                      <a:alpha val="43137"/>
                    </a:srgbClr>
                  </a:outerShdw>
                </a:effectLst>
              </a:rPr>
              <a:t>( the problem is relapse as dose reduced).</a:t>
            </a:r>
          </a:p>
          <a:p>
            <a:r>
              <a:rPr lang="en-US" sz="2400" dirty="0" smtClean="0">
                <a:solidFill>
                  <a:schemeClr val="bg1"/>
                </a:solidFill>
                <a:effectLst>
                  <a:outerShdw blurRad="38100" dist="38100" dir="2700000" algn="tl">
                    <a:srgbClr val="000000">
                      <a:alpha val="43137"/>
                    </a:srgbClr>
                  </a:outerShdw>
                </a:effectLst>
              </a:rPr>
              <a:t>2. </a:t>
            </a:r>
            <a:r>
              <a:rPr lang="en-US" sz="2400" dirty="0" smtClean="0">
                <a:solidFill>
                  <a:srgbClr val="00B0F0"/>
                </a:solidFill>
                <a:effectLst>
                  <a:outerShdw blurRad="38100" dist="38100" dir="2700000" algn="tl">
                    <a:srgbClr val="000000">
                      <a:alpha val="43137"/>
                    </a:srgbClr>
                  </a:outerShdw>
                </a:effectLst>
              </a:rPr>
              <a:t>Systemic retinoids </a:t>
            </a:r>
            <a:r>
              <a:rPr lang="en-US" sz="2400" dirty="0" smtClean="0">
                <a:solidFill>
                  <a:schemeClr val="bg1"/>
                </a:solidFill>
                <a:effectLst>
                  <a:outerShdw blurRad="38100" dist="38100" dir="2700000" algn="tl">
                    <a:srgbClr val="000000">
                      <a:alpha val="43137"/>
                    </a:srgbClr>
                  </a:outerShdw>
                </a:effectLst>
              </a:rPr>
              <a:t>(Acetretin and Isotretinoin).</a:t>
            </a:r>
          </a:p>
          <a:p>
            <a:r>
              <a:rPr lang="en-US" sz="2400" dirty="0" smtClean="0">
                <a:solidFill>
                  <a:schemeClr val="bg1"/>
                </a:solidFill>
                <a:effectLst>
                  <a:outerShdw blurRad="38100" dist="38100" dir="2700000" algn="tl">
                    <a:srgbClr val="000000">
                      <a:alpha val="43137"/>
                    </a:srgbClr>
                  </a:outerShdw>
                </a:effectLst>
              </a:rPr>
              <a:t>3. </a:t>
            </a:r>
            <a:r>
              <a:rPr lang="en-US" sz="2400" dirty="0" smtClean="0">
                <a:solidFill>
                  <a:srgbClr val="00B0F0"/>
                </a:solidFill>
                <a:effectLst>
                  <a:outerShdw blurRad="38100" dist="38100" dir="2700000" algn="tl">
                    <a:srgbClr val="000000">
                      <a:alpha val="43137"/>
                    </a:srgbClr>
                  </a:outerShdw>
                </a:effectLst>
              </a:rPr>
              <a:t>PUVA therapy</a:t>
            </a:r>
            <a:r>
              <a:rPr lang="en-US" sz="2400" dirty="0" smtClean="0">
                <a:solidFill>
                  <a:schemeClr val="bg1"/>
                </a:solidFill>
                <a:effectLst>
                  <a:outerShdw blurRad="38100" dist="38100" dir="2700000" algn="tl">
                    <a:srgbClr val="000000">
                      <a:alpha val="43137"/>
                    </a:srgbClr>
                  </a:outerShdw>
                </a:effectLst>
              </a:rPr>
              <a:t>.</a:t>
            </a:r>
          </a:p>
          <a:p>
            <a:r>
              <a:rPr lang="en-US" sz="2400" dirty="0" smtClean="0">
                <a:solidFill>
                  <a:schemeClr val="bg1"/>
                </a:solidFill>
                <a:effectLst>
                  <a:outerShdw blurRad="38100" dist="38100" dir="2700000" algn="tl">
                    <a:srgbClr val="000000">
                      <a:alpha val="43137"/>
                    </a:srgbClr>
                  </a:outerShdw>
                </a:effectLst>
              </a:rPr>
              <a:t>4. </a:t>
            </a:r>
            <a:r>
              <a:rPr lang="en-US" sz="2400" dirty="0" smtClean="0">
                <a:solidFill>
                  <a:srgbClr val="00B0F0"/>
                </a:solidFill>
                <a:effectLst>
                  <a:outerShdw blurRad="38100" dist="38100" dir="2700000" algn="tl">
                    <a:srgbClr val="000000">
                      <a:alpha val="43137"/>
                    </a:srgbClr>
                  </a:outerShdw>
                </a:effectLst>
              </a:rPr>
              <a:t>Enoxaparin</a:t>
            </a:r>
            <a:r>
              <a:rPr lang="en-US" sz="2400" dirty="0" smtClean="0">
                <a:solidFill>
                  <a:schemeClr val="bg1"/>
                </a:solidFill>
                <a:effectLst>
                  <a:outerShdw blurRad="38100" dist="38100" dir="2700000" algn="tl">
                    <a:srgbClr val="000000">
                      <a:alpha val="43137"/>
                    </a:srgbClr>
                  </a:outerShdw>
                </a:effectLst>
              </a:rPr>
              <a:t> (low molecular weight </a:t>
            </a:r>
            <a:r>
              <a:rPr lang="en-US" sz="2400" dirty="0" smtClean="0">
                <a:solidFill>
                  <a:srgbClr val="00B0F0"/>
                </a:solidFill>
                <a:effectLst>
                  <a:outerShdw blurRad="38100" dist="38100" dir="2700000" algn="tl">
                    <a:srgbClr val="000000">
                      <a:alpha val="43137"/>
                    </a:srgbClr>
                  </a:outerShdw>
                </a:effectLst>
              </a:rPr>
              <a:t>heparin</a:t>
            </a:r>
            <a:r>
              <a:rPr lang="en-US" sz="2400" dirty="0" smtClean="0">
                <a:solidFill>
                  <a:schemeClr val="bg1"/>
                </a:solidFill>
                <a:effectLst>
                  <a:outerShdw blurRad="38100" dist="38100" dir="2700000" algn="tl">
                    <a:srgbClr val="000000">
                      <a:alpha val="43137"/>
                    </a:srgbClr>
                  </a:outerShdw>
                </a:effectLst>
              </a:rPr>
              <a:t>) given as 3 mg subcutaneous injection weekly. It is not effective for oral lesions.</a:t>
            </a:r>
          </a:p>
          <a:p>
            <a:r>
              <a:rPr lang="en-US" sz="2400" dirty="0" smtClean="0">
                <a:solidFill>
                  <a:schemeClr val="bg1"/>
                </a:solidFill>
                <a:effectLst>
                  <a:outerShdw blurRad="38100" dist="38100" dir="2700000" algn="tl">
                    <a:srgbClr val="000000">
                      <a:alpha val="43137"/>
                    </a:srgbClr>
                  </a:outerShdw>
                </a:effectLst>
              </a:rPr>
              <a:t>5. </a:t>
            </a:r>
            <a:r>
              <a:rPr lang="en-US" sz="2400" dirty="0" smtClean="0">
                <a:solidFill>
                  <a:srgbClr val="00B0F0"/>
                </a:solidFill>
                <a:effectLst>
                  <a:outerShdw blurRad="38100" dist="38100" dir="2700000" algn="tl">
                    <a:srgbClr val="000000">
                      <a:alpha val="43137"/>
                    </a:srgbClr>
                  </a:outerShdw>
                </a:effectLst>
              </a:rPr>
              <a:t>Cyclosporine</a:t>
            </a:r>
            <a:r>
              <a:rPr lang="en-US" sz="2400" dirty="0" smtClean="0">
                <a:solidFill>
                  <a:schemeClr val="bg1"/>
                </a:solidFill>
                <a:effectLst>
                  <a:outerShdw blurRad="38100" dist="38100" dir="2700000" algn="tl">
                    <a:srgbClr val="000000">
                      <a:alpha val="43137"/>
                    </a:srgbClr>
                  </a:outerShdw>
                </a:effectLst>
              </a:rPr>
              <a:t>: for most severe cases. Main side effect is its potential toxicities. </a:t>
            </a:r>
            <a:r>
              <a:rPr lang="en-US" sz="2400" dirty="0" smtClean="0">
                <a:solidFill>
                  <a:srgbClr val="00B0F0"/>
                </a:solidFill>
                <a:effectLst>
                  <a:outerShdw blurRad="38100" dist="38100" dir="2700000" algn="tl">
                    <a:srgbClr val="000000">
                      <a:alpha val="43137"/>
                    </a:srgbClr>
                  </a:outerShdw>
                </a:effectLst>
              </a:rPr>
              <a:t> </a:t>
            </a:r>
            <a:endParaRPr lang="en-US" sz="2400" dirty="0" smtClean="0">
              <a:solidFill>
                <a:schemeClr val="bg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55</a:t>
            </a:fld>
            <a:endParaRPr lang="en-US" dirty="0"/>
          </a:p>
        </p:txBody>
      </p:sp>
      <p:sp>
        <p:nvSpPr>
          <p:cNvPr id="3" name="TextBox 2"/>
          <p:cNvSpPr txBox="1"/>
          <p:nvPr/>
        </p:nvSpPr>
        <p:spPr>
          <a:xfrm>
            <a:off x="457200" y="381000"/>
            <a:ext cx="8153400" cy="3416320"/>
          </a:xfrm>
          <a:prstGeom prst="rect">
            <a:avLst/>
          </a:prstGeom>
          <a:noFill/>
        </p:spPr>
        <p:txBody>
          <a:bodyPr wrap="square" rtlCol="0">
            <a:spAutoFit/>
          </a:bodyPr>
          <a:lstStyle/>
          <a:p>
            <a:r>
              <a:rPr lang="en-US" sz="2400" dirty="0" smtClean="0">
                <a:solidFill>
                  <a:schemeClr val="bg1"/>
                </a:solidFill>
              </a:rPr>
              <a:t>B. </a:t>
            </a:r>
            <a:r>
              <a:rPr lang="en-US" sz="2400" dirty="0" smtClean="0">
                <a:solidFill>
                  <a:srgbClr val="FFFF00"/>
                </a:solidFill>
              </a:rPr>
              <a:t>Limited cutaneous lesions</a:t>
            </a:r>
            <a:r>
              <a:rPr lang="en-US" sz="2400" dirty="0" smtClean="0">
                <a:solidFill>
                  <a:schemeClr val="bg1"/>
                </a:solidFill>
              </a:rPr>
              <a:t>: can be managed with superpotent topical corticosteroids or intralesional steroid injections.</a:t>
            </a:r>
          </a:p>
          <a:p>
            <a:endParaRPr lang="en-US" sz="2400" dirty="0" smtClean="0">
              <a:solidFill>
                <a:schemeClr val="bg1"/>
              </a:solidFill>
            </a:endParaRPr>
          </a:p>
          <a:p>
            <a:r>
              <a:rPr lang="en-US" sz="2400" dirty="0" smtClean="0">
                <a:solidFill>
                  <a:schemeClr val="bg1"/>
                </a:solidFill>
              </a:rPr>
              <a:t>C. </a:t>
            </a:r>
            <a:r>
              <a:rPr lang="en-US" sz="2400" dirty="0" smtClean="0">
                <a:solidFill>
                  <a:srgbClr val="FFFF00"/>
                </a:solidFill>
              </a:rPr>
              <a:t>Oral lesions</a:t>
            </a:r>
            <a:r>
              <a:rPr lang="en-US" sz="2400" dirty="0" smtClean="0">
                <a:solidFill>
                  <a:schemeClr val="bg1"/>
                </a:solidFill>
              </a:rPr>
              <a:t>: you can prescribe:</a:t>
            </a:r>
          </a:p>
          <a:p>
            <a:pPr marL="457200" indent="-457200">
              <a:buAutoNum type="arabicPeriod"/>
            </a:pPr>
            <a:r>
              <a:rPr lang="en-US" sz="2400" dirty="0" smtClean="0">
                <a:solidFill>
                  <a:schemeClr val="bg1"/>
                </a:solidFill>
              </a:rPr>
              <a:t>Superpotent </a:t>
            </a:r>
            <a:r>
              <a:rPr lang="en-US" sz="2400" dirty="0" smtClean="0">
                <a:solidFill>
                  <a:srgbClr val="00B0F0"/>
                </a:solidFill>
              </a:rPr>
              <a:t>topical steroid </a:t>
            </a:r>
            <a:r>
              <a:rPr lang="en-US" sz="2400" dirty="0" smtClean="0">
                <a:solidFill>
                  <a:schemeClr val="bg1"/>
                </a:solidFill>
              </a:rPr>
              <a:t>in Orabase.</a:t>
            </a:r>
          </a:p>
          <a:p>
            <a:pPr marL="457200" indent="-457200">
              <a:buAutoNum type="arabicPeriod"/>
            </a:pPr>
            <a:r>
              <a:rPr lang="en-US" sz="2400" dirty="0" smtClean="0">
                <a:solidFill>
                  <a:srgbClr val="00B0F0"/>
                </a:solidFill>
              </a:rPr>
              <a:t>Topical steroid </a:t>
            </a:r>
            <a:r>
              <a:rPr lang="en-US" sz="2400" dirty="0" smtClean="0">
                <a:solidFill>
                  <a:schemeClr val="bg1"/>
                </a:solidFill>
              </a:rPr>
              <a:t>+ </a:t>
            </a:r>
            <a:r>
              <a:rPr lang="en-US" sz="2400" dirty="0" smtClean="0">
                <a:solidFill>
                  <a:srgbClr val="00B0F0"/>
                </a:solidFill>
              </a:rPr>
              <a:t>topical Tretinoin</a:t>
            </a:r>
            <a:r>
              <a:rPr lang="en-US" sz="2400" dirty="0" smtClean="0">
                <a:solidFill>
                  <a:schemeClr val="bg1"/>
                </a:solidFill>
              </a:rPr>
              <a:t>.</a:t>
            </a:r>
          </a:p>
          <a:p>
            <a:pPr marL="457200" indent="-457200">
              <a:buAutoNum type="arabicPeriod"/>
            </a:pPr>
            <a:r>
              <a:rPr lang="en-US" sz="2400" dirty="0" smtClean="0">
                <a:solidFill>
                  <a:srgbClr val="00B0F0"/>
                </a:solidFill>
              </a:rPr>
              <a:t> Intralesional steroid </a:t>
            </a:r>
            <a:r>
              <a:rPr lang="en-US" sz="2400" dirty="0" smtClean="0">
                <a:solidFill>
                  <a:schemeClr val="bg1"/>
                </a:solidFill>
              </a:rPr>
              <a:t>(for unresponsive lesions).</a:t>
            </a:r>
          </a:p>
          <a:p>
            <a:pPr marL="457200" indent="-457200">
              <a:buAutoNum type="arabicPeriod"/>
            </a:pPr>
            <a:r>
              <a:rPr lang="en-US" sz="2400" dirty="0" smtClean="0">
                <a:solidFill>
                  <a:srgbClr val="00B0F0"/>
                </a:solidFill>
              </a:rPr>
              <a:t>Cyclosporine</a:t>
            </a:r>
            <a:r>
              <a:rPr lang="en-US" sz="2400" dirty="0" smtClean="0">
                <a:solidFill>
                  <a:schemeClr val="bg1"/>
                </a:solidFill>
              </a:rPr>
              <a:t> mouthwash (for refractory cases).</a:t>
            </a:r>
          </a:p>
          <a:p>
            <a:pPr marL="457200" indent="-457200">
              <a:buAutoNum type="arabicPeriod"/>
            </a:pPr>
            <a:r>
              <a:rPr lang="en-US" sz="2400" dirty="0" smtClean="0">
                <a:solidFill>
                  <a:srgbClr val="00B0F0"/>
                </a:solidFill>
              </a:rPr>
              <a:t>Hydroxychloroquine</a:t>
            </a:r>
            <a:r>
              <a:rPr lang="en-US" sz="2400" dirty="0" smtClean="0">
                <a:solidFill>
                  <a:schemeClr val="bg1"/>
                </a:solidFill>
              </a:rPr>
              <a:t> 200-400 mg orally per day for 6 months.</a:t>
            </a:r>
          </a:p>
        </p:txBody>
      </p:sp>
      <p:sp>
        <p:nvSpPr>
          <p:cNvPr id="4" name="Rounded Rectangle 3"/>
          <p:cNvSpPr/>
          <p:nvPr/>
        </p:nvSpPr>
        <p:spPr>
          <a:xfrm>
            <a:off x="4724400" y="4419600"/>
            <a:ext cx="3886200" cy="1828800"/>
          </a:xfrm>
          <a:prstGeom prst="roundRect">
            <a:avLst/>
          </a:prstGeom>
          <a:gradFill>
            <a:gsLst>
              <a:gs pos="45000">
                <a:srgbClr val="C00000"/>
              </a:gs>
              <a:gs pos="51000">
                <a:schemeClr val="tx1"/>
              </a:gs>
            </a:gsLst>
            <a:lin ang="5400000" scaled="0"/>
          </a:gra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Clr>
                <a:srgbClr val="00B0F0"/>
              </a:buClr>
              <a:buFont typeface="+mj-lt"/>
              <a:buAutoNum type="arabicPeriod"/>
            </a:pPr>
            <a:r>
              <a:rPr lang="en-US" sz="2400" dirty="0" smtClean="0">
                <a:solidFill>
                  <a:schemeClr val="bg1"/>
                </a:solidFill>
              </a:rPr>
              <a:t>Hypertrophic LP.</a:t>
            </a:r>
          </a:p>
          <a:p>
            <a:pPr marL="457200" indent="-457200">
              <a:buClr>
                <a:srgbClr val="00B0F0"/>
              </a:buClr>
              <a:buFont typeface="+mj-lt"/>
              <a:buAutoNum type="arabicPeriod"/>
            </a:pPr>
            <a:r>
              <a:rPr lang="en-US" sz="2400" dirty="0" smtClean="0">
                <a:solidFill>
                  <a:schemeClr val="bg1"/>
                </a:solidFill>
              </a:rPr>
              <a:t>Painful oral lesions.</a:t>
            </a:r>
          </a:p>
          <a:p>
            <a:pPr marL="457200" indent="-457200">
              <a:buClr>
                <a:srgbClr val="00B0F0"/>
              </a:buClr>
              <a:buFont typeface="+mj-lt"/>
              <a:buAutoNum type="arabicPeriod"/>
            </a:pPr>
            <a:r>
              <a:rPr lang="en-US" sz="2400" dirty="0" smtClean="0">
                <a:solidFill>
                  <a:schemeClr val="bg1"/>
                </a:solidFill>
              </a:rPr>
              <a:t>Nail dystrophy.</a:t>
            </a:r>
          </a:p>
          <a:p>
            <a:pPr marL="457200" indent="-457200">
              <a:buClr>
                <a:srgbClr val="00B0F0"/>
              </a:buClr>
              <a:buFont typeface="+mj-lt"/>
              <a:buAutoNum type="arabicPeriod"/>
            </a:pPr>
            <a:r>
              <a:rPr lang="en-US" sz="2400" dirty="0" smtClean="0">
                <a:solidFill>
                  <a:schemeClr val="bg1"/>
                </a:solidFill>
              </a:rPr>
              <a:t>Early scalp involvement.</a:t>
            </a:r>
            <a:endParaRPr lang="en-US" sz="2400" dirty="0">
              <a:solidFill>
                <a:schemeClr val="bg1"/>
              </a:solidFill>
            </a:endParaRPr>
          </a:p>
        </p:txBody>
      </p:sp>
      <p:sp>
        <p:nvSpPr>
          <p:cNvPr id="6" name="Right Arrow 5"/>
          <p:cNvSpPr/>
          <p:nvPr/>
        </p:nvSpPr>
        <p:spPr>
          <a:xfrm>
            <a:off x="609600" y="4343400"/>
            <a:ext cx="3810000" cy="1905000"/>
          </a:xfrm>
          <a:prstGeom prst="rightArrow">
            <a:avLst/>
          </a:prstGeom>
          <a:gradFill>
            <a:gsLst>
              <a:gs pos="45000">
                <a:srgbClr val="FFFF00"/>
              </a:gs>
              <a:gs pos="51000">
                <a:srgbClr val="00B0F0"/>
              </a:gs>
            </a:gsLst>
            <a:lin ang="5400000" scaled="0"/>
          </a:gra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smtClean="0">
                <a:solidFill>
                  <a:schemeClr val="tx1"/>
                </a:solidFill>
                <a:effectLst>
                  <a:outerShdw blurRad="38100" dist="38100" dir="2700000" algn="tl">
                    <a:srgbClr val="000000">
                      <a:alpha val="43137"/>
                    </a:srgbClr>
                  </a:outerShdw>
                </a:effectLst>
              </a:rPr>
              <a:t>What are the indications of intralesional steroid in LP?</a:t>
            </a:r>
            <a:endParaRPr lang="en-US" sz="2000" dirty="0">
              <a:solidFill>
                <a:schemeClr val="tx1"/>
              </a:solidFill>
              <a:effectLst>
                <a:outerShdw blurRad="38100" dist="38100" dir="2700000" algn="tl">
                  <a:srgbClr val="000000">
                    <a:alpha val="43137"/>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B6F15528-21DE-4FAA-801E-634DDDAF4B2B}" type="slidenum">
              <a:rPr lang="en-US" smtClean="0"/>
              <a:pPr/>
              <a:t>56</a:t>
            </a:fld>
            <a:endParaRPr lang="en-US" dirty="0"/>
          </a:p>
        </p:txBody>
      </p:sp>
      <p:sp>
        <p:nvSpPr>
          <p:cNvPr id="4" name="Rectangle 3"/>
          <p:cNvSpPr/>
          <p:nvPr/>
        </p:nvSpPr>
        <p:spPr>
          <a:xfrm>
            <a:off x="1066800" y="1066800"/>
            <a:ext cx="7315200"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ar-IQ" sz="6600" b="1" dirty="0" smtClean="0">
                <a:ln w="11430">
                  <a:solidFill>
                    <a:srgbClr val="FFFF00"/>
                  </a:solidFill>
                </a:ln>
                <a:solidFill>
                  <a:srgbClr val="FFFF00"/>
                </a:solidFill>
                <a:effectLst>
                  <a:outerShdw blurRad="50800" dist="39000" dir="5460000" algn="tl">
                    <a:srgbClr val="000000">
                      <a:alpha val="38000"/>
                    </a:srgbClr>
                  </a:outerShdw>
                </a:effectLst>
              </a:rPr>
              <a:t>الحمد لله رب العالمين</a:t>
            </a:r>
            <a:endParaRPr lang="en-US" sz="6600" b="1" dirty="0">
              <a:ln w="11430">
                <a:solidFill>
                  <a:srgbClr val="FFFF00"/>
                </a:solidFill>
              </a:ln>
              <a:solidFill>
                <a:srgbClr val="FFFF00"/>
              </a:solidFill>
              <a:effectLst>
                <a:outerShdw blurRad="50800" dist="39000" dir="5460000" algn="tl">
                  <a:srgbClr val="000000">
                    <a:alpha val="38000"/>
                  </a:srgbClr>
                </a:outerShdw>
              </a:effectLst>
            </a:endParaRPr>
          </a:p>
        </p:txBody>
      </p:sp>
      <p:sp>
        <p:nvSpPr>
          <p:cNvPr id="6" name="Rectangle 5"/>
          <p:cNvSpPr/>
          <p:nvPr/>
        </p:nvSpPr>
        <p:spPr>
          <a:xfrm>
            <a:off x="2362200" y="3200400"/>
            <a:ext cx="4394409" cy="110799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THANK YOU</a:t>
            </a:r>
            <a:endParaRPr lang="en-US" sz="6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transition>
    <p:dissolve/>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1"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4)">
                                      <p:cBhvr>
                                        <p:cTn id="1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860</TotalTime>
  <Words>2440</Words>
  <Application>Microsoft Office PowerPoint</Application>
  <PresentationFormat>On-screen Show (4:3)</PresentationFormat>
  <Paragraphs>295</Paragraphs>
  <Slides>56</Slides>
  <Notes>1</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Slide 1</vt:lpstr>
      <vt:lpstr>Lichen planus</vt:lpstr>
      <vt:lpstr>Slide 3</vt:lpstr>
      <vt:lpstr>Histopathology </vt:lpstr>
      <vt:lpstr>Slide 5</vt:lpstr>
      <vt:lpstr>Clinical Picture</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Variants of LP</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Nameer</dc:creator>
  <cp:lastModifiedBy>Nameer</cp:lastModifiedBy>
  <cp:revision>106</cp:revision>
  <dcterms:created xsi:type="dcterms:W3CDTF">2006-08-16T00:00:00Z</dcterms:created>
  <dcterms:modified xsi:type="dcterms:W3CDTF">2010-04-08T05:21:46Z</dcterms:modified>
</cp:coreProperties>
</file>