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s/comment6.xml" ContentType="application/vnd.openxmlformats-officedocument.presentationml.comment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s/comment4.xml" ContentType="application/vnd.openxmlformats-officedocument.presentationml.comments+xml"/>
  <Override PartName="/ppt/commentAuthors.xml" ContentType="application/vnd.openxmlformats-officedocument.presentationml.commentAuthors+xml"/>
  <Override PartName="/ppt/comments/comment2.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ppt/comments/comment5.xml" ContentType="application/vnd.openxmlformats-officedocument.presentationml.comment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omments/comment3.xml" ContentType="application/vnd.openxmlformats-officedocument.presentationml.comments+xml"/>
  <Override PartName="/ppt/slideLayouts/slideLayout10.xml" ContentType="application/vnd.openxmlformats-officedocument.presentationml.slideLayout+xml"/>
  <Override PartName="/ppt/comments/comment1.xml" ContentType="application/vnd.openxmlformats-officedocument.presentationml.comment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3"/>
  </p:notesMasterIdLst>
  <p:sldIdLst>
    <p:sldId id="256" r:id="rId2"/>
    <p:sldId id="275" r:id="rId3"/>
    <p:sldId id="274" r:id="rId4"/>
    <p:sldId id="258" r:id="rId5"/>
    <p:sldId id="259" r:id="rId6"/>
    <p:sldId id="265" r:id="rId7"/>
    <p:sldId id="278" r:id="rId8"/>
    <p:sldId id="260" r:id="rId9"/>
    <p:sldId id="279" r:id="rId10"/>
    <p:sldId id="280" r:id="rId11"/>
    <p:sldId id="281" r:id="rId12"/>
    <p:sldId id="288" r:id="rId13"/>
    <p:sldId id="261" r:id="rId14"/>
    <p:sldId id="283" r:id="rId15"/>
    <p:sldId id="292" r:id="rId16"/>
    <p:sldId id="262" r:id="rId17"/>
    <p:sldId id="305" r:id="rId18"/>
    <p:sldId id="304" r:id="rId19"/>
    <p:sldId id="284" r:id="rId20"/>
    <p:sldId id="263" r:id="rId21"/>
    <p:sldId id="264" r:id="rId22"/>
    <p:sldId id="287" r:id="rId23"/>
    <p:sldId id="285" r:id="rId24"/>
    <p:sldId id="276" r:id="rId25"/>
    <p:sldId id="277" r:id="rId26"/>
    <p:sldId id="289" r:id="rId27"/>
    <p:sldId id="296" r:id="rId28"/>
    <p:sldId id="297" r:id="rId29"/>
    <p:sldId id="293" r:id="rId30"/>
    <p:sldId id="257" r:id="rId31"/>
    <p:sldId id="295" r:id="rId32"/>
    <p:sldId id="294" r:id="rId33"/>
    <p:sldId id="298" r:id="rId34"/>
    <p:sldId id="299" r:id="rId35"/>
    <p:sldId id="266" r:id="rId36"/>
    <p:sldId id="300" r:id="rId37"/>
    <p:sldId id="301" r:id="rId38"/>
    <p:sldId id="267" r:id="rId39"/>
    <p:sldId id="302" r:id="rId40"/>
    <p:sldId id="268" r:id="rId41"/>
    <p:sldId id="306" r:id="rId42"/>
    <p:sldId id="269" r:id="rId43"/>
    <p:sldId id="308" r:id="rId44"/>
    <p:sldId id="270" r:id="rId45"/>
    <p:sldId id="307" r:id="rId46"/>
    <p:sldId id="271" r:id="rId47"/>
    <p:sldId id="309" r:id="rId48"/>
    <p:sldId id="272" r:id="rId49"/>
    <p:sldId id="310" r:id="rId50"/>
    <p:sldId id="273" r:id="rId51"/>
    <p:sldId id="311"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meer" initials="N"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95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0-03-18T23:01:10.016" idx="1">
    <p:pos x="5159" y="142"/>
    <p:text>Subungual trauma: if history of trauma has escaped notice, it may raise worry about subungual melanoma.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0-03-19T22:59:37.244" idx="2">
    <p:pos x="5109" y="1411"/>
    <p:text>Other predisposing factors for chronic paronychia are: poor peripheral circulation and vaginal candiasis in addition to cuticular seal damage.
In the management of chronic paronychia avoidance of or protctive measures againt moisture are important steps. In resistant cases Itraconazole for two weeks may be given.
Chronic paronychia usually affects one hand and is more in the dominant hand, however both hands may be involved. It commonly affects thumb, middle or index and rarely ring or little finger. 
Mixed pathogens in chronic paronychia include: C.albicans, S.aureus, G-ve (Proteus and Pseudomonas) and anaerobic bacteria.</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0-03-29T23:07:19.464" idx="4">
    <p:pos x="4750" y="3723"/>
    <p:text>Subungual SCC may present as swelling, erythema and localised pain. It may involve the nail fold especially of the thumbs. Age 50-69 years are mostly affected.
50% showed X-ray findings in the distal phalanx. 
It has very low of metastas. Treatment by Moh's microsurgery or radiation therapy.
D.D of subungual malignant melanoma if it is amelanotic: chronic paronychia and pyogenic granuloma.</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0-03-29T22:50:26.774" idx="6">
    <p:pos x="5184" y="167"/>
    <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0-03-19T14:02:17.605" idx="3">
    <p:pos x="3456" y="3940"/>
    <p:text>Nail psoriasis treatment is difficult and unhelpful. Treatment options are intralesional triamcenolone, topical 5FU, systemic MTX and PUVA.</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0-03-29T22:49:54.205" idx="5">
    <p:pos x="3355" y="3590"/>
    <p:text>Multiple Beau's lines may indicate flactuation in a disease activity e.g. psoriasis or many causes in the same patient.
Nail findings in Darier's disease(keratosis follicularis): longitudinal white or pink lines or longitudinal ridges of the nail plate run over the lunula to the free margin of the nail and end with triangular nicks.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16DA43-F9C3-400C-B8A1-27F50ECD3E2B}" type="datetimeFigureOut">
              <a:rPr lang="en-US" smtClean="0"/>
              <a:pPr/>
              <a:t>23-May-10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9AD26F-409D-4427-917C-5D26F1128D3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34FB7747-653F-4BDB-B8B0-C780EEE7DB44}" type="datetime1">
              <a:rPr lang="en-US" smtClean="0"/>
              <a:pPr/>
              <a:t>23-May-10</a:t>
            </a:fld>
            <a:endParaRPr lang="en-US" dirty="0"/>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transition>
    <p:wipe dir="d"/>
    <p:sndAc>
      <p:stSnd>
        <p:snd r:embed="rId1" name="camera.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26A83D40-BB1D-4194-8674-C15220417428}" type="datetime1">
              <a:rPr lang="en-US" smtClean="0"/>
              <a:pPr/>
              <a:t>23-May-10</a:t>
            </a:fld>
            <a:endParaRPr lang="en-US" dirty="0"/>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transition>
    <p:wipe dir="d"/>
    <p:sndAc>
      <p:stSnd>
        <p:snd r:embed="rId1" name="camera.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29893C-2F58-4F10-A4B4-E8B1921FC729}" type="datetime1">
              <a:rPr lang="en-US" smtClean="0"/>
              <a:pPr/>
              <a:t>23-May-10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sndAc>
      <p:stSnd>
        <p:snd r:embed="rId1" name="camera.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670766F-BB8B-4F00-8558-C36A23EB833A}" type="datetime1">
              <a:rPr lang="en-US" smtClean="0"/>
              <a:pPr/>
              <a:t>23-May-10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ipe dir="d"/>
    <p:sndAc>
      <p:stSnd>
        <p:snd r:embed="rId1" name="camera.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016B7572-A900-4390-94B3-AC7B014C6C40}" type="datetime1">
              <a:rPr lang="en-US" smtClean="0"/>
              <a:pPr/>
              <a:t>23-May-10</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sndAc>
      <p:stSnd>
        <p:snd r:embed="rId1" name="camera.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C14311E-0AE3-4619-8552-C47807D7D235}" type="datetime1">
              <a:rPr lang="en-US" smtClean="0"/>
              <a:pPr/>
              <a:t>23-May-10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transition>
    <p:wipe dir="d"/>
    <p:sndAc>
      <p:stSnd>
        <p:snd r:embed="rId1" name="camera.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825C0B-CB17-4253-9774-E0CF53D3BF8A}" type="datetime1">
              <a:rPr lang="en-US" smtClean="0"/>
              <a:pPr/>
              <a:t>23-May-10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wipe dir="d"/>
    <p:sndAc>
      <p:stSnd>
        <p:snd r:embed="rId1" name="camera.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D5BA3F1A-EBA5-4261-98D2-717B9941A9C9}" type="datetime1">
              <a:rPr lang="en-US" smtClean="0"/>
              <a:pPr/>
              <a:t>23-May-10</a:t>
            </a:fld>
            <a:endParaRPr lang="en-US" dirty="0"/>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transition>
    <p:wipe dir="d"/>
    <p:sndAc>
      <p:stSnd>
        <p:snd r:embed="rId1" name="camera.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D6902E68-26C1-4E18-8D0F-0316E7DE4414}" type="datetime1">
              <a:rPr lang="en-US" smtClean="0"/>
              <a:pPr/>
              <a:t>23-May-10</a:t>
            </a:fld>
            <a:endParaRPr lang="en-US" dirty="0"/>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transition>
    <p:wipe dir="d"/>
    <p:sndAc>
      <p:stSnd>
        <p:snd r:embed="rId1" name="camera.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9DB12B-C1D5-4686-9488-0A9C0C893778}" type="datetime1">
              <a:rPr lang="en-US" smtClean="0"/>
              <a:pPr/>
              <a:t>23-May-10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wipe dir="d"/>
    <p:sndAc>
      <p:stSnd>
        <p:snd r:embed="rId1" name="camera.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9CE15CE-0781-49CC-BF2F-D403F0D6BA1C}" type="datetime1">
              <a:rPr lang="en-US" smtClean="0"/>
              <a:pPr/>
              <a:t>23-May-10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wipe dir="d"/>
    <p:sndAc>
      <p:stSnd>
        <p:snd r:embed="rId1" name="camera.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3BB63A7D-2BFF-41DF-986F-0232223D4A69}" type="datetime1">
              <a:rPr lang="en-US" smtClean="0"/>
              <a:pPr/>
              <a:t>23-May-10</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wipe dir="d"/>
    <p:sndAc>
      <p:stSnd>
        <p:snd r:embed="rId13" name="camera.wav" builtIn="1"/>
      </p:stSnd>
    </p:sndAc>
  </p:transition>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1295400" y="1828800"/>
            <a:ext cx="6705600" cy="1015663"/>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000" b="1" dirty="0" smtClean="0">
                <a:ln/>
                <a:solidFill>
                  <a:srgbClr val="00B0F0"/>
                </a:solidFill>
              </a:rPr>
              <a:t>NAIL DISORDERS</a:t>
            </a:r>
            <a:endParaRPr lang="en-US" sz="6000" b="1" dirty="0">
              <a:ln/>
              <a:solidFill>
                <a:srgbClr val="00B0F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a:t>
            </a:fld>
            <a:endParaRPr lang="en-US" dirty="0"/>
          </a:p>
        </p:txBody>
      </p:sp>
      <p:sp>
        <p:nvSpPr>
          <p:cNvPr id="6" name="Rectangle 5"/>
          <p:cNvSpPr/>
          <p:nvPr/>
        </p:nvSpPr>
        <p:spPr>
          <a:xfrm>
            <a:off x="1828800" y="3581400"/>
            <a:ext cx="54864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rgbClr val="FFFF00"/>
                </a:solidFill>
                <a:effectLst>
                  <a:outerShdw blurRad="50800" dist="39000" dir="5460000" algn="tl">
                    <a:srgbClr val="000000">
                      <a:alpha val="38000"/>
                    </a:srgbClr>
                  </a:outerShdw>
                </a:effectLst>
              </a:rPr>
              <a:t>Dr. Nameer Al-Sudany</a:t>
            </a: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a:t>
            </a:fld>
            <a:endParaRPr lang="en-US" dirty="0"/>
          </a:p>
        </p:txBody>
      </p:sp>
      <p:pic>
        <p:nvPicPr>
          <p:cNvPr id="1026" name="Picture 2"/>
          <p:cNvPicPr>
            <a:picLocks noChangeAspect="1" noChangeArrowheads="1"/>
          </p:cNvPicPr>
          <p:nvPr/>
        </p:nvPicPr>
        <p:blipFill>
          <a:blip r:embed="rId3"/>
          <a:srcRect/>
          <a:stretch>
            <a:fillRect/>
          </a:stretch>
        </p:blipFill>
        <p:spPr bwMode="auto">
          <a:xfrm>
            <a:off x="4105190" y="457200"/>
            <a:ext cx="4714960" cy="5791200"/>
          </a:xfrm>
          <a:prstGeom prst="rect">
            <a:avLst/>
          </a:prstGeom>
          <a:noFill/>
          <a:ln w="9525">
            <a:noFill/>
            <a:miter lim="800000"/>
            <a:headEnd/>
            <a:tailEnd/>
          </a:ln>
          <a:effectLst/>
        </p:spPr>
      </p:pic>
      <p:sp>
        <p:nvSpPr>
          <p:cNvPr id="4" name="TextBox 3"/>
          <p:cNvSpPr txBox="1"/>
          <p:nvPr/>
        </p:nvSpPr>
        <p:spPr>
          <a:xfrm>
            <a:off x="381000" y="1676400"/>
            <a:ext cx="3581400" cy="3416320"/>
          </a:xfrm>
          <a:prstGeom prst="rect">
            <a:avLst/>
          </a:prstGeom>
          <a:noFill/>
        </p:spPr>
        <p:txBody>
          <a:bodyPr wrap="square" rtlCol="0">
            <a:spAutoFit/>
          </a:bodyPr>
          <a:lstStyle/>
          <a:p>
            <a:r>
              <a:rPr lang="en-US" sz="2400" dirty="0" smtClean="0">
                <a:effectLst>
                  <a:outerShdw blurRad="38100" dist="38100" dir="2700000" algn="tl">
                    <a:srgbClr val="000000">
                      <a:alpha val="43137"/>
                    </a:srgbClr>
                  </a:outerShdw>
                </a:effectLst>
              </a:rPr>
              <a:t>The nail unit consists of:</a:t>
            </a:r>
          </a:p>
          <a:p>
            <a:pPr>
              <a:buClr>
                <a:srgbClr val="00B0F0"/>
              </a:buClr>
              <a:buFont typeface="Wingdings" pitchFamily="2" charset="2"/>
              <a:buChar char="ü"/>
            </a:pPr>
            <a:r>
              <a:rPr lang="en-US" sz="2400" dirty="0" smtClean="0">
                <a:effectLst>
                  <a:outerShdw blurRad="38100" dist="38100" dir="2700000" algn="tl">
                    <a:srgbClr val="000000">
                      <a:alpha val="43137"/>
                    </a:srgbClr>
                  </a:outerShdw>
                </a:effectLst>
              </a:rPr>
              <a:t> Nail matrix</a:t>
            </a:r>
          </a:p>
          <a:p>
            <a:pPr>
              <a:buClr>
                <a:srgbClr val="00B0F0"/>
              </a:buClr>
              <a:buFont typeface="Wingdings" pitchFamily="2" charset="2"/>
              <a:buChar char="ü"/>
            </a:pPr>
            <a:r>
              <a:rPr lang="en-US" sz="2400" dirty="0" smtClean="0">
                <a:effectLst>
                  <a:outerShdw blurRad="38100" dist="38100" dir="2700000" algn="tl">
                    <a:srgbClr val="000000">
                      <a:alpha val="43137"/>
                    </a:srgbClr>
                  </a:outerShdw>
                </a:effectLst>
              </a:rPr>
              <a:t> Proximal nail fold</a:t>
            </a:r>
          </a:p>
          <a:p>
            <a:pPr>
              <a:buClr>
                <a:srgbClr val="00B0F0"/>
              </a:buClr>
              <a:buFont typeface="Wingdings" pitchFamily="2" charset="2"/>
              <a:buChar char="ü"/>
            </a:pPr>
            <a:r>
              <a:rPr lang="en-US" sz="2400" dirty="0" smtClean="0">
                <a:effectLst>
                  <a:outerShdw blurRad="38100" dist="38100" dir="2700000" algn="tl">
                    <a:srgbClr val="000000">
                      <a:alpha val="43137"/>
                    </a:srgbClr>
                  </a:outerShdw>
                </a:effectLst>
              </a:rPr>
              <a:t> Cuticle</a:t>
            </a:r>
          </a:p>
          <a:p>
            <a:pPr>
              <a:buClr>
                <a:srgbClr val="00B0F0"/>
              </a:buClr>
              <a:buFont typeface="Wingdings" pitchFamily="2" charset="2"/>
              <a:buChar char="ü"/>
            </a:pPr>
            <a:r>
              <a:rPr lang="en-US" sz="2400" dirty="0" smtClean="0">
                <a:effectLst>
                  <a:outerShdw blurRad="38100" dist="38100" dir="2700000" algn="tl">
                    <a:srgbClr val="000000">
                      <a:alpha val="43137"/>
                    </a:srgbClr>
                  </a:outerShdw>
                </a:effectLst>
              </a:rPr>
              <a:t> Nail plate</a:t>
            </a:r>
          </a:p>
          <a:p>
            <a:pPr>
              <a:buClr>
                <a:srgbClr val="00B0F0"/>
              </a:buClr>
              <a:buFont typeface="Wingdings" pitchFamily="2" charset="2"/>
              <a:buChar char="ü"/>
            </a:pPr>
            <a:r>
              <a:rPr lang="en-US" sz="2400" dirty="0" smtClean="0">
                <a:effectLst>
                  <a:outerShdw blurRad="38100" dist="38100" dir="2700000" algn="tl">
                    <a:srgbClr val="000000">
                      <a:alpha val="43137"/>
                    </a:srgbClr>
                  </a:outerShdw>
                </a:effectLst>
              </a:rPr>
              <a:t> Nail bed</a:t>
            </a:r>
          </a:p>
          <a:p>
            <a:pPr>
              <a:buClr>
                <a:srgbClr val="00B0F0"/>
              </a:buClr>
              <a:buFont typeface="Wingdings" pitchFamily="2" charset="2"/>
              <a:buChar char="ü"/>
            </a:pPr>
            <a:r>
              <a:rPr lang="en-US" sz="2400" dirty="0" smtClean="0">
                <a:effectLst>
                  <a:outerShdw blurRad="38100" dist="38100" dir="2700000" algn="tl">
                    <a:srgbClr val="000000">
                      <a:alpha val="43137"/>
                    </a:srgbClr>
                  </a:outerShdw>
                </a:effectLst>
              </a:rPr>
              <a:t> Hyponychium</a:t>
            </a:r>
          </a:p>
          <a:p>
            <a:pPr>
              <a:buClr>
                <a:srgbClr val="00B0F0"/>
              </a:buClr>
              <a:buFont typeface="Wingdings" pitchFamily="2" charset="2"/>
              <a:buChar char="ü"/>
            </a:pPr>
            <a:r>
              <a:rPr lang="en-US" sz="2400" dirty="0" smtClean="0">
                <a:effectLst>
                  <a:outerShdw blurRad="38100" dist="38100" dir="2700000" algn="tl">
                    <a:srgbClr val="000000">
                      <a:alpha val="43137"/>
                    </a:srgbClr>
                  </a:outerShdw>
                </a:effectLst>
              </a:rPr>
              <a:t> Lunula</a:t>
            </a:r>
          </a:p>
          <a:p>
            <a:pPr>
              <a:buClr>
                <a:srgbClr val="00B0F0"/>
              </a:buClr>
              <a:buFont typeface="Wingdings" pitchFamily="2" charset="2"/>
              <a:buChar char="ü"/>
            </a:pPr>
            <a:r>
              <a:rPr lang="en-US" sz="2400" dirty="0" smtClean="0">
                <a:effectLst>
                  <a:outerShdw blurRad="38100" dist="38100" dir="2700000" algn="tl">
                    <a:srgbClr val="000000">
                      <a:alpha val="43137"/>
                    </a:srgbClr>
                  </a:outerShdw>
                </a:effectLst>
              </a:rPr>
              <a:t> Lateral nail folds</a:t>
            </a:r>
            <a:endParaRPr lang="en-US" sz="2400" dirty="0"/>
          </a:p>
        </p:txBody>
      </p:sp>
      <p:sp>
        <p:nvSpPr>
          <p:cNvPr id="5" name="Rectangle 4"/>
          <p:cNvSpPr/>
          <p:nvPr/>
        </p:nvSpPr>
        <p:spPr>
          <a:xfrm>
            <a:off x="304800" y="381000"/>
            <a:ext cx="3506729" cy="523220"/>
          </a:xfrm>
          <a:prstGeom prst="rect">
            <a:avLst/>
          </a:prstGeom>
        </p:spPr>
        <p:txBody>
          <a:bodyPr wrap="none">
            <a:spAutoFit/>
          </a:bodyPr>
          <a:lstStyle/>
          <a:p>
            <a:r>
              <a:rPr lang="en-US" sz="2800" b="1" i="1" dirty="0" smtClean="0">
                <a:solidFill>
                  <a:srgbClr val="00B0F0"/>
                </a:solidFill>
                <a:effectLst>
                  <a:outerShdw blurRad="38100" dist="38100" dir="2700000" algn="tl">
                    <a:srgbClr val="000000">
                      <a:alpha val="43137"/>
                    </a:srgbClr>
                  </a:outerShdw>
                </a:effectLst>
              </a:rPr>
              <a:t>Anatomy of the nail</a:t>
            </a: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a:t>
            </a:fld>
            <a:endParaRPr lang="en-US" dirty="0"/>
          </a:p>
        </p:txBody>
      </p:sp>
      <p:sp>
        <p:nvSpPr>
          <p:cNvPr id="3" name="Rectangle 2"/>
          <p:cNvSpPr/>
          <p:nvPr/>
        </p:nvSpPr>
        <p:spPr>
          <a:xfrm>
            <a:off x="381000" y="228600"/>
            <a:ext cx="8382000" cy="6247864"/>
          </a:xfrm>
          <a:prstGeom prst="rect">
            <a:avLst/>
          </a:prstGeom>
        </p:spPr>
        <p:txBody>
          <a:bodyPr wrap="square">
            <a:spAutoFit/>
          </a:bodyPr>
          <a:lstStyle/>
          <a:p>
            <a:r>
              <a:rPr lang="en-US" sz="2000" dirty="0" smtClean="0"/>
              <a:t>The </a:t>
            </a:r>
            <a:r>
              <a:rPr lang="en-US" sz="2000" b="1" i="1" dirty="0" smtClean="0">
                <a:solidFill>
                  <a:srgbClr val="FFFF00"/>
                </a:solidFill>
                <a:effectLst>
                  <a:outerShdw blurRad="38100" dist="38100" dir="2700000" algn="tl">
                    <a:srgbClr val="000000">
                      <a:alpha val="43137"/>
                    </a:srgbClr>
                  </a:outerShdw>
                </a:effectLst>
              </a:rPr>
              <a:t>nail matrix </a:t>
            </a:r>
            <a:r>
              <a:rPr lang="en-US" sz="2000" dirty="0" smtClean="0"/>
              <a:t>is responsible for production of the hard keratin of the nail plate. </a:t>
            </a:r>
          </a:p>
          <a:p>
            <a:r>
              <a:rPr lang="en-US" sz="2000" dirty="0" smtClean="0"/>
              <a:t>The </a:t>
            </a:r>
            <a:r>
              <a:rPr lang="en-US" sz="2000" b="1" dirty="0" smtClean="0">
                <a:solidFill>
                  <a:srgbClr val="FFFF00"/>
                </a:solidFill>
                <a:effectLst>
                  <a:outerShdw blurRad="38100" dist="38100" dir="2700000" algn="tl">
                    <a:srgbClr val="000000">
                      <a:alpha val="43137"/>
                    </a:srgbClr>
                  </a:outerShdw>
                </a:effectLst>
              </a:rPr>
              <a:t>nail bed </a:t>
            </a:r>
            <a:r>
              <a:rPr lang="en-US" sz="2000" dirty="0" smtClean="0"/>
              <a:t>is capable of producing small amounts of keratin which contribute to the nail and which are responsible for the ‘false nail’ formed when the nail matrix is obliterated by surgery or injury.</a:t>
            </a:r>
          </a:p>
          <a:p>
            <a:r>
              <a:rPr lang="en-US" sz="2000" dirty="0" smtClean="0"/>
              <a:t> The </a:t>
            </a:r>
            <a:r>
              <a:rPr lang="en-US" sz="2000" b="1" i="1" dirty="0" smtClean="0">
                <a:solidFill>
                  <a:srgbClr val="FFFF00"/>
                </a:solidFill>
                <a:effectLst>
                  <a:outerShdw blurRad="38100" dist="38100" dir="2700000" algn="tl">
                    <a:srgbClr val="000000">
                      <a:alpha val="43137"/>
                    </a:srgbClr>
                  </a:outerShdw>
                </a:effectLst>
              </a:rPr>
              <a:t>cuticle</a:t>
            </a:r>
            <a:r>
              <a:rPr lang="en-US" sz="2000" dirty="0" smtClean="0"/>
              <a:t> acts as a seal to protect the potential space of the nail fold from chemicals and from infection. </a:t>
            </a:r>
          </a:p>
          <a:p>
            <a:endParaRPr lang="en-US" sz="2000" b="1" i="1" dirty="0" smtClean="0">
              <a:solidFill>
                <a:srgbClr val="FFFF00"/>
              </a:solidFill>
              <a:effectLst>
                <a:outerShdw blurRad="38100" dist="38100" dir="2700000" algn="tl">
                  <a:srgbClr val="000000">
                    <a:alpha val="43137"/>
                  </a:srgbClr>
                </a:outerShdw>
              </a:effectLst>
            </a:endParaRPr>
          </a:p>
          <a:p>
            <a:r>
              <a:rPr lang="en-US" sz="2000" b="1" i="1" dirty="0" smtClean="0">
                <a:solidFill>
                  <a:srgbClr val="FFFF00"/>
                </a:solidFill>
                <a:effectLst>
                  <a:outerShdw blurRad="38100" dist="38100" dir="2700000" algn="tl">
                    <a:srgbClr val="000000">
                      <a:alpha val="43137"/>
                    </a:srgbClr>
                  </a:outerShdw>
                </a:effectLst>
              </a:rPr>
              <a:t>Functions of the nails</a:t>
            </a:r>
          </a:p>
          <a:p>
            <a:pPr marL="457200" indent="-457200">
              <a:buAutoNum type="arabicPeriod"/>
            </a:pPr>
            <a:r>
              <a:rPr lang="en-US" sz="2000" dirty="0" smtClean="0"/>
              <a:t>The nails provide strength and protection for the terminal phalanx. </a:t>
            </a:r>
          </a:p>
          <a:p>
            <a:pPr marL="457200" indent="-457200">
              <a:buAutoNum type="arabicPeriod"/>
            </a:pPr>
            <a:r>
              <a:rPr lang="en-US" sz="2000" dirty="0" smtClean="0"/>
              <a:t>Nails help with fine touch and with the handling of small objects. </a:t>
            </a:r>
          </a:p>
          <a:p>
            <a:pPr marL="457200" indent="-457200">
              <a:buAutoNum type="arabicPeriod"/>
            </a:pPr>
            <a:r>
              <a:rPr lang="en-US" sz="2000" dirty="0" smtClean="0"/>
              <a:t>Cosmetic function.</a:t>
            </a:r>
          </a:p>
          <a:p>
            <a:endParaRPr lang="en-US" sz="2000" b="1" i="1" dirty="0" smtClean="0">
              <a:solidFill>
                <a:srgbClr val="FFFF00"/>
              </a:solidFill>
              <a:effectLst>
                <a:outerShdw blurRad="38100" dist="38100" dir="2700000" algn="tl">
                  <a:srgbClr val="000000">
                    <a:alpha val="43137"/>
                  </a:srgbClr>
                </a:outerShdw>
              </a:effectLst>
            </a:endParaRPr>
          </a:p>
          <a:p>
            <a:r>
              <a:rPr lang="en-US" sz="2000" b="1" i="1" dirty="0" smtClean="0">
                <a:solidFill>
                  <a:srgbClr val="FFFF00"/>
                </a:solidFill>
                <a:effectLst>
                  <a:outerShdw blurRad="38100" dist="38100" dir="2700000" algn="tl">
                    <a:srgbClr val="000000">
                      <a:alpha val="43137"/>
                    </a:srgbClr>
                  </a:outerShdw>
                </a:effectLst>
              </a:rPr>
              <a:t>Nail growth</a:t>
            </a:r>
          </a:p>
          <a:p>
            <a:r>
              <a:rPr lang="en-US" sz="2000" dirty="0" smtClean="0"/>
              <a:t>Nail growth rate varies from person to person. Fingernails average between 0.5 and 1.2 mm per week, while toenails grow more slowly. </a:t>
            </a:r>
          </a:p>
          <a:p>
            <a:r>
              <a:rPr lang="en-US" sz="2000" dirty="0" smtClean="0"/>
              <a:t>Nails grow faster during summer, if they are bitten and in youth. </a:t>
            </a:r>
          </a:p>
          <a:p>
            <a:r>
              <a:rPr lang="en-US" sz="2000" dirty="0" smtClean="0"/>
              <a:t>They change with ageing from the thin, occasionally spooned nails of early childhood to the duller, paler and more opaque nails of the very old. Longitudinal ridging and beading are particularly common in the elderly.</a:t>
            </a: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905000"/>
            <a:ext cx="7239000" cy="3733800"/>
          </a:xfrm>
        </p:spPr>
        <p:txBody>
          <a:bodyPr>
            <a:normAutofit lnSpcReduction="10000"/>
          </a:bodyPr>
          <a:lstStyle/>
          <a:p>
            <a:pPr marL="457200" indent="-457200" algn="l">
              <a:buClr>
                <a:srgbClr val="00B0F0"/>
              </a:buClr>
              <a:buSzPct val="100000"/>
              <a:buAutoNum type="arabicPeriod"/>
            </a:pPr>
            <a:r>
              <a:rPr lang="en-US" sz="3200" i="1" dirty="0" smtClean="0">
                <a:solidFill>
                  <a:srgbClr val="FFFF00"/>
                </a:solidFill>
                <a:effectLst>
                  <a:outerShdw blurRad="38100" dist="38100" dir="2700000" algn="tl">
                    <a:srgbClr val="000000">
                      <a:alpha val="43137"/>
                    </a:srgbClr>
                  </a:outerShdw>
                </a:effectLst>
              </a:rPr>
              <a:t>Congenital nail abnormalities</a:t>
            </a:r>
          </a:p>
          <a:p>
            <a:pPr marL="457200" indent="-457200" algn="l">
              <a:buClr>
                <a:srgbClr val="00B0F0"/>
              </a:buClr>
              <a:buSzPct val="100000"/>
              <a:buAutoNum type="arabicPeriod"/>
            </a:pPr>
            <a:r>
              <a:rPr lang="en-US" sz="3200" i="1" dirty="0" smtClean="0">
                <a:solidFill>
                  <a:srgbClr val="FFFF00"/>
                </a:solidFill>
                <a:effectLst>
                  <a:outerShdw blurRad="38100" dist="38100" dir="2700000" algn="tl">
                    <a:srgbClr val="000000">
                      <a:alpha val="43137"/>
                    </a:srgbClr>
                  </a:outerShdw>
                </a:effectLst>
              </a:rPr>
              <a:t>Traumatic nail disorders</a:t>
            </a:r>
          </a:p>
          <a:p>
            <a:pPr marL="457200" indent="-457200" algn="l">
              <a:buClr>
                <a:srgbClr val="00B0F0"/>
              </a:buClr>
              <a:buSzPct val="100000"/>
              <a:buAutoNum type="arabicPeriod"/>
            </a:pPr>
            <a:r>
              <a:rPr lang="en-US" sz="3200" i="1" dirty="0" smtClean="0">
                <a:solidFill>
                  <a:srgbClr val="FFFF00"/>
                </a:solidFill>
                <a:effectLst>
                  <a:outerShdw blurRad="38100" dist="38100" dir="2700000" algn="tl">
                    <a:srgbClr val="000000">
                      <a:alpha val="43137"/>
                    </a:srgbClr>
                  </a:outerShdw>
                </a:effectLst>
              </a:rPr>
              <a:t>Nail infections</a:t>
            </a:r>
          </a:p>
          <a:p>
            <a:pPr marL="457200" indent="-457200" algn="l">
              <a:buClr>
                <a:srgbClr val="00B0F0"/>
              </a:buClr>
              <a:buSzPct val="100000"/>
              <a:buAutoNum type="arabicPeriod"/>
            </a:pPr>
            <a:r>
              <a:rPr lang="en-US" sz="3200" i="1" dirty="0" smtClean="0">
                <a:solidFill>
                  <a:srgbClr val="FFFF00"/>
                </a:solidFill>
                <a:effectLst>
                  <a:outerShdw blurRad="38100" dist="38100" dir="2700000" algn="tl">
                    <a:srgbClr val="000000">
                      <a:alpha val="43137"/>
                    </a:srgbClr>
                  </a:outerShdw>
                </a:effectLst>
              </a:rPr>
              <a:t>Nail tumors</a:t>
            </a:r>
          </a:p>
          <a:p>
            <a:pPr marL="457200" indent="-457200" algn="l">
              <a:buClr>
                <a:srgbClr val="00B0F0"/>
              </a:buClr>
              <a:buSzPct val="100000"/>
              <a:buAutoNum type="arabicPeriod"/>
            </a:pPr>
            <a:r>
              <a:rPr lang="en-US" sz="3200" i="1" dirty="0" smtClean="0">
                <a:solidFill>
                  <a:srgbClr val="FFFF00"/>
                </a:solidFill>
                <a:effectLst>
                  <a:outerShdw blurRad="38100" dist="38100" dir="2700000" algn="tl">
                    <a:srgbClr val="000000">
                      <a:alpha val="43137"/>
                    </a:srgbClr>
                  </a:outerShdw>
                </a:effectLst>
              </a:rPr>
              <a:t>Nail color changes</a:t>
            </a:r>
          </a:p>
          <a:p>
            <a:pPr marL="457200" indent="-457200" algn="l">
              <a:buClr>
                <a:srgbClr val="00B0F0"/>
              </a:buClr>
              <a:buSzPct val="100000"/>
              <a:buAutoNum type="arabicPeriod"/>
            </a:pPr>
            <a:r>
              <a:rPr lang="en-US" sz="3200" i="1" dirty="0" smtClean="0">
                <a:solidFill>
                  <a:srgbClr val="FFFF00"/>
                </a:solidFill>
                <a:effectLst>
                  <a:outerShdw blurRad="38100" dist="38100" dir="2700000" algn="tl">
                    <a:srgbClr val="000000">
                      <a:alpha val="43137"/>
                    </a:srgbClr>
                  </a:outerShdw>
                </a:effectLst>
              </a:rPr>
              <a:t>Nail in common dermatoses</a:t>
            </a:r>
          </a:p>
          <a:p>
            <a:pPr marL="457200" indent="-457200" algn="l">
              <a:buClr>
                <a:srgbClr val="00B0F0"/>
              </a:buClr>
              <a:buSzPct val="100000"/>
              <a:buAutoNum type="arabicPeriod"/>
            </a:pPr>
            <a:r>
              <a:rPr lang="en-US" sz="3200" i="1" dirty="0" smtClean="0">
                <a:solidFill>
                  <a:srgbClr val="FFFF00"/>
                </a:solidFill>
                <a:effectLst>
                  <a:outerShdw blurRad="38100" dist="38100" dir="2700000" algn="tl">
                    <a:srgbClr val="000000">
                      <a:alpha val="43137"/>
                    </a:srgbClr>
                  </a:outerShdw>
                </a:effectLst>
              </a:rPr>
              <a:t>Nail in systemic diseases</a:t>
            </a:r>
          </a:p>
          <a:p>
            <a:pPr marL="457200" indent="-457200" algn="l">
              <a:buAutoNum type="arabicPeriod"/>
            </a:pPr>
            <a:endParaRPr lang="en-US" sz="2800" dirty="0"/>
          </a:p>
        </p:txBody>
      </p:sp>
      <p:sp>
        <p:nvSpPr>
          <p:cNvPr id="2" name="Title 1"/>
          <p:cNvSpPr>
            <a:spLocks noGrp="1"/>
          </p:cNvSpPr>
          <p:nvPr>
            <p:ph type="ctrTitle"/>
          </p:nvPr>
        </p:nvSpPr>
        <p:spPr>
          <a:xfrm>
            <a:off x="2286000" y="609600"/>
            <a:ext cx="4419600" cy="838201"/>
          </a:xfrm>
        </p:spPr>
        <p:txBody>
          <a:bodyPr/>
          <a:lstStyle/>
          <a:p>
            <a:pPr algn="l"/>
            <a:r>
              <a:rPr lang="en-US" b="1" dirty="0" smtClean="0">
                <a:solidFill>
                  <a:srgbClr val="00B0F0"/>
                </a:solidFill>
                <a:effectLst>
                  <a:outerShdw blurRad="38100" dist="38100" dir="2700000" algn="tl">
                    <a:srgbClr val="000000">
                      <a:alpha val="43137"/>
                    </a:srgbClr>
                  </a:outerShdw>
                </a:effectLst>
                <a:latin typeface="Book Antiqua" pitchFamily="18" charset="0"/>
              </a:rPr>
              <a:t>Nail Disorders</a:t>
            </a:r>
            <a:endParaRPr lang="en-US" b="1" dirty="0">
              <a:solidFill>
                <a:srgbClr val="00B0F0"/>
              </a:solidFill>
              <a:effectLst>
                <a:outerShdw blurRad="38100" dist="38100" dir="2700000" algn="tl">
                  <a:srgbClr val="000000">
                    <a:alpha val="43137"/>
                  </a:srgbClr>
                </a:outerShdw>
              </a:effectLst>
              <a:latin typeface="Book Antiqua" pitchFamily="18" charset="0"/>
            </a:endParaRPr>
          </a:p>
        </p:txBody>
      </p:sp>
      <p:sp>
        <p:nvSpPr>
          <p:cNvPr id="4" name="Slide Number Placeholder 3"/>
          <p:cNvSpPr>
            <a:spLocks noGrp="1"/>
          </p:cNvSpPr>
          <p:nvPr>
            <p:ph type="sldNum" sz="quarter" idx="11"/>
          </p:nvPr>
        </p:nvSpPr>
        <p:spPr/>
        <p:txBody>
          <a:bodyPr/>
          <a:lstStyle/>
          <a:p>
            <a:fld id="{B6F15528-21DE-4FAA-801E-634DDDAF4B2B}" type="slidenum">
              <a:rPr lang="en-US" smtClean="0"/>
              <a:pPr/>
              <a:t>4</a:t>
            </a:fld>
            <a:endParaRPr lang="en-US"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a:t>
            </a:fld>
            <a:endParaRPr lang="en-US" dirty="0"/>
          </a:p>
        </p:txBody>
      </p:sp>
      <p:sp>
        <p:nvSpPr>
          <p:cNvPr id="3" name="Title 2"/>
          <p:cNvSpPr>
            <a:spLocks noGrp="1"/>
          </p:cNvSpPr>
          <p:nvPr>
            <p:ph type="title"/>
          </p:nvPr>
        </p:nvSpPr>
        <p:spPr>
          <a:xfrm>
            <a:off x="457200" y="381000"/>
            <a:ext cx="5791200" cy="609600"/>
          </a:xfrm>
        </p:spPr>
        <p:txBody>
          <a:bodyPr>
            <a:normAutofit/>
          </a:bodyPr>
          <a:lstStyle/>
          <a:p>
            <a:r>
              <a:rPr sz="3200" b="1" i="1" smtClean="0">
                <a:solidFill>
                  <a:srgbClr val="00B0F0"/>
                </a:solidFill>
                <a:effectLst>
                  <a:outerShdw blurRad="38100" dist="38100" dir="2700000" algn="tl">
                    <a:srgbClr val="000000">
                      <a:alpha val="43137"/>
                    </a:srgbClr>
                  </a:outerShdw>
                </a:effectLst>
              </a:rPr>
              <a:t>Congenital nail abnormalities</a:t>
            </a:r>
            <a:endParaRPr lang="en-US" sz="3200" b="1" i="1" dirty="0">
              <a:solidFill>
                <a:srgbClr val="00B0F0"/>
              </a:solidFill>
              <a:effectLst>
                <a:outerShdw blurRad="38100" dist="38100" dir="2700000" algn="tl">
                  <a:srgbClr val="000000">
                    <a:alpha val="43137"/>
                  </a:srgbClr>
                </a:outerShdw>
              </a:effectLst>
            </a:endParaRPr>
          </a:p>
        </p:txBody>
      </p:sp>
      <p:sp>
        <p:nvSpPr>
          <p:cNvPr id="4" name="TextBox 3"/>
          <p:cNvSpPr txBox="1"/>
          <p:nvPr/>
        </p:nvSpPr>
        <p:spPr>
          <a:xfrm>
            <a:off x="457200" y="1066800"/>
            <a:ext cx="8229600" cy="5262979"/>
          </a:xfrm>
          <a:prstGeom prst="rect">
            <a:avLst/>
          </a:prstGeom>
          <a:noFill/>
        </p:spPr>
        <p:txBody>
          <a:bodyPr wrap="square" rtlCol="0">
            <a:spAutoFit/>
          </a:bodyPr>
          <a:lstStyle/>
          <a:p>
            <a:r>
              <a:rPr lang="en-US" sz="2400" b="1" i="1" dirty="0" smtClean="0">
                <a:solidFill>
                  <a:srgbClr val="FFFF00"/>
                </a:solidFill>
              </a:rPr>
              <a:t>Anonychia</a:t>
            </a:r>
            <a:r>
              <a:rPr lang="en-US" sz="2400" dirty="0" smtClean="0"/>
              <a:t>: one or more nails are missed since birth. It is very rare condition.</a:t>
            </a:r>
          </a:p>
          <a:p>
            <a:r>
              <a:rPr lang="en-US" sz="2400" b="1" i="1" dirty="0" smtClean="0">
                <a:solidFill>
                  <a:srgbClr val="FFFF00"/>
                </a:solidFill>
              </a:rPr>
              <a:t>Pachyonychia congenita</a:t>
            </a:r>
            <a:r>
              <a:rPr lang="en-US" sz="2400" dirty="0" smtClean="0"/>
              <a:t>: </a:t>
            </a:r>
          </a:p>
          <a:p>
            <a:r>
              <a:rPr lang="en-US" sz="2400" dirty="0" smtClean="0"/>
              <a:t>Rare autosomal dominant condition.</a:t>
            </a:r>
          </a:p>
          <a:p>
            <a:r>
              <a:rPr lang="en-US" sz="2400" dirty="0" smtClean="0"/>
              <a:t>Grossly thickened misshapen nails seen at early childhood.</a:t>
            </a:r>
          </a:p>
          <a:p>
            <a:r>
              <a:rPr lang="en-US" sz="2400" dirty="0" smtClean="0"/>
              <a:t>May be ass. with alopecia, palmoplanter keratoderma and hyperkeratosis at frictional areas esp. on leg and feet.</a:t>
            </a:r>
          </a:p>
          <a:p>
            <a:r>
              <a:rPr lang="en-US" sz="2400" b="1" i="1" dirty="0" smtClean="0">
                <a:solidFill>
                  <a:srgbClr val="FFFF00"/>
                </a:solidFill>
                <a:effectLst>
                  <a:outerShdw blurRad="38100" dist="38100" dir="2700000" algn="tl">
                    <a:srgbClr val="000000">
                      <a:alpha val="43137"/>
                    </a:srgbClr>
                  </a:outerShdw>
                </a:effectLst>
              </a:rPr>
              <a:t>Nail-patella syndrome</a:t>
            </a:r>
            <a:r>
              <a:rPr lang="en-US" sz="2400" dirty="0" smtClean="0"/>
              <a:t>: </a:t>
            </a:r>
          </a:p>
          <a:p>
            <a:r>
              <a:rPr lang="en-US" sz="2400" dirty="0" smtClean="0"/>
              <a:t>Rare autosomal dominant syndrome.</a:t>
            </a:r>
          </a:p>
          <a:p>
            <a:r>
              <a:rPr lang="en-US" sz="2400" dirty="0" smtClean="0"/>
              <a:t>Nails are smaller than normal (esp. thumbs) associated with rudimentary or absent patellae and iliac spines.</a:t>
            </a:r>
          </a:p>
          <a:p>
            <a:r>
              <a:rPr lang="en-US" sz="2400" b="1" i="1" dirty="0" smtClean="0">
                <a:solidFill>
                  <a:srgbClr val="FFFF00"/>
                </a:solidFill>
              </a:rPr>
              <a:t>Epidermolysis bullosa dystrophica</a:t>
            </a:r>
            <a:r>
              <a:rPr lang="en-US" sz="2400" dirty="0" smtClean="0"/>
              <a:t>:</a:t>
            </a:r>
          </a:p>
          <a:p>
            <a:r>
              <a:rPr lang="en-US" sz="2400" dirty="0" smtClean="0"/>
              <a:t>Autosomal dominant &amp; autosomal recessive. There may be permanent loss of nails. </a:t>
            </a:r>
            <a:endParaRPr lang="en-US" sz="24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a:t>
            </a:fld>
            <a:endParaRPr lang="en-US" dirty="0"/>
          </a:p>
        </p:txBody>
      </p:sp>
      <p:sp>
        <p:nvSpPr>
          <p:cNvPr id="3" name="Title 2"/>
          <p:cNvSpPr>
            <a:spLocks noGrp="1"/>
          </p:cNvSpPr>
          <p:nvPr>
            <p:ph type="title"/>
          </p:nvPr>
        </p:nvSpPr>
        <p:spPr>
          <a:xfrm>
            <a:off x="457200" y="381000"/>
            <a:ext cx="5791200" cy="609600"/>
          </a:xfrm>
        </p:spPr>
        <p:txBody>
          <a:bodyPr>
            <a:normAutofit/>
          </a:bodyPr>
          <a:lstStyle/>
          <a:p>
            <a:r>
              <a:rPr sz="3200" b="1" i="1" smtClean="0">
                <a:solidFill>
                  <a:srgbClr val="FFFF00"/>
                </a:solidFill>
                <a:effectLst>
                  <a:outerShdw blurRad="38100" dist="38100" dir="2700000" algn="tl">
                    <a:srgbClr val="000000">
                      <a:alpha val="43137"/>
                    </a:srgbClr>
                  </a:outerShdw>
                </a:effectLst>
              </a:rPr>
              <a:t>Congenital nail abnormalities</a:t>
            </a:r>
            <a:endParaRPr lang="en-US" sz="3200" b="1" i="1" dirty="0">
              <a:solidFill>
                <a:srgbClr val="FFFF00"/>
              </a:solidFill>
              <a:effectLst>
                <a:outerShdw blurRad="38100" dist="38100" dir="2700000" algn="tl">
                  <a:srgbClr val="000000">
                    <a:alpha val="43137"/>
                  </a:srgbClr>
                </a:outerShdw>
              </a:effectLst>
            </a:endParaRPr>
          </a:p>
        </p:txBody>
      </p:sp>
      <p:sp>
        <p:nvSpPr>
          <p:cNvPr id="4" name="TextBox 3"/>
          <p:cNvSpPr txBox="1"/>
          <p:nvPr/>
        </p:nvSpPr>
        <p:spPr>
          <a:xfrm>
            <a:off x="381000" y="1219200"/>
            <a:ext cx="8305800" cy="4893647"/>
          </a:xfrm>
          <a:prstGeom prst="rect">
            <a:avLst/>
          </a:prstGeom>
          <a:noFill/>
        </p:spPr>
        <p:txBody>
          <a:bodyPr wrap="square" rtlCol="0">
            <a:spAutoFit/>
          </a:bodyPr>
          <a:lstStyle/>
          <a:p>
            <a:r>
              <a:rPr lang="en-US" sz="2400" b="1" i="1" dirty="0" smtClean="0">
                <a:solidFill>
                  <a:srgbClr val="FFFF00"/>
                </a:solidFill>
              </a:rPr>
              <a:t>Nail “en racquette” </a:t>
            </a:r>
            <a:r>
              <a:rPr lang="en-US" sz="2400" dirty="0" smtClean="0"/>
              <a:t>: </a:t>
            </a:r>
          </a:p>
          <a:p>
            <a:r>
              <a:rPr lang="en-US" sz="2400" dirty="0" smtClean="0"/>
              <a:t>May be autosomal dominant (1-2% of population).</a:t>
            </a:r>
          </a:p>
          <a:p>
            <a:r>
              <a:rPr lang="en-US" sz="2400" dirty="0" smtClean="0"/>
              <a:t>Shortness of the terminal phalanx leads to short and broad nail of the thumb.</a:t>
            </a:r>
          </a:p>
          <a:p>
            <a:endParaRPr lang="en-US" sz="2400" b="1" i="1" dirty="0" smtClean="0">
              <a:solidFill>
                <a:srgbClr val="FFFF00"/>
              </a:solidFill>
            </a:endParaRPr>
          </a:p>
          <a:p>
            <a:r>
              <a:rPr lang="en-US" sz="2400" b="1" i="1" dirty="0" smtClean="0">
                <a:solidFill>
                  <a:srgbClr val="FFFF00"/>
                </a:solidFill>
              </a:rPr>
              <a:t>Yellow nail syndrome: </a:t>
            </a:r>
            <a:r>
              <a:rPr lang="en-US" sz="2400" dirty="0" smtClean="0"/>
              <a:t>rare condition characterized by:</a:t>
            </a:r>
            <a:endParaRPr lang="en-US" sz="2400" b="1" i="1" dirty="0" smtClean="0">
              <a:solidFill>
                <a:srgbClr val="FFFF00"/>
              </a:solidFill>
            </a:endParaRPr>
          </a:p>
          <a:p>
            <a:pPr>
              <a:buClr>
                <a:srgbClr val="00B0F0"/>
              </a:buClr>
              <a:buFont typeface="Wingdings" pitchFamily="2" charset="2"/>
              <a:buChar char="ü"/>
            </a:pPr>
            <a:r>
              <a:rPr lang="en-US" sz="2400" dirty="0" smtClean="0"/>
              <a:t> The nails are very slow growing, thickened and have greenish yellow color with over-curvature from side to side.  The changes usually start in adult life.</a:t>
            </a:r>
          </a:p>
          <a:p>
            <a:pPr>
              <a:buClr>
                <a:srgbClr val="00B0F0"/>
              </a:buClr>
              <a:buFont typeface="Wingdings" pitchFamily="2" charset="2"/>
              <a:buChar char="ü"/>
            </a:pPr>
            <a:r>
              <a:rPr lang="en-US" sz="2400" dirty="0" smtClean="0"/>
              <a:t> Non-pitting peripheral edema due to </a:t>
            </a:r>
            <a:r>
              <a:rPr lang="en-US" sz="2400" dirty="0" smtClean="0">
                <a:solidFill>
                  <a:srgbClr val="00B0F0"/>
                </a:solidFill>
              </a:rPr>
              <a:t>lymphatic hypoplasia</a:t>
            </a:r>
            <a:r>
              <a:rPr lang="en-US" sz="2400" dirty="0" smtClean="0"/>
              <a:t>.</a:t>
            </a:r>
          </a:p>
          <a:p>
            <a:pPr>
              <a:buClr>
                <a:srgbClr val="00B0F0"/>
              </a:buClr>
              <a:buFont typeface="Wingdings" pitchFamily="2" charset="2"/>
              <a:buChar char="ü"/>
            </a:pPr>
            <a:r>
              <a:rPr lang="en-US" sz="2400" dirty="0" smtClean="0"/>
              <a:t> Chronic pulmonary infections and chronic sinusitis and pleural effusions may occur.</a:t>
            </a:r>
          </a:p>
          <a:p>
            <a:pPr>
              <a:buClr>
                <a:srgbClr val="00B0F0"/>
              </a:buClr>
              <a:buFont typeface="Wingdings" pitchFamily="2" charset="2"/>
              <a:buChar char="ü"/>
            </a:pPr>
            <a:r>
              <a:rPr lang="en-US" sz="2400" dirty="0" smtClean="0"/>
              <a:t> AIDS may associate with yellow nail syndrome.  </a:t>
            </a:r>
            <a:endParaRPr lang="en-US" sz="24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1026" name="Picture 2" descr="C:\Users\Nameer\Desktop\Yellow nail syndrome.jpg"/>
          <p:cNvPicPr>
            <a:picLocks noChangeAspect="1" noChangeArrowheads="1"/>
          </p:cNvPicPr>
          <p:nvPr/>
        </p:nvPicPr>
        <p:blipFill>
          <a:blip r:embed="rId3"/>
          <a:srcRect/>
          <a:stretch>
            <a:fillRect/>
          </a:stretch>
        </p:blipFill>
        <p:spPr bwMode="auto">
          <a:xfrm>
            <a:off x="609600" y="533400"/>
            <a:ext cx="8118052" cy="5410200"/>
          </a:xfrm>
          <a:prstGeom prst="rect">
            <a:avLst/>
          </a:prstGeom>
          <a:noFill/>
        </p:spPr>
      </p:pic>
      <p:sp>
        <p:nvSpPr>
          <p:cNvPr id="5" name="Rectangle 4"/>
          <p:cNvSpPr/>
          <p:nvPr/>
        </p:nvSpPr>
        <p:spPr>
          <a:xfrm>
            <a:off x="2667000" y="6019800"/>
            <a:ext cx="4267200" cy="523220"/>
          </a:xfrm>
          <a:prstGeom prst="rect">
            <a:avLst/>
          </a:prstGeom>
        </p:spPr>
        <p:txBody>
          <a:bodyPr wrap="square">
            <a:spAutoFit/>
          </a:bodyPr>
          <a:lstStyle/>
          <a:p>
            <a:r>
              <a:rPr lang="en-US" sz="2800" b="1" i="1" dirty="0" smtClean="0">
                <a:effectLst>
                  <a:outerShdw blurRad="38100" dist="38100" dir="2700000" algn="tl">
                    <a:srgbClr val="000000">
                      <a:alpha val="43137"/>
                    </a:srgbClr>
                  </a:outerShdw>
                </a:effectLst>
              </a:rPr>
              <a:t>Yellow nail syndrome</a:t>
            </a:r>
            <a:endParaRPr lang="en-US" sz="2800" dirty="0">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381000" y="685800"/>
            <a:ext cx="8458200" cy="5791200"/>
          </a:xfrm>
        </p:spPr>
        <p:txBody>
          <a:bodyPr/>
          <a:lstStyle/>
          <a:p>
            <a:pPr marL="457200" indent="-457200" algn="l">
              <a:buClr>
                <a:schemeClr val="accent2">
                  <a:lumMod val="60000"/>
                  <a:lumOff val="40000"/>
                </a:schemeClr>
              </a:buClr>
              <a:buSzPct val="100000"/>
              <a:buAutoNum type="arabicPeriod"/>
            </a:pPr>
            <a:r>
              <a:rPr lang="en-US" sz="2400" b="1" i="1" dirty="0" smtClean="0">
                <a:solidFill>
                  <a:srgbClr val="FFFF00"/>
                </a:solidFill>
                <a:effectLst>
                  <a:outerShdw blurRad="38100" dist="38100" dir="2700000" algn="tl">
                    <a:srgbClr val="000000">
                      <a:alpha val="43137"/>
                    </a:srgbClr>
                  </a:outerShdw>
                </a:effectLst>
              </a:rPr>
              <a:t>Nail matrix damage</a:t>
            </a:r>
            <a:r>
              <a:rPr lang="en-US" sz="2400" dirty="0" smtClean="0">
                <a:solidFill>
                  <a:schemeClr val="tx1"/>
                </a:solidFill>
              </a:rPr>
              <a:t>: may cause permanent nail ridges or splits in the nail plate.</a:t>
            </a:r>
          </a:p>
          <a:p>
            <a:pPr marL="457200" indent="-457200" algn="l">
              <a:buClr>
                <a:schemeClr val="accent2">
                  <a:lumMod val="60000"/>
                  <a:lumOff val="40000"/>
                </a:schemeClr>
              </a:buClr>
              <a:buSzPct val="100000"/>
              <a:buAutoNum type="arabicPeriod"/>
            </a:pPr>
            <a:r>
              <a:rPr lang="en-US" sz="2400" b="1" i="1" dirty="0" smtClean="0">
                <a:solidFill>
                  <a:srgbClr val="FFFF00"/>
                </a:solidFill>
                <a:effectLst>
                  <a:outerShdw blurRad="38100" dist="38100" dir="2700000" algn="tl">
                    <a:srgbClr val="000000">
                      <a:alpha val="43137"/>
                    </a:srgbClr>
                  </a:outerShdw>
                </a:effectLst>
              </a:rPr>
              <a:t>Onychogryphosis</a:t>
            </a:r>
            <a:r>
              <a:rPr lang="en-US" sz="2400" dirty="0" smtClean="0">
                <a:solidFill>
                  <a:schemeClr val="tx1"/>
                </a:solidFill>
              </a:rPr>
              <a:t>: malalignment (curved) and thickening of the nails due to chronic trauma caused by sport or ill-fitting footwear.</a:t>
            </a:r>
          </a:p>
          <a:p>
            <a:pPr marL="457200" indent="-457200" algn="l">
              <a:buClr>
                <a:schemeClr val="accent2">
                  <a:lumMod val="60000"/>
                  <a:lumOff val="40000"/>
                </a:schemeClr>
              </a:buClr>
              <a:buSzPct val="100000"/>
              <a:buAutoNum type="arabicPeriod"/>
            </a:pPr>
            <a:r>
              <a:rPr lang="en-US" sz="2400" b="1" i="1" dirty="0" smtClean="0">
                <a:solidFill>
                  <a:srgbClr val="FFFF00"/>
                </a:solidFill>
                <a:effectLst>
                  <a:outerShdw blurRad="38100" dist="38100" dir="2700000" algn="tl">
                    <a:srgbClr val="000000">
                      <a:alpha val="43137"/>
                    </a:srgbClr>
                  </a:outerShdw>
                </a:effectLst>
              </a:rPr>
              <a:t>Ingrowing nails</a:t>
            </a:r>
            <a:r>
              <a:rPr lang="en-US" sz="2400" b="1" dirty="0" smtClean="0">
                <a:solidFill>
                  <a:schemeClr val="tx1"/>
                </a:solidFill>
              </a:rPr>
              <a:t>: </a:t>
            </a:r>
            <a:r>
              <a:rPr lang="en-US" sz="2400" dirty="0" smtClean="0">
                <a:solidFill>
                  <a:schemeClr val="tx1"/>
                </a:solidFill>
              </a:rPr>
              <a:t>usually affects big toe resulting from ill-fitting shoes i.e. chronic trauma. Treatment is surgical (nail avulsion).</a:t>
            </a:r>
          </a:p>
          <a:p>
            <a:pPr marL="457200" indent="-457200" algn="l">
              <a:buClr>
                <a:schemeClr val="accent2">
                  <a:lumMod val="60000"/>
                  <a:lumOff val="40000"/>
                </a:schemeClr>
              </a:buClr>
              <a:buSzPct val="100000"/>
              <a:buAutoNum type="arabicPeriod"/>
            </a:pPr>
            <a:r>
              <a:rPr lang="en-US" sz="2400" b="1" i="1" dirty="0" smtClean="0">
                <a:solidFill>
                  <a:srgbClr val="FFFF00"/>
                </a:solidFill>
                <a:effectLst>
                  <a:outerShdw blurRad="38100" dist="38100" dir="2700000" algn="tl">
                    <a:srgbClr val="000000">
                      <a:alpha val="43137"/>
                    </a:srgbClr>
                  </a:outerShdw>
                </a:effectLst>
              </a:rPr>
              <a:t>Subungual hematoma</a:t>
            </a:r>
            <a:r>
              <a:rPr lang="en-US" sz="2400" dirty="0" smtClean="0">
                <a:solidFill>
                  <a:schemeClr val="tx1"/>
                </a:solidFill>
              </a:rPr>
              <a:t>: presents acutely with severe pain due to accumulation of blood under the nail plate with a blackish or purplish discoloration of the nail plate. It affects the big toe more than other digits. Treatment: evacuate the blood by piercing the nail plate at time of trauma. If it is untreated the pain will subside spontaneously after a time. </a:t>
            </a:r>
            <a:endParaRPr lang="en-US" sz="2400" dirty="0">
              <a:solidFill>
                <a:srgbClr val="FFFF00"/>
              </a:solidFill>
            </a:endParaRPr>
          </a:p>
        </p:txBody>
      </p:sp>
      <p:sp>
        <p:nvSpPr>
          <p:cNvPr id="3" name="Title 2"/>
          <p:cNvSpPr>
            <a:spLocks noGrp="1"/>
          </p:cNvSpPr>
          <p:nvPr>
            <p:ph type="ctrTitle"/>
          </p:nvPr>
        </p:nvSpPr>
        <p:spPr>
          <a:xfrm>
            <a:off x="609600" y="228600"/>
            <a:ext cx="8001000" cy="547468"/>
          </a:xfrm>
        </p:spPr>
        <p:txBody>
          <a:bodyPr/>
          <a:lstStyle/>
          <a:p>
            <a:pPr algn="l"/>
            <a:r>
              <a:rPr sz="2800" b="1" i="1" smtClean="0">
                <a:solidFill>
                  <a:srgbClr val="00B0F0"/>
                </a:solidFill>
                <a:effectLst>
                  <a:outerShdw blurRad="38100" dist="38100" dir="2700000" algn="tl">
                    <a:srgbClr val="000000">
                      <a:alpha val="43137"/>
                    </a:srgbClr>
                  </a:outerShdw>
                </a:effectLst>
              </a:rPr>
              <a:t>Traumatic nail disorders</a:t>
            </a:r>
            <a:endParaRPr lang="en-US" sz="2800" b="1" i="1" dirty="0">
              <a:solidFill>
                <a:srgbClr val="00B0F0"/>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1"/>
          </p:nvPr>
        </p:nvSpPr>
        <p:spPr/>
        <p:txBody>
          <a:bodyPr/>
          <a:lstStyle/>
          <a:p>
            <a:fld id="{B6F15528-21DE-4FAA-801E-634DDDAF4B2B}" type="slidenum">
              <a:rPr lang="en-US" smtClean="0"/>
              <a:pPr/>
              <a:t>8</a:t>
            </a:fld>
            <a:endParaRPr lang="en-US"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4098" name="Picture 2" descr="C:\Users\Nameer\Desktop\onychogryphosis.jpg"/>
          <p:cNvPicPr>
            <a:picLocks noChangeAspect="1" noChangeArrowheads="1"/>
          </p:cNvPicPr>
          <p:nvPr/>
        </p:nvPicPr>
        <p:blipFill>
          <a:blip r:embed="rId3"/>
          <a:srcRect/>
          <a:stretch>
            <a:fillRect/>
          </a:stretch>
        </p:blipFill>
        <p:spPr bwMode="auto">
          <a:xfrm>
            <a:off x="609600" y="457200"/>
            <a:ext cx="8003711" cy="5334000"/>
          </a:xfrm>
          <a:prstGeom prst="rect">
            <a:avLst/>
          </a:prstGeom>
          <a:noFill/>
        </p:spPr>
      </p:pic>
      <p:sp>
        <p:nvSpPr>
          <p:cNvPr id="4" name="TextBox 3"/>
          <p:cNvSpPr txBox="1"/>
          <p:nvPr/>
        </p:nvSpPr>
        <p:spPr>
          <a:xfrm>
            <a:off x="1676400" y="5943600"/>
            <a:ext cx="50292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Onychogryphosis</a:t>
            </a:r>
            <a:endParaRPr lang="en-US" sz="28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10</a:t>
            </a:fld>
            <a:endParaRPr lang="en-US" dirty="0"/>
          </a:p>
        </p:txBody>
      </p:sp>
      <p:pic>
        <p:nvPicPr>
          <p:cNvPr id="3074" name="Picture 2" descr="C:\Users\Nameer\Desktop\ingrowing toenail.jpg"/>
          <p:cNvPicPr>
            <a:picLocks noChangeAspect="1" noChangeArrowheads="1"/>
          </p:cNvPicPr>
          <p:nvPr/>
        </p:nvPicPr>
        <p:blipFill>
          <a:blip r:embed="rId3"/>
          <a:srcRect/>
          <a:stretch>
            <a:fillRect/>
          </a:stretch>
        </p:blipFill>
        <p:spPr bwMode="auto">
          <a:xfrm>
            <a:off x="609600" y="533400"/>
            <a:ext cx="7889373" cy="5257800"/>
          </a:xfrm>
          <a:prstGeom prst="rect">
            <a:avLst/>
          </a:prstGeom>
          <a:noFill/>
        </p:spPr>
      </p:pic>
      <p:sp>
        <p:nvSpPr>
          <p:cNvPr id="4" name="TextBox 3"/>
          <p:cNvSpPr txBox="1"/>
          <p:nvPr/>
        </p:nvSpPr>
        <p:spPr>
          <a:xfrm>
            <a:off x="2743200" y="5943600"/>
            <a:ext cx="38100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Ingrowing toenail</a:t>
            </a:r>
            <a:endParaRPr lang="en-US" sz="28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2050" name="Picture 2" descr="C:\Users\Nameer\Desktop\black nail trauma.jpg"/>
          <p:cNvPicPr>
            <a:picLocks noChangeAspect="1" noChangeArrowheads="1"/>
          </p:cNvPicPr>
          <p:nvPr/>
        </p:nvPicPr>
        <p:blipFill>
          <a:blip r:embed="rId3"/>
          <a:srcRect/>
          <a:stretch>
            <a:fillRect/>
          </a:stretch>
        </p:blipFill>
        <p:spPr bwMode="auto">
          <a:xfrm>
            <a:off x="838200" y="533400"/>
            <a:ext cx="7546358" cy="5029200"/>
          </a:xfrm>
          <a:prstGeom prst="rect">
            <a:avLst/>
          </a:prstGeom>
          <a:noFill/>
        </p:spPr>
      </p:pic>
      <p:sp>
        <p:nvSpPr>
          <p:cNvPr id="4" name="TextBox 3"/>
          <p:cNvSpPr txBox="1"/>
          <p:nvPr/>
        </p:nvSpPr>
        <p:spPr>
          <a:xfrm>
            <a:off x="1447800" y="5791200"/>
            <a:ext cx="62484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Black nail: Subungual hematoma</a:t>
            </a:r>
            <a:endParaRPr lang="en-US" sz="28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10242" name="Picture 2" descr="C:\Users\Nameer\Desktop\red brown trauma.jpg"/>
          <p:cNvPicPr>
            <a:picLocks noChangeAspect="1" noChangeArrowheads="1"/>
          </p:cNvPicPr>
          <p:nvPr/>
        </p:nvPicPr>
        <p:blipFill>
          <a:blip r:embed="rId3"/>
          <a:srcRect/>
          <a:stretch>
            <a:fillRect/>
          </a:stretch>
        </p:blipFill>
        <p:spPr bwMode="auto">
          <a:xfrm>
            <a:off x="304800" y="228600"/>
            <a:ext cx="4191000" cy="6286500"/>
          </a:xfrm>
          <a:prstGeom prst="rect">
            <a:avLst/>
          </a:prstGeom>
          <a:noFill/>
        </p:spPr>
      </p:pic>
      <p:sp>
        <p:nvSpPr>
          <p:cNvPr id="4" name="Oval 3"/>
          <p:cNvSpPr/>
          <p:nvPr/>
        </p:nvSpPr>
        <p:spPr>
          <a:xfrm>
            <a:off x="4724400" y="1752600"/>
            <a:ext cx="4114800" cy="25908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Red-brown nail</a:t>
            </a:r>
          </a:p>
          <a:p>
            <a:pPr algn="ctr"/>
            <a:r>
              <a:rPr lang="en-US" sz="2800" dirty="0" smtClean="0"/>
              <a:t>Subungual H. (trauma)</a:t>
            </a:r>
            <a:endParaRPr lang="en-US" sz="28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13</a:t>
            </a:fld>
            <a:endParaRPr lang="en-US" dirty="0"/>
          </a:p>
        </p:txBody>
      </p:sp>
      <p:sp>
        <p:nvSpPr>
          <p:cNvPr id="4" name="Rectangle 3"/>
          <p:cNvSpPr/>
          <p:nvPr/>
        </p:nvSpPr>
        <p:spPr>
          <a:xfrm>
            <a:off x="381000" y="228600"/>
            <a:ext cx="8458200" cy="6370975"/>
          </a:xfrm>
          <a:prstGeom prst="rect">
            <a:avLst/>
          </a:prstGeom>
        </p:spPr>
        <p:txBody>
          <a:bodyPr wrap="square">
            <a:spAutoFit/>
          </a:bodyPr>
          <a:lstStyle/>
          <a:p>
            <a:pPr marL="342900" indent="-342900">
              <a:buClr>
                <a:schemeClr val="accent2">
                  <a:lumMod val="60000"/>
                  <a:lumOff val="40000"/>
                </a:schemeClr>
              </a:buClr>
              <a:buFont typeface="+mj-lt"/>
              <a:buAutoNum type="arabicPeriod" startAt="5"/>
            </a:pPr>
            <a:r>
              <a:rPr lang="en-US" sz="2400" b="1" i="1" dirty="0" smtClean="0">
                <a:solidFill>
                  <a:srgbClr val="FFFF00"/>
                </a:solidFill>
                <a:effectLst>
                  <a:outerShdw blurRad="38100" dist="38100" dir="2700000" algn="tl">
                    <a:srgbClr val="000000">
                      <a:alpha val="43137"/>
                    </a:srgbClr>
                  </a:outerShdw>
                </a:effectLst>
              </a:rPr>
              <a:t>Splinter hemorrhage</a:t>
            </a:r>
            <a:r>
              <a:rPr lang="en-US" sz="2400" dirty="0" smtClean="0"/>
              <a:t>: fine longitudinal dark brown lines under the nail plate (in the nail bed).  </a:t>
            </a:r>
          </a:p>
          <a:p>
            <a:pPr marL="342900" indent="-342900">
              <a:buClr>
                <a:schemeClr val="accent2">
                  <a:lumMod val="60000"/>
                  <a:lumOff val="40000"/>
                </a:schemeClr>
              </a:buClr>
            </a:pPr>
            <a:r>
              <a:rPr lang="en-US" sz="2400" dirty="0" smtClean="0"/>
              <a:t>    </a:t>
            </a:r>
            <a:r>
              <a:rPr lang="en-US" sz="2400" b="1" i="1" u="sng" dirty="0" smtClean="0">
                <a:solidFill>
                  <a:srgbClr val="00B0F0"/>
                </a:solidFill>
                <a:effectLst>
                  <a:outerShdw blurRad="38100" dist="38100" dir="2700000" algn="tl">
                    <a:srgbClr val="000000">
                      <a:alpha val="43137"/>
                    </a:srgbClr>
                  </a:outerShdw>
                </a:effectLst>
              </a:rPr>
              <a:t>Causes</a:t>
            </a:r>
            <a:r>
              <a:rPr lang="en-US" sz="2400" dirty="0" smtClean="0"/>
              <a:t>: minor traumas (manual workers ), SBE, psoriasis or can be idiopathic.</a:t>
            </a:r>
          </a:p>
          <a:p>
            <a:pPr marL="342900" indent="-342900">
              <a:buClr>
                <a:schemeClr val="accent2">
                  <a:lumMod val="60000"/>
                  <a:lumOff val="40000"/>
                </a:schemeClr>
              </a:buClr>
              <a:buFont typeface="+mj-lt"/>
              <a:buAutoNum type="arabicPeriod" startAt="5"/>
            </a:pPr>
            <a:endParaRPr lang="en-US" sz="2400" b="1" i="1" dirty="0" smtClean="0">
              <a:solidFill>
                <a:srgbClr val="FFFF00"/>
              </a:solidFill>
              <a:effectLst>
                <a:outerShdw blurRad="38100" dist="38100" dir="2700000" algn="tl">
                  <a:srgbClr val="000000">
                    <a:alpha val="43137"/>
                  </a:srgbClr>
                </a:outerShdw>
              </a:effectLst>
            </a:endParaRPr>
          </a:p>
          <a:p>
            <a:pPr marL="457200" indent="-457200">
              <a:buClr>
                <a:schemeClr val="accent2">
                  <a:lumMod val="60000"/>
                  <a:lumOff val="40000"/>
                </a:schemeClr>
              </a:buClr>
              <a:buFont typeface="+mj-lt"/>
              <a:buAutoNum type="arabicPeriod" startAt="6"/>
            </a:pPr>
            <a:r>
              <a:rPr lang="en-US" sz="2400" b="1" i="1" dirty="0" smtClean="0">
                <a:solidFill>
                  <a:srgbClr val="FFFF00"/>
                </a:solidFill>
                <a:effectLst>
                  <a:outerShdw blurRad="38100" dist="38100" dir="2700000" algn="tl">
                    <a:srgbClr val="000000">
                      <a:alpha val="43137"/>
                    </a:srgbClr>
                  </a:outerShdw>
                </a:effectLst>
              </a:rPr>
              <a:t>Onycholysis</a:t>
            </a:r>
            <a:r>
              <a:rPr lang="en-US" sz="2400" dirty="0" smtClean="0"/>
              <a:t>: separation of the nail plate from the nail bed. </a:t>
            </a:r>
            <a:r>
              <a:rPr lang="en-US" sz="2400" b="1" i="1" u="sng" dirty="0" smtClean="0">
                <a:solidFill>
                  <a:srgbClr val="00B0F0"/>
                </a:solidFill>
                <a:effectLst>
                  <a:outerShdw blurRad="38100" dist="38100" dir="2700000" algn="tl">
                    <a:srgbClr val="000000">
                      <a:alpha val="43137"/>
                    </a:srgbClr>
                  </a:outerShdw>
                </a:effectLst>
              </a:rPr>
              <a:t>Causes</a:t>
            </a:r>
            <a:r>
              <a:rPr lang="en-US" sz="2400" dirty="0" smtClean="0"/>
              <a:t>:</a:t>
            </a:r>
          </a:p>
          <a:p>
            <a:pPr marL="457200" indent="-457200">
              <a:buClr>
                <a:schemeClr val="accent2">
                  <a:lumMod val="60000"/>
                  <a:lumOff val="40000"/>
                </a:schemeClr>
              </a:buClr>
              <a:buAutoNum type="arabicPeriod"/>
            </a:pPr>
            <a:r>
              <a:rPr lang="en-US" sz="2400" dirty="0" smtClean="0"/>
              <a:t>Trauma (commonest cause) </a:t>
            </a:r>
          </a:p>
          <a:p>
            <a:pPr marL="457200" indent="-457200">
              <a:buClr>
                <a:schemeClr val="accent2">
                  <a:lumMod val="60000"/>
                  <a:lumOff val="40000"/>
                </a:schemeClr>
              </a:buClr>
              <a:buAutoNum type="arabicPeriod"/>
            </a:pPr>
            <a:r>
              <a:rPr lang="en-US" sz="2400" dirty="0" smtClean="0"/>
              <a:t>Psoriasis</a:t>
            </a:r>
          </a:p>
          <a:p>
            <a:pPr marL="457200" indent="-457200">
              <a:buClr>
                <a:schemeClr val="accent2">
                  <a:lumMod val="60000"/>
                  <a:lumOff val="40000"/>
                </a:schemeClr>
              </a:buClr>
              <a:buAutoNum type="arabicPeriod"/>
            </a:pPr>
            <a:r>
              <a:rPr lang="en-US" sz="2400" dirty="0" smtClean="0"/>
              <a:t>Onychomycosis</a:t>
            </a:r>
          </a:p>
          <a:p>
            <a:pPr marL="457200" indent="-457200">
              <a:buClr>
                <a:schemeClr val="accent2">
                  <a:lumMod val="60000"/>
                  <a:lumOff val="40000"/>
                </a:schemeClr>
              </a:buClr>
              <a:buAutoNum type="arabicPeriod"/>
            </a:pPr>
            <a:r>
              <a:rPr lang="en-US" sz="2400" dirty="0" smtClean="0"/>
              <a:t>Erythroderma</a:t>
            </a:r>
          </a:p>
          <a:p>
            <a:pPr marL="457200" indent="-457200">
              <a:buClr>
                <a:schemeClr val="accent2">
                  <a:lumMod val="60000"/>
                  <a:lumOff val="40000"/>
                </a:schemeClr>
              </a:buClr>
              <a:buAutoNum type="arabicPeriod"/>
            </a:pPr>
            <a:r>
              <a:rPr lang="en-US" sz="2400" dirty="0" smtClean="0"/>
              <a:t>Photo-onycholysis: due to tetracyclines, chloramphenicol, psoralens and fluroquinolones.</a:t>
            </a:r>
          </a:p>
          <a:p>
            <a:pPr marL="457200" indent="-457200">
              <a:buClr>
                <a:schemeClr val="accent2">
                  <a:lumMod val="60000"/>
                  <a:lumOff val="40000"/>
                </a:schemeClr>
              </a:buClr>
              <a:buAutoNum type="arabicPeriod"/>
            </a:pPr>
            <a:r>
              <a:rPr lang="en-US" sz="2400" dirty="0" smtClean="0"/>
              <a:t>Raynaud’s phenomenon.</a:t>
            </a:r>
          </a:p>
          <a:p>
            <a:pPr marL="457200" indent="-457200">
              <a:buClr>
                <a:schemeClr val="accent2">
                  <a:lumMod val="60000"/>
                  <a:lumOff val="40000"/>
                </a:schemeClr>
              </a:buClr>
              <a:buAutoNum type="arabicPeriod"/>
            </a:pPr>
            <a:r>
              <a:rPr lang="en-US" sz="2400" dirty="0" smtClean="0"/>
              <a:t>Hypochromic anemia (poor oxygenation).</a:t>
            </a:r>
          </a:p>
          <a:p>
            <a:pPr marL="457200" indent="-457200">
              <a:buClr>
                <a:schemeClr val="accent2">
                  <a:lumMod val="60000"/>
                  <a:lumOff val="40000"/>
                </a:schemeClr>
              </a:buClr>
              <a:buAutoNum type="arabicPeriod"/>
            </a:pPr>
            <a:r>
              <a:rPr lang="en-US" sz="2400" dirty="0" smtClean="0"/>
              <a:t>Thyrotoxicosis.</a:t>
            </a:r>
          </a:p>
          <a:p>
            <a:pPr marL="457200" indent="-457200">
              <a:buClr>
                <a:schemeClr val="accent2">
                  <a:lumMod val="60000"/>
                  <a:lumOff val="40000"/>
                </a:schemeClr>
              </a:buClr>
              <a:buAutoNum type="arabicPeriod"/>
            </a:pPr>
            <a:r>
              <a:rPr lang="en-US" sz="2400" dirty="0" smtClean="0"/>
              <a:t>Idiopathic.</a:t>
            </a:r>
            <a:endParaRPr lang="en-US" sz="2400" b="1" i="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14</a:t>
            </a:fld>
            <a:endParaRPr lang="en-US" dirty="0"/>
          </a:p>
        </p:txBody>
      </p:sp>
      <p:pic>
        <p:nvPicPr>
          <p:cNvPr id="6146" name="Picture 2" descr="C:\Users\Nameer\Desktop\Onycholysis psoriasis.jpg"/>
          <p:cNvPicPr>
            <a:picLocks noChangeAspect="1" noChangeArrowheads="1"/>
          </p:cNvPicPr>
          <p:nvPr/>
        </p:nvPicPr>
        <p:blipFill>
          <a:blip r:embed="rId3"/>
          <a:srcRect/>
          <a:stretch>
            <a:fillRect/>
          </a:stretch>
        </p:blipFill>
        <p:spPr bwMode="auto">
          <a:xfrm>
            <a:off x="685800" y="533400"/>
            <a:ext cx="7827963" cy="5216874"/>
          </a:xfrm>
          <a:prstGeom prst="rect">
            <a:avLst/>
          </a:prstGeom>
          <a:noFill/>
        </p:spPr>
      </p:pic>
      <p:sp>
        <p:nvSpPr>
          <p:cNvPr id="4" name="TextBox 3"/>
          <p:cNvSpPr txBox="1"/>
          <p:nvPr/>
        </p:nvSpPr>
        <p:spPr>
          <a:xfrm>
            <a:off x="1219200" y="5943600"/>
            <a:ext cx="6477000" cy="523220"/>
          </a:xfrm>
          <a:prstGeom prst="rect">
            <a:avLst/>
          </a:prstGeom>
          <a:noFill/>
        </p:spPr>
        <p:txBody>
          <a:bodyPr wrap="square" rtlCol="0">
            <a:spAutoFit/>
          </a:bodyPr>
          <a:lstStyle/>
          <a:p>
            <a:r>
              <a:rPr lang="en-US" sz="2800" b="1" dirty="0" smtClean="0">
                <a:effectLst>
                  <a:outerShdw blurRad="38100" dist="38100" dir="2700000" algn="tl">
                    <a:srgbClr val="000000">
                      <a:alpha val="43137"/>
                    </a:srgbClr>
                  </a:outerShdw>
                </a:effectLst>
              </a:rPr>
              <a:t>Bilateral onycholysis due to psoriasis</a:t>
            </a:r>
            <a:endParaRPr lang="en-US" sz="28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11266" name="Picture 2" descr="C:\Users\Nameer\Desktop\photoonycholysis tetracycline.jpg"/>
          <p:cNvPicPr>
            <a:picLocks noChangeAspect="1" noChangeArrowheads="1"/>
          </p:cNvPicPr>
          <p:nvPr/>
        </p:nvPicPr>
        <p:blipFill>
          <a:blip r:embed="rId3"/>
          <a:srcRect/>
          <a:stretch>
            <a:fillRect/>
          </a:stretch>
        </p:blipFill>
        <p:spPr bwMode="auto">
          <a:xfrm>
            <a:off x="685800" y="533400"/>
            <a:ext cx="7924800" cy="5281410"/>
          </a:xfrm>
          <a:prstGeom prst="rect">
            <a:avLst/>
          </a:prstGeom>
          <a:noFill/>
        </p:spPr>
      </p:pic>
      <p:sp>
        <p:nvSpPr>
          <p:cNvPr id="4" name="TextBox 3"/>
          <p:cNvSpPr txBox="1"/>
          <p:nvPr/>
        </p:nvSpPr>
        <p:spPr>
          <a:xfrm>
            <a:off x="838200" y="5943600"/>
            <a:ext cx="72390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Photo-onycholysis due to </a:t>
            </a:r>
            <a:r>
              <a:rPr lang="en-US" sz="2800" b="1" dirty="0" smtClean="0">
                <a:solidFill>
                  <a:srgbClr val="FFFF00"/>
                </a:solidFill>
                <a:effectLst>
                  <a:outerShdw blurRad="38100" dist="38100" dir="2700000" algn="tl">
                    <a:srgbClr val="000000">
                      <a:alpha val="43137"/>
                    </a:srgbClr>
                  </a:outerShdw>
                </a:effectLst>
              </a:rPr>
              <a:t>tetracycline</a:t>
            </a:r>
            <a:endParaRPr lang="en-US" sz="2800" b="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dirty="0"/>
          </a:p>
        </p:txBody>
      </p:sp>
      <p:sp>
        <p:nvSpPr>
          <p:cNvPr id="3" name="TextBox 2"/>
          <p:cNvSpPr txBox="1"/>
          <p:nvPr/>
        </p:nvSpPr>
        <p:spPr>
          <a:xfrm>
            <a:off x="457200" y="609600"/>
            <a:ext cx="8305800" cy="5262979"/>
          </a:xfrm>
          <a:prstGeom prst="rect">
            <a:avLst/>
          </a:prstGeom>
          <a:noFill/>
        </p:spPr>
        <p:txBody>
          <a:bodyPr wrap="square" rtlCol="0">
            <a:spAutoFit/>
          </a:bodyPr>
          <a:lstStyle/>
          <a:p>
            <a:pPr marL="457200" indent="-457200">
              <a:buClr>
                <a:schemeClr val="accent2">
                  <a:lumMod val="60000"/>
                  <a:lumOff val="40000"/>
                </a:schemeClr>
              </a:buClr>
              <a:buFont typeface="+mj-lt"/>
              <a:buAutoNum type="arabicPeriod" startAt="7"/>
            </a:pPr>
            <a:r>
              <a:rPr lang="en-US" sz="2800" b="1" i="1" dirty="0" smtClean="0">
                <a:solidFill>
                  <a:srgbClr val="FFFF00"/>
                </a:solidFill>
                <a:effectLst>
                  <a:outerShdw blurRad="38100" dist="38100" dir="2700000" algn="tl">
                    <a:srgbClr val="000000">
                      <a:alpha val="43137"/>
                    </a:srgbClr>
                  </a:outerShdw>
                </a:effectLst>
              </a:rPr>
              <a:t>Lamellar splitting of the nail plate</a:t>
            </a:r>
            <a:r>
              <a:rPr lang="en-US" sz="2800" dirty="0" smtClean="0"/>
              <a:t>: repeated wetting and drying of hands in housewives may cause splitting of the distal parts of the nail plates.</a:t>
            </a:r>
          </a:p>
          <a:p>
            <a:pPr marL="457200" indent="-457200">
              <a:buClr>
                <a:schemeClr val="accent2">
                  <a:lumMod val="60000"/>
                  <a:lumOff val="40000"/>
                </a:schemeClr>
              </a:buClr>
              <a:buFont typeface="+mj-lt"/>
              <a:buAutoNum type="arabicPeriod" startAt="7"/>
            </a:pPr>
            <a:endParaRPr lang="en-US" sz="2800" dirty="0" smtClean="0"/>
          </a:p>
          <a:p>
            <a:pPr marL="457200" indent="-457200">
              <a:buClr>
                <a:schemeClr val="accent2">
                  <a:lumMod val="60000"/>
                  <a:lumOff val="40000"/>
                </a:schemeClr>
              </a:buClr>
              <a:buFont typeface="+mj-lt"/>
              <a:buAutoNum type="arabicPeriod" startAt="7"/>
            </a:pPr>
            <a:endParaRPr lang="en-US" sz="2800" dirty="0" smtClean="0"/>
          </a:p>
          <a:p>
            <a:pPr marL="457200" indent="-457200">
              <a:buClr>
                <a:schemeClr val="accent2">
                  <a:lumMod val="60000"/>
                  <a:lumOff val="40000"/>
                </a:schemeClr>
              </a:buClr>
              <a:buFont typeface="+mj-lt"/>
              <a:buAutoNum type="arabicPeriod" startAt="7"/>
            </a:pPr>
            <a:r>
              <a:rPr lang="en-US" sz="2800" b="1" i="1" dirty="0" smtClean="0">
                <a:solidFill>
                  <a:srgbClr val="FFFF00"/>
                </a:solidFill>
                <a:effectLst>
                  <a:outerShdw blurRad="38100" dist="38100" dir="2700000" algn="tl">
                    <a:srgbClr val="000000">
                      <a:alpha val="43137"/>
                    </a:srgbClr>
                  </a:outerShdw>
                </a:effectLst>
              </a:rPr>
              <a:t>Median canal dystrophy</a:t>
            </a:r>
            <a:r>
              <a:rPr lang="en-US" sz="2800" dirty="0" smtClean="0"/>
              <a:t>: this condition affects the thumb nails only. The cause is possibly trauma to the nail matrix. There are small lines extending outward from the central ridge or split giving the impression of an inverted fir tree. The condition recovers after months or years but relapse is not uncommon.</a:t>
            </a:r>
            <a:endParaRPr lang="en-US" sz="2400" b="1" i="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dirty="0"/>
          </a:p>
        </p:txBody>
      </p:sp>
      <p:pic>
        <p:nvPicPr>
          <p:cNvPr id="5122" name="Picture 2" descr="C:\Users\Nameer\Desktop\median nail dystrophy.jpg"/>
          <p:cNvPicPr>
            <a:picLocks noChangeAspect="1" noChangeArrowheads="1"/>
          </p:cNvPicPr>
          <p:nvPr/>
        </p:nvPicPr>
        <p:blipFill>
          <a:blip r:embed="rId3"/>
          <a:srcRect/>
          <a:stretch>
            <a:fillRect/>
          </a:stretch>
        </p:blipFill>
        <p:spPr bwMode="auto">
          <a:xfrm>
            <a:off x="533400" y="685800"/>
            <a:ext cx="8003711" cy="5334000"/>
          </a:xfrm>
          <a:prstGeom prst="rect">
            <a:avLst/>
          </a:prstGeom>
          <a:noFill/>
        </p:spPr>
      </p:pic>
      <p:sp>
        <p:nvSpPr>
          <p:cNvPr id="4" name="TextBox 3"/>
          <p:cNvSpPr txBox="1"/>
          <p:nvPr/>
        </p:nvSpPr>
        <p:spPr>
          <a:xfrm>
            <a:off x="1905000" y="6096000"/>
            <a:ext cx="53340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Median canal dystrophy</a:t>
            </a:r>
            <a:endParaRPr lang="en-US" sz="28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dirty="0"/>
          </a:p>
        </p:txBody>
      </p:sp>
      <p:sp>
        <p:nvSpPr>
          <p:cNvPr id="3" name="Rectangle 2"/>
          <p:cNvSpPr/>
          <p:nvPr/>
        </p:nvSpPr>
        <p:spPr>
          <a:xfrm>
            <a:off x="533400" y="533400"/>
            <a:ext cx="8153400" cy="5262979"/>
          </a:xfrm>
          <a:prstGeom prst="rect">
            <a:avLst/>
          </a:prstGeom>
        </p:spPr>
        <p:txBody>
          <a:bodyPr wrap="square">
            <a:spAutoFit/>
          </a:bodyPr>
          <a:lstStyle/>
          <a:p>
            <a:pPr marL="514350" indent="-514350">
              <a:buClr>
                <a:schemeClr val="accent2">
                  <a:lumMod val="60000"/>
                  <a:lumOff val="40000"/>
                </a:schemeClr>
              </a:buClr>
              <a:buFont typeface="+mj-lt"/>
              <a:buAutoNum type="arabicPeriod" startAt="9"/>
            </a:pPr>
            <a:r>
              <a:rPr lang="en-US" sz="2800" b="1" i="1" dirty="0" smtClean="0">
                <a:solidFill>
                  <a:srgbClr val="FFFF00"/>
                </a:solidFill>
                <a:effectLst>
                  <a:outerShdw blurRad="38100" dist="38100" dir="2700000" algn="tl">
                    <a:srgbClr val="000000">
                      <a:alpha val="43137"/>
                    </a:srgbClr>
                  </a:outerShdw>
                </a:effectLst>
              </a:rPr>
              <a:t>Nervous habits</a:t>
            </a:r>
          </a:p>
          <a:p>
            <a:pPr marL="514350" indent="-514350">
              <a:buClr>
                <a:schemeClr val="accent2">
                  <a:lumMod val="60000"/>
                  <a:lumOff val="40000"/>
                </a:schemeClr>
              </a:buClr>
              <a:buAutoNum type="romanLcPeriod"/>
            </a:pPr>
            <a:r>
              <a:rPr lang="en-US" sz="2800" b="1" i="1" dirty="0" smtClean="0">
                <a:solidFill>
                  <a:srgbClr val="FFFF00"/>
                </a:solidFill>
                <a:effectLst>
                  <a:outerShdw blurRad="38100" dist="38100" dir="2700000" algn="tl">
                    <a:srgbClr val="000000">
                      <a:alpha val="43137"/>
                    </a:srgbClr>
                  </a:outerShdw>
                </a:effectLst>
              </a:rPr>
              <a:t>Onychophagia (Bitten nails)</a:t>
            </a:r>
            <a:r>
              <a:rPr lang="en-US" sz="2800" dirty="0" smtClean="0"/>
              <a:t>: seen both in children and adults. The nails are short and irregular. Some individuals may also bite the cuticles of the nails and even the skin around the nails.</a:t>
            </a:r>
          </a:p>
          <a:p>
            <a:pPr marL="514350" indent="-514350">
              <a:buClr>
                <a:schemeClr val="accent2">
                  <a:lumMod val="60000"/>
                  <a:lumOff val="40000"/>
                </a:schemeClr>
              </a:buClr>
              <a:buAutoNum type="romanLcPeriod"/>
            </a:pPr>
            <a:r>
              <a:rPr lang="en-US" sz="2800" b="1" i="1" dirty="0" smtClean="0">
                <a:solidFill>
                  <a:srgbClr val="FFFF00"/>
                </a:solidFill>
                <a:effectLst>
                  <a:outerShdw blurRad="38100" dist="38100" dir="2700000" algn="tl">
                    <a:srgbClr val="000000">
                      <a:alpha val="43137"/>
                    </a:srgbClr>
                  </a:outerShdw>
                </a:effectLst>
              </a:rPr>
              <a:t>Habit tic nail dystrophy</a:t>
            </a:r>
            <a:r>
              <a:rPr lang="en-US" sz="2800" dirty="0" smtClean="0"/>
              <a:t>: a common problem due to the habit of picking or rubbing of the cuticle or the proximal nail fold (repetitive traumas) especially of the thumb or index which produces a ladder pattern of transverse ridges and grooves up to the center of nail plate.</a:t>
            </a:r>
            <a:r>
              <a:rPr lang="en-US" sz="2800" b="1" i="1" dirty="0" smtClean="0">
                <a:solidFill>
                  <a:srgbClr val="FFFF00"/>
                </a:solidFill>
                <a:effectLst>
                  <a:outerShdw blurRad="38100" dist="38100" dir="2700000" algn="tl">
                    <a:srgbClr val="000000">
                      <a:alpha val="43137"/>
                    </a:srgbClr>
                  </a:outerShdw>
                </a:effectLst>
              </a:rPr>
              <a:t> </a:t>
            </a:r>
            <a:endParaRPr lang="en-US" sz="28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7170" name="Picture 2" descr="C:\Users\Nameer\Desktop\Habit tic vertical ridging.jpg"/>
          <p:cNvPicPr>
            <a:picLocks noChangeAspect="1" noChangeArrowheads="1"/>
          </p:cNvPicPr>
          <p:nvPr/>
        </p:nvPicPr>
        <p:blipFill>
          <a:blip r:embed="rId3"/>
          <a:srcRect/>
          <a:stretch>
            <a:fillRect/>
          </a:stretch>
        </p:blipFill>
        <p:spPr bwMode="auto">
          <a:xfrm>
            <a:off x="609600" y="609600"/>
            <a:ext cx="7848600" cy="5230626"/>
          </a:xfrm>
          <a:prstGeom prst="rect">
            <a:avLst/>
          </a:prstGeom>
          <a:noFill/>
        </p:spPr>
      </p:pic>
      <p:sp>
        <p:nvSpPr>
          <p:cNvPr id="4" name="TextBox 3"/>
          <p:cNvSpPr txBox="1"/>
          <p:nvPr/>
        </p:nvSpPr>
        <p:spPr>
          <a:xfrm>
            <a:off x="1676400" y="5943600"/>
            <a:ext cx="57150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Habit-tic nail dystrophy</a:t>
            </a:r>
            <a:endParaRPr lang="en-US" sz="28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20</a:t>
            </a:fld>
            <a:endParaRPr lang="en-US" dirty="0"/>
          </a:p>
        </p:txBody>
      </p:sp>
      <p:sp>
        <p:nvSpPr>
          <p:cNvPr id="3" name="TextBox 2"/>
          <p:cNvSpPr txBox="1"/>
          <p:nvPr/>
        </p:nvSpPr>
        <p:spPr>
          <a:xfrm>
            <a:off x="381000" y="457200"/>
            <a:ext cx="8229600" cy="5324535"/>
          </a:xfrm>
          <a:prstGeom prst="rect">
            <a:avLst/>
          </a:prstGeom>
          <a:noFill/>
        </p:spPr>
        <p:txBody>
          <a:bodyPr wrap="square" rtlCol="0">
            <a:spAutoFit/>
          </a:bodyPr>
          <a:lstStyle/>
          <a:p>
            <a:r>
              <a:rPr lang="en-US" sz="3200" b="1" i="1" dirty="0" smtClean="0">
                <a:solidFill>
                  <a:srgbClr val="00B0F0"/>
                </a:solidFill>
                <a:effectLst>
                  <a:outerShdw blurRad="38100" dist="38100" dir="2700000" algn="tl">
                    <a:srgbClr val="000000">
                      <a:alpha val="43137"/>
                    </a:srgbClr>
                  </a:outerShdw>
                </a:effectLst>
              </a:rPr>
              <a:t>Nail infections</a:t>
            </a:r>
          </a:p>
          <a:p>
            <a:pPr marL="457200" indent="-457200">
              <a:buClr>
                <a:schemeClr val="accent2">
                  <a:lumMod val="60000"/>
                  <a:lumOff val="40000"/>
                </a:schemeClr>
              </a:buClr>
            </a:pPr>
            <a:r>
              <a:rPr lang="en-US" sz="2800" dirty="0" smtClean="0"/>
              <a:t>The nail unit may be involved with bacterial infections like paronychia or pseudomonas infection or fungal infections (onychomycosis).</a:t>
            </a:r>
          </a:p>
          <a:p>
            <a:pPr marL="457200" indent="-457200">
              <a:buClr>
                <a:schemeClr val="accent2">
                  <a:lumMod val="60000"/>
                  <a:lumOff val="40000"/>
                </a:schemeClr>
              </a:buClr>
            </a:pPr>
            <a:endParaRPr lang="en-US" sz="2800" dirty="0" smtClean="0"/>
          </a:p>
          <a:p>
            <a:pPr marL="457200" indent="-457200">
              <a:buClr>
                <a:schemeClr val="accent2">
                  <a:lumMod val="60000"/>
                  <a:lumOff val="40000"/>
                </a:schemeClr>
              </a:buClr>
            </a:pPr>
            <a:r>
              <a:rPr lang="en-US" sz="2800" b="1" i="1" dirty="0" smtClean="0">
                <a:solidFill>
                  <a:srgbClr val="FFFF00"/>
                </a:solidFill>
              </a:rPr>
              <a:t>Paronychia</a:t>
            </a:r>
          </a:p>
          <a:p>
            <a:pPr marL="457200" indent="-457200">
              <a:buClr>
                <a:schemeClr val="accent2">
                  <a:lumMod val="60000"/>
                  <a:lumOff val="40000"/>
                </a:schemeClr>
              </a:buClr>
            </a:pPr>
            <a:r>
              <a:rPr lang="en-US" sz="2800" dirty="0" smtClean="0">
                <a:effectLst>
                  <a:outerShdw blurRad="38100" dist="38100" dir="2700000" algn="tl">
                    <a:srgbClr val="000000">
                      <a:alpha val="43137"/>
                    </a:srgbClr>
                  </a:outerShdw>
                </a:effectLst>
              </a:rPr>
              <a:t>Paronychia is an inflammation of the nail fold. There are two types: acute paronychia which is purely bacterial in origin and chronic paronychia which is usually mixed infection due to a mixture of opportunistic pathogens. The main differences between the two types are shown below:</a:t>
            </a:r>
            <a:endParaRPr lang="en-US" sz="2800" b="1" i="1" dirty="0">
              <a:solidFill>
                <a:srgbClr val="00B0F0"/>
              </a:solidFill>
              <a:effectLst>
                <a:outerShdw blurRad="38100" dist="38100" dir="2700000" algn="tl">
                  <a:srgbClr val="000000">
                    <a:alpha val="43137"/>
                  </a:srgbClr>
                </a:outerShdw>
              </a:effectLst>
            </a:endParaRPr>
          </a:p>
        </p:txBody>
      </p:sp>
      <p:sp>
        <p:nvSpPr>
          <p:cNvPr id="4" name="Right Arrow 3"/>
          <p:cNvSpPr/>
          <p:nvPr/>
        </p:nvSpPr>
        <p:spPr>
          <a:xfrm>
            <a:off x="6629400" y="5791200"/>
            <a:ext cx="1752600" cy="762000"/>
          </a:xfrm>
          <a:prstGeom prst="rightArrow">
            <a:avLst/>
          </a:prstGeom>
          <a:solidFill>
            <a:srgbClr val="C00000"/>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See table</a:t>
            </a:r>
            <a:endParaRPr lang="en-US" sz="24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21</a:t>
            </a:fld>
            <a:endParaRPr lang="en-US" dirty="0"/>
          </a:p>
        </p:txBody>
      </p:sp>
      <p:graphicFrame>
        <p:nvGraphicFramePr>
          <p:cNvPr id="3" name="Table 2"/>
          <p:cNvGraphicFramePr>
            <a:graphicFrameLocks noGrp="1"/>
          </p:cNvGraphicFramePr>
          <p:nvPr/>
        </p:nvGraphicFramePr>
        <p:xfrm>
          <a:off x="609600" y="914400"/>
          <a:ext cx="8077200" cy="5480669"/>
        </p:xfrm>
        <a:graphic>
          <a:graphicData uri="http://schemas.openxmlformats.org/drawingml/2006/table">
            <a:tbl>
              <a:tblPr firstRow="1" bandRow="1">
                <a:tableStyleId>{1E171933-4619-4E11-9A3F-F7608DF75F80}</a:tableStyleId>
              </a:tblPr>
              <a:tblGrid>
                <a:gridCol w="2094089"/>
                <a:gridCol w="2630311"/>
                <a:gridCol w="3352800"/>
              </a:tblGrid>
              <a:tr h="465881">
                <a:tc>
                  <a:txBody>
                    <a:bodyPr/>
                    <a:lstStyle/>
                    <a:p>
                      <a:r>
                        <a:rPr lang="en-US" sz="1800" dirty="0" smtClean="0">
                          <a:solidFill>
                            <a:schemeClr val="bg1"/>
                          </a:solidFill>
                        </a:rPr>
                        <a:t>Features</a:t>
                      </a:r>
                      <a:endParaRPr lang="en-US" sz="1800" dirty="0">
                        <a:solidFill>
                          <a:schemeClr val="bg1"/>
                        </a:solidFill>
                      </a:endParaRPr>
                    </a:p>
                  </a:txBody>
                  <a:tcP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4">
                        <a:lumMod val="60000"/>
                        <a:lumOff val="40000"/>
                      </a:schemeClr>
                    </a:solidFill>
                  </a:tcPr>
                </a:tc>
                <a:tc>
                  <a:txBody>
                    <a:bodyPr/>
                    <a:lstStyle/>
                    <a:p>
                      <a:pPr algn="l"/>
                      <a:r>
                        <a:rPr lang="en-US" sz="1800" dirty="0" smtClean="0">
                          <a:solidFill>
                            <a:srgbClr val="002060"/>
                          </a:solidFill>
                        </a:rPr>
                        <a:t>Acute paronychia</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4">
                        <a:lumMod val="60000"/>
                        <a:lumOff val="40000"/>
                      </a:schemeClr>
                    </a:solidFill>
                  </a:tcPr>
                </a:tc>
                <a:tc>
                  <a:txBody>
                    <a:bodyPr/>
                    <a:lstStyle/>
                    <a:p>
                      <a:pPr algn="l"/>
                      <a:r>
                        <a:rPr lang="en-US" sz="1800" dirty="0" smtClean="0">
                          <a:solidFill>
                            <a:srgbClr val="002060"/>
                          </a:solidFill>
                        </a:rPr>
                        <a:t>Chronic paronychia</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4">
                        <a:lumMod val="60000"/>
                        <a:lumOff val="40000"/>
                      </a:schemeClr>
                    </a:solidFill>
                  </a:tcPr>
                </a:tc>
              </a:tr>
              <a:tr h="448153">
                <a:tc>
                  <a:txBody>
                    <a:bodyPr/>
                    <a:lstStyle/>
                    <a:p>
                      <a:r>
                        <a:rPr lang="en-US" sz="1800" b="0" dirty="0" smtClean="0">
                          <a:solidFill>
                            <a:schemeClr val="bg1"/>
                          </a:solidFill>
                          <a:effectLst>
                            <a:outerShdw blurRad="38100" dist="38100" dir="2700000" algn="tl">
                              <a:srgbClr val="000000">
                                <a:alpha val="43137"/>
                              </a:srgbClr>
                            </a:outerShdw>
                          </a:effectLst>
                        </a:rPr>
                        <a:t>Onset</a:t>
                      </a:r>
                      <a:endParaRPr lang="en-US" sz="1800" b="0" dirty="0">
                        <a:solidFill>
                          <a:schemeClr val="bg1"/>
                        </a:solidFill>
                        <a:effectLst>
                          <a:outerShdw blurRad="38100" dist="38100" dir="2700000" algn="tl">
                            <a:srgbClr val="000000">
                              <a:alpha val="43137"/>
                            </a:srgbClr>
                          </a:outerShdw>
                        </a:effectLst>
                      </a:endParaRPr>
                    </a:p>
                  </a:txBody>
                  <a:tcP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US" sz="1800" dirty="0" smtClean="0">
                          <a:solidFill>
                            <a:srgbClr val="002060"/>
                          </a:solidFill>
                        </a:rPr>
                        <a:t>Acute</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US" sz="1800" dirty="0" smtClean="0">
                          <a:solidFill>
                            <a:srgbClr val="002060"/>
                          </a:solidFill>
                        </a:rPr>
                        <a:t>Gradual (Insidious)</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60880">
                <a:tc>
                  <a:txBody>
                    <a:bodyPr/>
                    <a:lstStyle/>
                    <a:p>
                      <a:r>
                        <a:rPr lang="en-US" sz="1800" b="0" dirty="0" smtClean="0">
                          <a:solidFill>
                            <a:schemeClr val="bg1"/>
                          </a:solidFill>
                          <a:effectLst>
                            <a:outerShdw blurRad="38100" dist="38100" dir="2700000" algn="tl">
                              <a:srgbClr val="000000">
                                <a:alpha val="43137"/>
                              </a:srgbClr>
                            </a:outerShdw>
                          </a:effectLst>
                        </a:rPr>
                        <a:t>Cause</a:t>
                      </a:r>
                      <a:endParaRPr lang="en-US" sz="1800" b="0" dirty="0">
                        <a:solidFill>
                          <a:schemeClr val="bg1"/>
                        </a:solidFill>
                        <a:effectLst>
                          <a:outerShdw blurRad="38100" dist="38100" dir="2700000" algn="tl">
                            <a:srgbClr val="000000">
                              <a:alpha val="43137"/>
                            </a:srgbClr>
                          </a:outerShdw>
                        </a:effectLst>
                      </a:endParaRPr>
                    </a:p>
                  </a:txBody>
                  <a:tcP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US" sz="1800" i="1" dirty="0" smtClean="0">
                          <a:solidFill>
                            <a:srgbClr val="002060"/>
                          </a:solidFill>
                        </a:rPr>
                        <a:t>S. aureus</a:t>
                      </a:r>
                      <a:endParaRPr lang="en-US" sz="1800" i="1"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US" sz="1800" i="1" dirty="0" smtClean="0">
                          <a:solidFill>
                            <a:srgbClr val="002060"/>
                          </a:solidFill>
                        </a:rPr>
                        <a:t>C. albicans </a:t>
                      </a:r>
                      <a:r>
                        <a:rPr lang="en-US" sz="1800" u="sng" dirty="0" smtClean="0">
                          <a:solidFill>
                            <a:srgbClr val="002060"/>
                          </a:solidFill>
                        </a:rPr>
                        <a:t>+</a:t>
                      </a:r>
                      <a:r>
                        <a:rPr lang="en-US" sz="1800" u="none" dirty="0" smtClean="0">
                          <a:solidFill>
                            <a:srgbClr val="002060"/>
                          </a:solidFill>
                        </a:rPr>
                        <a:t> G+ve and –ve cocci</a:t>
                      </a:r>
                      <a:endParaRPr lang="en-US" sz="1800" u="none"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96768">
                <a:tc>
                  <a:txBody>
                    <a:bodyPr/>
                    <a:lstStyle/>
                    <a:p>
                      <a:r>
                        <a:rPr lang="en-US" sz="1800" b="0" dirty="0" smtClean="0">
                          <a:solidFill>
                            <a:schemeClr val="bg1"/>
                          </a:solidFill>
                          <a:effectLst>
                            <a:outerShdw blurRad="38100" dist="38100" dir="2700000" algn="tl">
                              <a:srgbClr val="000000">
                                <a:alpha val="43137"/>
                              </a:srgbClr>
                            </a:outerShdw>
                          </a:effectLst>
                        </a:rPr>
                        <a:t>Predisposing factor</a:t>
                      </a:r>
                    </a:p>
                  </a:txBody>
                  <a:tcP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2060"/>
                          </a:solidFill>
                        </a:rPr>
                        <a:t>Usually traumatic </a:t>
                      </a:r>
                      <a:r>
                        <a:rPr lang="en-US" sz="1800" b="0" dirty="0" smtClean="0">
                          <a:solidFill>
                            <a:schemeClr val="bg1"/>
                          </a:solidFill>
                          <a:effectLst/>
                        </a:rPr>
                        <a:t>(</a:t>
                      </a:r>
                      <a:r>
                        <a:rPr lang="en-US" sz="1800" dirty="0" smtClean="0">
                          <a:solidFill>
                            <a:srgbClr val="002060"/>
                          </a:solidFill>
                        </a:rPr>
                        <a:t>Cuticular seal damage)</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US" sz="1800" dirty="0" smtClean="0">
                          <a:solidFill>
                            <a:srgbClr val="002060"/>
                          </a:solidFill>
                        </a:rPr>
                        <a:t>Moisture (housewives, bar tenders, fishermen…)/ DM</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48153">
                <a:tc>
                  <a:txBody>
                    <a:bodyPr/>
                    <a:lstStyle/>
                    <a:p>
                      <a:r>
                        <a:rPr lang="en-US" sz="1800" b="0" dirty="0" smtClean="0">
                          <a:solidFill>
                            <a:schemeClr val="bg1"/>
                          </a:solidFill>
                          <a:effectLst>
                            <a:outerShdw blurRad="38100" dist="38100" dir="2700000" algn="tl">
                              <a:srgbClr val="000000">
                                <a:alpha val="43137"/>
                              </a:srgbClr>
                            </a:outerShdw>
                          </a:effectLst>
                        </a:rPr>
                        <a:t>Symptoms (Pain)</a:t>
                      </a:r>
                      <a:endParaRPr lang="en-US" sz="1800" b="0" dirty="0">
                        <a:solidFill>
                          <a:schemeClr val="bg1"/>
                        </a:solidFill>
                        <a:effectLst>
                          <a:outerShdw blurRad="38100" dist="38100" dir="2700000" algn="tl">
                            <a:srgbClr val="000000">
                              <a:alpha val="43137"/>
                            </a:srgbClr>
                          </a:outerShdw>
                        </a:effectLst>
                      </a:endParaRPr>
                    </a:p>
                  </a:txBody>
                  <a:tcP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a:r>
                        <a:rPr lang="en-US" sz="1800" dirty="0" smtClean="0">
                          <a:solidFill>
                            <a:srgbClr val="002060"/>
                          </a:solidFill>
                        </a:rPr>
                        <a:t>+++</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a:r>
                        <a:rPr lang="en-US" sz="1800" u="sng" dirty="0" smtClean="0">
                          <a:solidFill>
                            <a:srgbClr val="002060"/>
                          </a:solidFill>
                        </a:rPr>
                        <a:t>+</a:t>
                      </a:r>
                      <a:endParaRPr lang="en-US" sz="1800" u="sng"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661053">
                <a:tc>
                  <a:txBody>
                    <a:bodyPr/>
                    <a:lstStyle/>
                    <a:p>
                      <a:r>
                        <a:rPr lang="en-US" sz="1800" b="0" dirty="0" smtClean="0">
                          <a:solidFill>
                            <a:schemeClr val="bg1"/>
                          </a:solidFill>
                          <a:effectLst>
                            <a:outerShdw blurRad="38100" dist="38100" dir="2700000" algn="tl">
                              <a:srgbClr val="000000">
                                <a:alpha val="43137"/>
                              </a:srgbClr>
                            </a:outerShdw>
                          </a:effectLst>
                        </a:rPr>
                        <a:t>Signs</a:t>
                      </a:r>
                      <a:endParaRPr lang="en-US" sz="1800" b="0" dirty="0">
                        <a:solidFill>
                          <a:schemeClr val="bg1"/>
                        </a:solidFill>
                        <a:effectLst>
                          <a:outerShdw blurRad="38100" dist="38100" dir="2700000" algn="tl">
                            <a:srgbClr val="000000">
                              <a:alpha val="43137"/>
                            </a:srgbClr>
                          </a:outerShdw>
                        </a:effectLst>
                      </a:endParaRPr>
                    </a:p>
                  </a:txBody>
                  <a:tcP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US" sz="1800" dirty="0" smtClean="0">
                          <a:solidFill>
                            <a:srgbClr val="002060"/>
                          </a:solidFill>
                        </a:rPr>
                        <a:t>Tender red swelling and pus collection</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US" sz="1800" dirty="0" smtClean="0">
                          <a:solidFill>
                            <a:srgbClr val="002060"/>
                          </a:solidFill>
                        </a:rPr>
                        <a:t>Less tender, red diffusely swollen nail fold (Pillow-like)</a:t>
                      </a:r>
                      <a:r>
                        <a:rPr lang="en-US" sz="1800" baseline="0" dirty="0" smtClean="0">
                          <a:solidFill>
                            <a:srgbClr val="002060"/>
                          </a:solidFill>
                        </a:rPr>
                        <a:t> </a:t>
                      </a:r>
                      <a:r>
                        <a:rPr lang="en-US" sz="1800" u="sng" baseline="0" dirty="0" smtClean="0">
                          <a:solidFill>
                            <a:srgbClr val="002060"/>
                          </a:solidFill>
                        </a:rPr>
                        <a:t>+</a:t>
                      </a:r>
                      <a:r>
                        <a:rPr lang="en-US" sz="1800" baseline="0" dirty="0" smtClean="0">
                          <a:solidFill>
                            <a:srgbClr val="002060"/>
                          </a:solidFill>
                        </a:rPr>
                        <a:t> little pus</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34097">
                <a:tc>
                  <a:txBody>
                    <a:bodyPr/>
                    <a:lstStyle/>
                    <a:p>
                      <a:r>
                        <a:rPr lang="en-US" sz="1800" b="0" dirty="0" smtClean="0">
                          <a:solidFill>
                            <a:schemeClr val="bg1"/>
                          </a:solidFill>
                          <a:effectLst>
                            <a:outerShdw blurRad="38100" dist="38100" dir="2700000" algn="tl">
                              <a:srgbClr val="000000">
                                <a:alpha val="43137"/>
                              </a:srgbClr>
                            </a:outerShdw>
                          </a:effectLst>
                        </a:rPr>
                        <a:t>Nail plate</a:t>
                      </a:r>
                      <a:endParaRPr lang="en-US" sz="1800" b="0" dirty="0">
                        <a:solidFill>
                          <a:schemeClr val="bg1"/>
                        </a:solidFill>
                        <a:effectLst>
                          <a:outerShdw blurRad="38100" dist="38100" dir="2700000" algn="tl">
                            <a:srgbClr val="000000">
                              <a:alpha val="43137"/>
                            </a:srgbClr>
                          </a:outerShdw>
                        </a:effectLst>
                      </a:endParaRPr>
                    </a:p>
                  </a:txBody>
                  <a:tcP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US" sz="1800" dirty="0" smtClean="0">
                          <a:solidFill>
                            <a:srgbClr val="002060"/>
                          </a:solidFill>
                        </a:rPr>
                        <a:t>Normal</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US" sz="1800" dirty="0" smtClean="0">
                          <a:solidFill>
                            <a:srgbClr val="002060"/>
                          </a:solidFill>
                        </a:rPr>
                        <a:t>May be ridged &amp; discolored</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962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smtClean="0">
                          <a:solidFill>
                            <a:schemeClr val="bg1"/>
                          </a:solidFill>
                          <a:effectLst>
                            <a:outerShdw blurRad="38100" dist="38100" dir="2700000" algn="tl">
                              <a:srgbClr val="000000">
                                <a:alpha val="43137"/>
                              </a:srgbClr>
                            </a:outerShdw>
                          </a:effectLst>
                        </a:rPr>
                        <a:t>No. of nails affected</a:t>
                      </a:r>
                      <a:endParaRPr lang="en-US" sz="1800" b="0" dirty="0">
                        <a:solidFill>
                          <a:schemeClr val="bg1"/>
                        </a:solidFill>
                        <a:effectLst>
                          <a:outerShdw blurRad="38100" dist="38100" dir="2700000" algn="tl">
                            <a:srgbClr val="000000">
                              <a:alpha val="43137"/>
                            </a:srgbClr>
                          </a:outerShdw>
                        </a:effectLst>
                      </a:endParaRPr>
                    </a:p>
                  </a:txBody>
                  <a:tcP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2060"/>
                          </a:solidFill>
                        </a:rPr>
                        <a:t>Usually one</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US" sz="1800" dirty="0" smtClean="0">
                          <a:solidFill>
                            <a:srgbClr val="002060"/>
                          </a:solidFill>
                        </a:rPr>
                        <a:t>Usually more than one</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8886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smtClean="0">
                          <a:solidFill>
                            <a:schemeClr val="bg1"/>
                          </a:solidFill>
                          <a:effectLst>
                            <a:outerShdw blurRad="38100" dist="38100" dir="2700000" algn="tl">
                              <a:srgbClr val="000000">
                                <a:alpha val="43137"/>
                              </a:srgbClr>
                            </a:outerShdw>
                          </a:effectLst>
                        </a:rPr>
                        <a:t>Course</a:t>
                      </a:r>
                      <a:endParaRPr lang="en-US" sz="1800" b="0" dirty="0">
                        <a:solidFill>
                          <a:schemeClr val="bg1"/>
                        </a:solidFill>
                        <a:effectLst>
                          <a:outerShdw blurRad="38100" dist="38100" dir="2700000" algn="tl">
                            <a:srgbClr val="000000">
                              <a:alpha val="43137"/>
                            </a:srgbClr>
                          </a:outerShdw>
                        </a:effectLst>
                      </a:endParaRPr>
                    </a:p>
                  </a:txBody>
                  <a:tcP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2060"/>
                          </a:solidFill>
                        </a:rPr>
                        <a:t>Short</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2060"/>
                          </a:solidFill>
                        </a:rPr>
                        <a:t>Long (may</a:t>
                      </a:r>
                      <a:r>
                        <a:rPr lang="en-US" sz="1800" baseline="0" dirty="0" smtClean="0">
                          <a:solidFill>
                            <a:srgbClr val="002060"/>
                          </a:solidFill>
                        </a:rPr>
                        <a:t> last for years)</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967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smtClean="0">
                          <a:solidFill>
                            <a:schemeClr val="bg1"/>
                          </a:solidFill>
                          <a:effectLst>
                            <a:outerShdw blurRad="38100" dist="38100" dir="2700000" algn="tl">
                              <a:srgbClr val="000000">
                                <a:alpha val="43137"/>
                              </a:srgbClr>
                            </a:outerShdw>
                          </a:effectLst>
                        </a:rPr>
                        <a:t>Treatment</a:t>
                      </a:r>
                      <a:endParaRPr lang="en-US" sz="1800" b="0" dirty="0">
                        <a:solidFill>
                          <a:schemeClr val="bg1"/>
                        </a:solidFill>
                        <a:effectLst>
                          <a:outerShdw blurRad="38100" dist="38100" dir="2700000" algn="tl">
                            <a:srgbClr val="000000">
                              <a:alpha val="43137"/>
                            </a:srgbClr>
                          </a:outerShdw>
                        </a:effectLst>
                      </a:endParaRPr>
                    </a:p>
                  </a:txBody>
                  <a:tcP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2060"/>
                          </a:solidFill>
                        </a:rPr>
                        <a:t>Drainage + anti-</a:t>
                      </a:r>
                      <a:r>
                        <a:rPr lang="en-US" sz="1800" i="1" dirty="0" smtClean="0">
                          <a:solidFill>
                            <a:srgbClr val="002060"/>
                          </a:solidFill>
                        </a:rPr>
                        <a:t>S</a:t>
                      </a:r>
                      <a:r>
                        <a:rPr lang="en-US" sz="1800" dirty="0" smtClean="0">
                          <a:solidFill>
                            <a:srgbClr val="002060"/>
                          </a:solidFill>
                        </a:rPr>
                        <a:t>. </a:t>
                      </a:r>
                      <a:r>
                        <a:rPr lang="en-US" sz="1800" i="1" dirty="0" smtClean="0">
                          <a:solidFill>
                            <a:srgbClr val="002060"/>
                          </a:solidFill>
                        </a:rPr>
                        <a:t>aureus </a:t>
                      </a:r>
                      <a:r>
                        <a:rPr lang="en-US" sz="1800" dirty="0" smtClean="0">
                          <a:solidFill>
                            <a:srgbClr val="002060"/>
                          </a:solidFill>
                        </a:rPr>
                        <a:t>antibiotics</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800" dirty="0" smtClean="0">
                          <a:solidFill>
                            <a:srgbClr val="002060"/>
                          </a:solidFill>
                        </a:rPr>
                        <a:t>Topical and systemic antifungal (anti-candidal) and antibiotics</a:t>
                      </a:r>
                      <a:endParaRPr lang="en-US" sz="18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
        <p:nvSpPr>
          <p:cNvPr id="4" name="Rectangle 3"/>
          <p:cNvSpPr/>
          <p:nvPr/>
        </p:nvSpPr>
        <p:spPr>
          <a:xfrm>
            <a:off x="609600" y="304800"/>
            <a:ext cx="79248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rgbClr val="FFFF00"/>
                </a:solidFill>
                <a:effectLst>
                  <a:outerShdw blurRad="38100" dist="38100" dir="2700000" algn="tl">
                    <a:srgbClr val="000000">
                      <a:alpha val="43137"/>
                    </a:srgbClr>
                  </a:outerShdw>
                </a:effectLst>
              </a:rPr>
              <a:t>Differences between acute and chronic paronychias</a:t>
            </a:r>
            <a:endParaRPr lang="en-US" sz="2400" b="1" i="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22</a:t>
            </a:fld>
            <a:endParaRPr lang="en-US" dirty="0"/>
          </a:p>
        </p:txBody>
      </p:sp>
      <p:pic>
        <p:nvPicPr>
          <p:cNvPr id="9218" name="Picture 2" descr="C:\Users\Nameer\Desktop\Candida of the nail.jpg"/>
          <p:cNvPicPr>
            <a:picLocks noChangeAspect="1" noChangeArrowheads="1"/>
          </p:cNvPicPr>
          <p:nvPr/>
        </p:nvPicPr>
        <p:blipFill>
          <a:blip r:embed="rId3"/>
          <a:srcRect/>
          <a:stretch>
            <a:fillRect/>
          </a:stretch>
        </p:blipFill>
        <p:spPr bwMode="auto">
          <a:xfrm>
            <a:off x="609600" y="381000"/>
            <a:ext cx="7962272" cy="5306382"/>
          </a:xfrm>
          <a:prstGeom prst="rect">
            <a:avLst/>
          </a:prstGeom>
          <a:noFill/>
        </p:spPr>
      </p:pic>
      <p:sp>
        <p:nvSpPr>
          <p:cNvPr id="4" name="Rectangle 3"/>
          <p:cNvSpPr/>
          <p:nvPr/>
        </p:nvSpPr>
        <p:spPr>
          <a:xfrm>
            <a:off x="685800" y="5867400"/>
            <a:ext cx="7772400" cy="523220"/>
          </a:xfrm>
          <a:prstGeom prst="rect">
            <a:avLst/>
          </a:prstGeom>
        </p:spPr>
        <p:txBody>
          <a:bodyPr wrap="square">
            <a:spAutoFit/>
          </a:bodyPr>
          <a:lstStyle/>
          <a:p>
            <a:pPr algn="ctr"/>
            <a:r>
              <a:rPr lang="en-US" sz="2800" b="1" dirty="0" smtClean="0">
                <a:effectLst>
                  <a:outerShdw blurRad="38100" dist="38100" dir="2700000" algn="tl">
                    <a:srgbClr val="000000">
                      <a:alpha val="43137"/>
                    </a:srgbClr>
                  </a:outerShdw>
                </a:effectLst>
              </a:rPr>
              <a:t>Chronic paronychia due to </a:t>
            </a:r>
            <a:r>
              <a:rPr lang="en-US" sz="2800" b="1" i="1" dirty="0" smtClean="0">
                <a:solidFill>
                  <a:srgbClr val="FFFF00"/>
                </a:solidFill>
                <a:effectLst>
                  <a:outerShdw blurRad="38100" dist="38100" dir="2700000" algn="tl">
                    <a:srgbClr val="000000">
                      <a:alpha val="43137"/>
                    </a:srgbClr>
                  </a:outerShdw>
                </a:effectLst>
              </a:rPr>
              <a:t>Candida albicans</a:t>
            </a:r>
            <a:endParaRPr lang="en-US" sz="2800" b="1" i="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23</a:t>
            </a:fld>
            <a:endParaRPr lang="en-US" dirty="0"/>
          </a:p>
        </p:txBody>
      </p:sp>
      <p:pic>
        <p:nvPicPr>
          <p:cNvPr id="8194" name="Picture 2" descr="C:\Users\Nameer\Desktop\Acute paronychia.jpg"/>
          <p:cNvPicPr>
            <a:picLocks noChangeAspect="1" noChangeArrowheads="1"/>
          </p:cNvPicPr>
          <p:nvPr/>
        </p:nvPicPr>
        <p:blipFill>
          <a:blip r:embed="rId3"/>
          <a:srcRect/>
          <a:stretch>
            <a:fillRect/>
          </a:stretch>
        </p:blipFill>
        <p:spPr bwMode="auto">
          <a:xfrm>
            <a:off x="533400" y="533400"/>
            <a:ext cx="3581400" cy="5105400"/>
          </a:xfrm>
          <a:prstGeom prst="rect">
            <a:avLst/>
          </a:prstGeom>
          <a:noFill/>
        </p:spPr>
      </p:pic>
      <p:sp>
        <p:nvSpPr>
          <p:cNvPr id="5" name="TextBox 4"/>
          <p:cNvSpPr txBox="1"/>
          <p:nvPr/>
        </p:nvSpPr>
        <p:spPr>
          <a:xfrm>
            <a:off x="381000" y="5638800"/>
            <a:ext cx="3962400" cy="954107"/>
          </a:xfrm>
          <a:prstGeom prst="rect">
            <a:avLst/>
          </a:prstGeom>
          <a:noFill/>
        </p:spPr>
        <p:txBody>
          <a:bodyPr wrap="square" rtlCol="0">
            <a:spAutoFit/>
          </a:bodyPr>
          <a:lstStyle/>
          <a:p>
            <a:pPr algn="ctr"/>
            <a:r>
              <a:rPr lang="en-US" sz="2800" dirty="0" smtClean="0"/>
              <a:t>Acute paronychia due to </a:t>
            </a:r>
            <a:r>
              <a:rPr lang="en-US" sz="2800" i="1" dirty="0" smtClean="0">
                <a:solidFill>
                  <a:srgbClr val="FFFF00"/>
                </a:solidFill>
              </a:rPr>
              <a:t>Staphylococcus aureus</a:t>
            </a:r>
            <a:endParaRPr lang="en-US" sz="2800" i="1" dirty="0">
              <a:solidFill>
                <a:srgbClr val="FFFF00"/>
              </a:solidFill>
            </a:endParaRPr>
          </a:p>
        </p:txBody>
      </p:sp>
      <p:pic>
        <p:nvPicPr>
          <p:cNvPr id="8196" name="Picture 4" descr="C:\Users\Nameer\Desktop\green nail pseudomnas.jpg"/>
          <p:cNvPicPr>
            <a:picLocks noChangeAspect="1" noChangeArrowheads="1"/>
          </p:cNvPicPr>
          <p:nvPr/>
        </p:nvPicPr>
        <p:blipFill>
          <a:blip r:embed="rId4"/>
          <a:srcRect/>
          <a:stretch>
            <a:fillRect/>
          </a:stretch>
        </p:blipFill>
        <p:spPr bwMode="auto">
          <a:xfrm>
            <a:off x="4800600" y="533400"/>
            <a:ext cx="3581400" cy="5105400"/>
          </a:xfrm>
          <a:prstGeom prst="rect">
            <a:avLst/>
          </a:prstGeom>
          <a:noFill/>
        </p:spPr>
      </p:pic>
      <p:sp>
        <p:nvSpPr>
          <p:cNvPr id="7" name="TextBox 6"/>
          <p:cNvSpPr txBox="1"/>
          <p:nvPr/>
        </p:nvSpPr>
        <p:spPr>
          <a:xfrm>
            <a:off x="4800600" y="5715000"/>
            <a:ext cx="3810000" cy="954107"/>
          </a:xfrm>
          <a:prstGeom prst="rect">
            <a:avLst/>
          </a:prstGeom>
          <a:noFill/>
        </p:spPr>
        <p:txBody>
          <a:bodyPr wrap="square" rtlCol="0">
            <a:spAutoFit/>
          </a:bodyPr>
          <a:lstStyle/>
          <a:p>
            <a:pPr algn="ctr"/>
            <a:r>
              <a:rPr lang="en-US" sz="2800" dirty="0" smtClean="0">
                <a:effectLst>
                  <a:outerShdw blurRad="38100" dist="38100" dir="2700000" algn="tl">
                    <a:srgbClr val="000000">
                      <a:alpha val="43137"/>
                    </a:srgbClr>
                  </a:outerShdw>
                </a:effectLst>
              </a:rPr>
              <a:t>Nail infection due to </a:t>
            </a:r>
            <a:r>
              <a:rPr lang="en-US" sz="2800" i="1" dirty="0" smtClean="0">
                <a:solidFill>
                  <a:srgbClr val="FFFF00"/>
                </a:solidFill>
                <a:effectLst>
                  <a:outerShdw blurRad="38100" dist="38100" dir="2700000" algn="tl">
                    <a:srgbClr val="000000">
                      <a:alpha val="43137"/>
                    </a:srgbClr>
                  </a:outerShdw>
                </a:effectLst>
              </a:rPr>
              <a:t>Pseudomonas</a:t>
            </a:r>
            <a:endParaRPr lang="en-US" sz="2800" i="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24</a:t>
            </a:fld>
            <a:endParaRPr lang="en-US" dirty="0"/>
          </a:p>
        </p:txBody>
      </p:sp>
      <p:sp>
        <p:nvSpPr>
          <p:cNvPr id="4" name="TextBox 3"/>
          <p:cNvSpPr txBox="1"/>
          <p:nvPr/>
        </p:nvSpPr>
        <p:spPr>
          <a:xfrm>
            <a:off x="533400" y="609600"/>
            <a:ext cx="8229600" cy="5693866"/>
          </a:xfrm>
          <a:prstGeom prst="rect">
            <a:avLst/>
          </a:prstGeom>
          <a:noFill/>
        </p:spPr>
        <p:txBody>
          <a:bodyPr wrap="square" rtlCol="0">
            <a:spAutoFit/>
          </a:bodyPr>
          <a:lstStyle/>
          <a:p>
            <a:r>
              <a:rPr lang="en-US" sz="2800" b="1" i="1" dirty="0" smtClean="0">
                <a:solidFill>
                  <a:srgbClr val="00B0F0"/>
                </a:solidFill>
                <a:effectLst>
                  <a:outerShdw blurRad="38100" dist="38100" dir="2700000" algn="tl">
                    <a:srgbClr val="000000">
                      <a:alpha val="43137"/>
                    </a:srgbClr>
                  </a:outerShdw>
                </a:effectLst>
              </a:rPr>
              <a:t>Tinea unguium </a:t>
            </a:r>
            <a:r>
              <a:rPr lang="en-US" sz="2800" dirty="0" smtClean="0"/>
              <a:t>(</a:t>
            </a:r>
            <a:r>
              <a:rPr lang="en-US" sz="2800" b="1" i="1" dirty="0" smtClean="0">
                <a:solidFill>
                  <a:srgbClr val="FFFF00"/>
                </a:solidFill>
                <a:effectLst>
                  <a:outerShdw blurRad="38100" dist="38100" dir="2700000" algn="tl">
                    <a:srgbClr val="000000">
                      <a:alpha val="43137"/>
                    </a:srgbClr>
                  </a:outerShdw>
                </a:effectLst>
              </a:rPr>
              <a:t>Onychomycosis</a:t>
            </a:r>
            <a:r>
              <a:rPr lang="en-US" sz="2800" dirty="0" smtClean="0"/>
              <a:t>)</a:t>
            </a:r>
          </a:p>
          <a:p>
            <a:r>
              <a:rPr lang="en-US" sz="2400" dirty="0" smtClean="0"/>
              <a:t>It usually occurs in adults (rare in children). It may associate with tinea pedis (foot infection) or tinea mannum (hand infection). The causative fungal species are similar to those of tinea pedis especially </a:t>
            </a:r>
            <a:r>
              <a:rPr lang="en-US" sz="2400" i="1" dirty="0" smtClean="0"/>
              <a:t>Trichophyton rubrum</a:t>
            </a:r>
            <a:r>
              <a:rPr lang="en-US" sz="2400" dirty="0" smtClean="0"/>
              <a:t>.</a:t>
            </a:r>
          </a:p>
          <a:p>
            <a:r>
              <a:rPr lang="en-US" sz="2400" dirty="0" smtClean="0"/>
              <a:t>Predisposing factors:</a:t>
            </a:r>
          </a:p>
          <a:p>
            <a:pPr marL="457200" indent="-457200">
              <a:buAutoNum type="alphaLcParenBoth"/>
            </a:pPr>
            <a:r>
              <a:rPr lang="en-US" sz="2400" dirty="0" smtClean="0"/>
              <a:t>Old age (diminished blood supply).</a:t>
            </a:r>
          </a:p>
          <a:p>
            <a:pPr marL="457200" indent="-457200">
              <a:buAutoNum type="alphaLcParenBoth"/>
            </a:pPr>
            <a:r>
              <a:rPr lang="en-US" sz="2400" dirty="0" smtClean="0"/>
              <a:t>Moisture exposure.</a:t>
            </a:r>
          </a:p>
          <a:p>
            <a:pPr marL="457200" indent="-457200">
              <a:buAutoNum type="alphaLcParenBoth"/>
            </a:pPr>
            <a:r>
              <a:rPr lang="en-US" sz="2400" dirty="0" smtClean="0"/>
              <a:t>Antecedent nail disorders e.g. nail trauma, nail psoriasis and hand eczema.</a:t>
            </a:r>
          </a:p>
          <a:p>
            <a:pPr marL="457200" indent="-457200"/>
            <a:r>
              <a:rPr lang="en-US" sz="2400" dirty="0" smtClean="0"/>
              <a:t>Clinically, the infection starts in one finger and then spread to involve other nails with yellow brown discoloration of the nail plate. Later on subungual hyperkeratosis or even onycholysis may occur. Advanced cases may result in nail dystrophy . </a:t>
            </a:r>
            <a:endParaRPr lang="en-US" sz="24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25</a:t>
            </a:fld>
            <a:endParaRPr lang="en-US" dirty="0"/>
          </a:p>
        </p:txBody>
      </p:sp>
      <p:sp>
        <p:nvSpPr>
          <p:cNvPr id="3" name="TextBox 2"/>
          <p:cNvSpPr txBox="1"/>
          <p:nvPr/>
        </p:nvSpPr>
        <p:spPr>
          <a:xfrm>
            <a:off x="457200" y="381000"/>
            <a:ext cx="8382000" cy="6124754"/>
          </a:xfrm>
          <a:prstGeom prst="rect">
            <a:avLst/>
          </a:prstGeom>
          <a:noFill/>
        </p:spPr>
        <p:txBody>
          <a:bodyPr wrap="square" rtlCol="0">
            <a:spAutoFit/>
          </a:bodyPr>
          <a:lstStyle/>
          <a:p>
            <a:r>
              <a:rPr lang="en-US" sz="2400" b="1" i="1" dirty="0" smtClean="0">
                <a:solidFill>
                  <a:srgbClr val="FFFF00"/>
                </a:solidFill>
                <a:effectLst>
                  <a:outerShdw blurRad="38100" dist="38100" dir="2700000" algn="tl">
                    <a:srgbClr val="000000">
                      <a:alpha val="43137"/>
                    </a:srgbClr>
                  </a:outerShdw>
                </a:effectLst>
              </a:rPr>
              <a:t>Differential diagnosis of tinea unguium</a:t>
            </a:r>
            <a:r>
              <a:rPr lang="en-US" dirty="0" smtClean="0"/>
              <a:t>:</a:t>
            </a:r>
          </a:p>
          <a:p>
            <a:pPr marL="342900" indent="-342900">
              <a:buClr>
                <a:srgbClr val="00B0F0"/>
              </a:buClr>
              <a:buAutoNum type="arabicParenBoth"/>
            </a:pPr>
            <a:r>
              <a:rPr lang="en-US" sz="2400" dirty="0" smtClean="0"/>
              <a:t> Psoriasis of the nails</a:t>
            </a:r>
          </a:p>
          <a:p>
            <a:pPr marL="342900" indent="-342900">
              <a:buClr>
                <a:srgbClr val="00B0F0"/>
              </a:buClr>
              <a:buAutoNum type="arabicParenBoth"/>
            </a:pPr>
            <a:r>
              <a:rPr lang="en-US" sz="2400" dirty="0" smtClean="0"/>
              <a:t> Lichen planus of the nails</a:t>
            </a:r>
          </a:p>
          <a:p>
            <a:pPr marL="342900" indent="-342900">
              <a:buClr>
                <a:srgbClr val="00B0F0"/>
              </a:buClr>
              <a:buAutoNum type="arabicParenBoth"/>
            </a:pPr>
            <a:r>
              <a:rPr lang="en-US" sz="2400" dirty="0" smtClean="0"/>
              <a:t> Candidal onychomycosis (rare)</a:t>
            </a:r>
          </a:p>
          <a:p>
            <a:pPr marL="342900" indent="-342900">
              <a:buClr>
                <a:srgbClr val="00B0F0"/>
              </a:buClr>
              <a:buAutoNum type="arabicParenBoth"/>
            </a:pPr>
            <a:r>
              <a:rPr lang="en-US" sz="2400" dirty="0" smtClean="0"/>
              <a:t> Idiopathic nail dystrophy</a:t>
            </a:r>
          </a:p>
          <a:p>
            <a:pPr marL="342900" indent="-342900">
              <a:buClr>
                <a:srgbClr val="00B0F0"/>
              </a:buClr>
            </a:pPr>
            <a:r>
              <a:rPr lang="en-US" sz="2400" b="1" i="1" dirty="0" smtClean="0">
                <a:solidFill>
                  <a:srgbClr val="FFFF00"/>
                </a:solidFill>
                <a:effectLst>
                  <a:outerShdw blurRad="38100" dist="38100" dir="2700000" algn="tl">
                    <a:srgbClr val="000000">
                      <a:alpha val="43137"/>
                    </a:srgbClr>
                  </a:outerShdw>
                </a:effectLst>
              </a:rPr>
              <a:t>Treatment</a:t>
            </a:r>
          </a:p>
          <a:p>
            <a:pPr marL="342900" indent="-342900">
              <a:buClr>
                <a:srgbClr val="00B0F0"/>
              </a:buClr>
            </a:pPr>
            <a:r>
              <a:rPr lang="en-US" sz="2400" dirty="0" smtClean="0">
                <a:effectLst>
                  <a:outerShdw blurRad="38100" dist="38100" dir="2700000" algn="tl">
                    <a:srgbClr val="000000">
                      <a:alpha val="43137"/>
                    </a:srgbClr>
                  </a:outerShdw>
                </a:effectLst>
              </a:rPr>
              <a:t>Fungal infection of the nail is one of the indications of systemic anti-fungal therapy which include:</a:t>
            </a:r>
          </a:p>
          <a:p>
            <a:pPr marL="457200" indent="-457200">
              <a:buClr>
                <a:srgbClr val="00B0F0"/>
              </a:buClr>
              <a:buFont typeface="+mj-lt"/>
              <a:buAutoNum type="arabicPeriod"/>
            </a:pPr>
            <a:r>
              <a:rPr lang="en-US" sz="2400" dirty="0" smtClean="0">
                <a:effectLst>
                  <a:outerShdw blurRad="38100" dist="38100" dir="2700000" algn="tl">
                    <a:srgbClr val="000000">
                      <a:alpha val="43137"/>
                    </a:srgbClr>
                  </a:outerShdw>
                </a:effectLst>
              </a:rPr>
              <a:t>Griseofulvin</a:t>
            </a:r>
          </a:p>
          <a:p>
            <a:pPr marL="457200" indent="-457200">
              <a:buClr>
                <a:srgbClr val="00B0F0"/>
              </a:buClr>
              <a:buFont typeface="+mj-lt"/>
              <a:buAutoNum type="arabicPeriod"/>
            </a:pPr>
            <a:r>
              <a:rPr lang="en-US" sz="2400" dirty="0" smtClean="0">
                <a:effectLst>
                  <a:outerShdw blurRad="38100" dist="38100" dir="2700000" algn="tl">
                    <a:srgbClr val="000000">
                      <a:alpha val="43137"/>
                    </a:srgbClr>
                  </a:outerShdw>
                </a:effectLst>
              </a:rPr>
              <a:t>Azole anti-fungals (Itraconazole or Fluconazole)</a:t>
            </a:r>
          </a:p>
          <a:p>
            <a:pPr marL="457200" indent="-457200">
              <a:buClr>
                <a:srgbClr val="00B0F0"/>
              </a:buClr>
              <a:buFont typeface="+mj-lt"/>
              <a:buAutoNum type="arabicPeriod"/>
            </a:pPr>
            <a:r>
              <a:rPr lang="en-US" sz="2400" dirty="0" smtClean="0">
                <a:effectLst>
                  <a:outerShdw blurRad="38100" dist="38100" dir="2700000" algn="tl">
                    <a:srgbClr val="000000">
                      <a:alpha val="43137"/>
                    </a:srgbClr>
                  </a:outerShdw>
                </a:effectLst>
              </a:rPr>
              <a:t>Terbinafine (Lamisil</a:t>
            </a:r>
            <a:r>
              <a:rPr lang="en-US" sz="3200" dirty="0" smtClean="0">
                <a:effectLst>
                  <a:outerShdw blurRad="38100" dist="38100" dir="2700000" algn="tl">
                    <a:srgbClr val="000000">
                      <a:alpha val="43137"/>
                    </a:srgbClr>
                  </a:outerShdw>
                </a:effectLst>
              </a:rPr>
              <a:t>®</a:t>
            </a:r>
            <a:r>
              <a:rPr lang="en-US" sz="2400" dirty="0" smtClean="0">
                <a:effectLst>
                  <a:outerShdw blurRad="38100" dist="38100" dir="2700000" algn="tl">
                    <a:srgbClr val="000000">
                      <a:alpha val="43137"/>
                    </a:srgbClr>
                  </a:outerShdw>
                </a:effectLst>
              </a:rPr>
              <a:t>). </a:t>
            </a:r>
          </a:p>
          <a:p>
            <a:pPr marL="457200" indent="-457200">
              <a:buClr>
                <a:srgbClr val="00B0F0"/>
              </a:buClr>
            </a:pPr>
            <a:r>
              <a:rPr lang="en-US" sz="2400" dirty="0" smtClean="0">
                <a:effectLst>
                  <a:outerShdw blurRad="38100" dist="38100" dir="2700000" algn="tl">
                    <a:srgbClr val="000000">
                      <a:alpha val="43137"/>
                    </a:srgbClr>
                  </a:outerShdw>
                </a:effectLst>
              </a:rPr>
              <a:t>       </a:t>
            </a:r>
            <a:r>
              <a:rPr lang="en-US" sz="2400" b="1" i="1" u="sng" dirty="0" smtClean="0">
                <a:solidFill>
                  <a:srgbClr val="00B0F0"/>
                </a:solidFill>
                <a:effectLst>
                  <a:outerShdw blurRad="38100" dist="38100" dir="2700000" algn="tl">
                    <a:srgbClr val="000000">
                      <a:alpha val="43137"/>
                    </a:srgbClr>
                  </a:outerShdw>
                </a:effectLst>
              </a:rPr>
              <a:t>Terbinafine</a:t>
            </a:r>
            <a:r>
              <a:rPr lang="en-US" sz="2400" dirty="0" smtClean="0">
                <a:effectLst>
                  <a:outerShdw blurRad="38100" dist="38100" dir="2700000" algn="tl">
                    <a:srgbClr val="000000">
                      <a:alpha val="43137"/>
                    </a:srgbClr>
                  </a:outerShdw>
                </a:effectLst>
              </a:rPr>
              <a:t> is a fungicidal agent with a broad spectrum activity. It is the drug of choice in the </a:t>
            </a:r>
            <a:r>
              <a:rPr lang="en-US" sz="2400" smtClean="0">
                <a:effectLst>
                  <a:outerShdw blurRad="38100" dist="38100" dir="2700000" algn="tl">
                    <a:srgbClr val="000000">
                      <a:alpha val="43137"/>
                    </a:srgbClr>
                  </a:outerShdw>
                </a:effectLst>
              </a:rPr>
              <a:t>treatment of tinea </a:t>
            </a:r>
            <a:r>
              <a:rPr lang="en-US" sz="2400" dirty="0" smtClean="0">
                <a:effectLst>
                  <a:outerShdw blurRad="38100" dist="38100" dir="2700000" algn="tl">
                    <a:srgbClr val="000000">
                      <a:alpha val="43137"/>
                    </a:srgbClr>
                  </a:outerShdw>
                </a:effectLst>
              </a:rPr>
              <a:t>unguium and given in a dose of 250 mg once daily for 6 weeks in fingernail infection and for 12 weeks in toenail infection</a:t>
            </a:r>
            <a:r>
              <a:rPr lang="en-US" sz="2400" smtClean="0">
                <a:effectLst>
                  <a:outerShdw blurRad="38100" dist="38100" dir="2700000" algn="tl">
                    <a:srgbClr val="000000">
                      <a:alpha val="43137"/>
                    </a:srgbClr>
                  </a:outerShdw>
                </a:effectLst>
              </a:rPr>
              <a:t>.  </a:t>
            </a:r>
            <a:endParaRPr lang="en-US"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12290" name="Picture 2" descr="C:\Users\Nameer\Desktop\t.unguium nail discoloration.jpg"/>
          <p:cNvPicPr>
            <a:picLocks noChangeAspect="1" noChangeArrowheads="1"/>
          </p:cNvPicPr>
          <p:nvPr/>
        </p:nvPicPr>
        <p:blipFill>
          <a:blip r:embed="rId3"/>
          <a:srcRect/>
          <a:stretch>
            <a:fillRect/>
          </a:stretch>
        </p:blipFill>
        <p:spPr bwMode="auto">
          <a:xfrm>
            <a:off x="533400" y="381000"/>
            <a:ext cx="8152811" cy="5433365"/>
          </a:xfrm>
          <a:prstGeom prst="rect">
            <a:avLst/>
          </a:prstGeom>
          <a:noFill/>
        </p:spPr>
      </p:pic>
      <p:sp>
        <p:nvSpPr>
          <p:cNvPr id="4" name="TextBox 3"/>
          <p:cNvSpPr txBox="1"/>
          <p:nvPr/>
        </p:nvSpPr>
        <p:spPr>
          <a:xfrm>
            <a:off x="914400" y="6019800"/>
            <a:ext cx="70866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Nail discoloration –</a:t>
            </a:r>
            <a:r>
              <a:rPr lang="en-US" sz="2800" b="1" dirty="0" smtClean="0">
                <a:solidFill>
                  <a:srgbClr val="FFFF00"/>
                </a:solidFill>
                <a:effectLst>
                  <a:outerShdw blurRad="38100" dist="38100" dir="2700000" algn="tl">
                    <a:srgbClr val="000000">
                      <a:alpha val="43137"/>
                    </a:srgbClr>
                  </a:outerShdw>
                </a:effectLst>
              </a:rPr>
              <a:t>Tinea unguium</a:t>
            </a:r>
            <a:endParaRPr lang="en-US" sz="2800" b="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27</a:t>
            </a:fld>
            <a:endParaRPr lang="en-US" dirty="0"/>
          </a:p>
        </p:txBody>
      </p:sp>
      <p:pic>
        <p:nvPicPr>
          <p:cNvPr id="16386" name="Picture 2"/>
          <p:cNvPicPr>
            <a:picLocks noChangeAspect="1" noChangeArrowheads="1"/>
          </p:cNvPicPr>
          <p:nvPr/>
        </p:nvPicPr>
        <p:blipFill>
          <a:blip r:embed="rId3"/>
          <a:srcRect/>
          <a:stretch>
            <a:fillRect/>
          </a:stretch>
        </p:blipFill>
        <p:spPr bwMode="auto">
          <a:xfrm>
            <a:off x="914400" y="533400"/>
            <a:ext cx="7239000" cy="5429250"/>
          </a:xfrm>
          <a:prstGeom prst="rect">
            <a:avLst/>
          </a:prstGeom>
          <a:noFill/>
          <a:ln w="9525">
            <a:noFill/>
            <a:miter lim="800000"/>
            <a:headEnd/>
            <a:tailEnd/>
          </a:ln>
          <a:effectLst/>
        </p:spPr>
      </p:pic>
      <p:sp>
        <p:nvSpPr>
          <p:cNvPr id="4" name="TextBox 3"/>
          <p:cNvSpPr txBox="1"/>
          <p:nvPr/>
        </p:nvSpPr>
        <p:spPr>
          <a:xfrm>
            <a:off x="1295400" y="5943600"/>
            <a:ext cx="66294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Nail dystrophy – </a:t>
            </a:r>
            <a:r>
              <a:rPr lang="en-US" sz="2800" b="1" i="1" dirty="0" smtClean="0">
                <a:solidFill>
                  <a:srgbClr val="FFFF00"/>
                </a:solidFill>
                <a:effectLst>
                  <a:outerShdw blurRad="38100" dist="38100" dir="2700000" algn="tl">
                    <a:srgbClr val="000000">
                      <a:alpha val="43137"/>
                    </a:srgbClr>
                  </a:outerShdw>
                </a:effectLst>
              </a:rPr>
              <a:t>Tinea unguium</a:t>
            </a:r>
            <a:endParaRPr lang="en-US" sz="2800" b="1" i="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17410" name="Picture 2" descr="F:\Iraqi Cases\Nail disorders\Onychomycosis\DSC00673.JPG"/>
          <p:cNvPicPr>
            <a:picLocks noChangeAspect="1" noChangeArrowheads="1"/>
          </p:cNvPicPr>
          <p:nvPr/>
        </p:nvPicPr>
        <p:blipFill>
          <a:blip r:embed="rId3"/>
          <a:srcRect/>
          <a:stretch>
            <a:fillRect/>
          </a:stretch>
        </p:blipFill>
        <p:spPr bwMode="auto">
          <a:xfrm>
            <a:off x="914400" y="457200"/>
            <a:ext cx="7391400" cy="5543550"/>
          </a:xfrm>
          <a:prstGeom prst="rect">
            <a:avLst/>
          </a:prstGeom>
          <a:noFill/>
        </p:spPr>
      </p:pic>
      <p:sp>
        <p:nvSpPr>
          <p:cNvPr id="4" name="Rectangle 3"/>
          <p:cNvSpPr/>
          <p:nvPr/>
        </p:nvSpPr>
        <p:spPr>
          <a:xfrm>
            <a:off x="1676400" y="6096000"/>
            <a:ext cx="5562600" cy="523220"/>
          </a:xfrm>
          <a:prstGeom prst="rect">
            <a:avLst/>
          </a:prstGeom>
        </p:spPr>
        <p:txBody>
          <a:bodyPr wrap="square">
            <a:spAutoFit/>
          </a:bodyPr>
          <a:lstStyle/>
          <a:p>
            <a:pPr algn="ctr"/>
            <a:r>
              <a:rPr lang="en-US" sz="2800" b="1" dirty="0" smtClean="0">
                <a:effectLst>
                  <a:outerShdw blurRad="38100" dist="38100" dir="2700000" algn="tl">
                    <a:srgbClr val="000000">
                      <a:alpha val="43137"/>
                    </a:srgbClr>
                  </a:outerShdw>
                </a:effectLst>
              </a:rPr>
              <a:t>Nail dystrophy – </a:t>
            </a:r>
            <a:r>
              <a:rPr lang="en-US" sz="2800" b="1" i="1" dirty="0" smtClean="0">
                <a:solidFill>
                  <a:srgbClr val="FFFF00"/>
                </a:solidFill>
                <a:effectLst>
                  <a:outerShdw blurRad="38100" dist="38100" dir="2700000" algn="tl">
                    <a:srgbClr val="000000">
                      <a:alpha val="43137"/>
                    </a:srgbClr>
                  </a:outerShdw>
                </a:effectLst>
              </a:rPr>
              <a:t>Tinea unguium</a:t>
            </a:r>
            <a:endParaRPr lang="en-US" sz="2800" b="1" i="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3" name="Picture 3" descr="C:\Users\Nameer\Desktop\Candida.jpg"/>
          <p:cNvPicPr>
            <a:picLocks noChangeAspect="1" noChangeArrowheads="1"/>
          </p:cNvPicPr>
          <p:nvPr/>
        </p:nvPicPr>
        <p:blipFill>
          <a:blip r:embed="rId3"/>
          <a:srcRect/>
          <a:stretch>
            <a:fillRect/>
          </a:stretch>
        </p:blipFill>
        <p:spPr bwMode="auto">
          <a:xfrm>
            <a:off x="685800" y="457200"/>
            <a:ext cx="7848600" cy="5230628"/>
          </a:xfrm>
          <a:prstGeom prst="rect">
            <a:avLst/>
          </a:prstGeom>
          <a:noFill/>
        </p:spPr>
      </p:pic>
      <p:sp>
        <p:nvSpPr>
          <p:cNvPr id="4" name="TextBox 3"/>
          <p:cNvSpPr txBox="1"/>
          <p:nvPr/>
        </p:nvSpPr>
        <p:spPr>
          <a:xfrm>
            <a:off x="609600" y="5715000"/>
            <a:ext cx="7772400" cy="954107"/>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Onychomycosis: chronic paronychia, nail thickening &amp; ridging due to </a:t>
            </a:r>
            <a:r>
              <a:rPr lang="en-US" sz="2800" b="1" i="1" dirty="0" smtClean="0">
                <a:solidFill>
                  <a:srgbClr val="FFFF00"/>
                </a:solidFill>
                <a:effectLst>
                  <a:outerShdw blurRad="38100" dist="38100" dir="2700000" algn="tl">
                    <a:srgbClr val="000000">
                      <a:alpha val="43137"/>
                    </a:srgbClr>
                  </a:outerShdw>
                </a:effectLst>
              </a:rPr>
              <a:t>C. albicans</a:t>
            </a:r>
            <a:endParaRPr lang="en-US" sz="2800" b="1" i="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30</a:t>
            </a:fld>
            <a:endParaRPr lang="en-US" dirty="0"/>
          </a:p>
        </p:txBody>
      </p:sp>
      <p:sp>
        <p:nvSpPr>
          <p:cNvPr id="3" name="TextBox 2"/>
          <p:cNvSpPr txBox="1"/>
          <p:nvPr/>
        </p:nvSpPr>
        <p:spPr>
          <a:xfrm>
            <a:off x="457200" y="457200"/>
            <a:ext cx="8153400" cy="5755422"/>
          </a:xfrm>
          <a:prstGeom prst="rect">
            <a:avLst/>
          </a:prstGeom>
          <a:noFill/>
        </p:spPr>
        <p:txBody>
          <a:bodyPr wrap="square" rtlCol="0">
            <a:spAutoFit/>
          </a:bodyPr>
          <a:lstStyle/>
          <a:p>
            <a:r>
              <a:rPr lang="en-US" sz="3200" b="1" i="1" dirty="0" smtClean="0">
                <a:solidFill>
                  <a:srgbClr val="00B0F0"/>
                </a:solidFill>
                <a:effectLst>
                  <a:outerShdw blurRad="38100" dist="38100" dir="2700000" algn="tl">
                    <a:srgbClr val="000000">
                      <a:alpha val="43137"/>
                    </a:srgbClr>
                  </a:outerShdw>
                </a:effectLst>
              </a:rPr>
              <a:t>Nail tumors</a:t>
            </a:r>
          </a:p>
          <a:p>
            <a:r>
              <a:rPr lang="en-US" sz="2400" dirty="0" smtClean="0">
                <a:effectLst>
                  <a:outerShdw blurRad="38100" dist="38100" dir="2700000" algn="tl">
                    <a:srgbClr val="000000">
                      <a:alpha val="43137"/>
                    </a:srgbClr>
                  </a:outerShdw>
                </a:effectLst>
              </a:rPr>
              <a:t>The nails and their surrounding areas may be involved with a number of benign and malignant tumors:</a:t>
            </a:r>
          </a:p>
          <a:p>
            <a:pPr marL="457200" indent="-457200">
              <a:buAutoNum type="arabicPeriod"/>
            </a:pPr>
            <a:r>
              <a:rPr lang="en-US" sz="2400" b="1" dirty="0" smtClean="0">
                <a:solidFill>
                  <a:srgbClr val="FFFF00"/>
                </a:solidFill>
                <a:effectLst>
                  <a:outerShdw blurRad="38100" dist="38100" dir="2700000" algn="tl">
                    <a:srgbClr val="000000">
                      <a:alpha val="43137"/>
                    </a:srgbClr>
                  </a:outerShdw>
                </a:effectLst>
              </a:rPr>
              <a:t>Peri-ungual wart</a:t>
            </a:r>
          </a:p>
          <a:p>
            <a:pPr marL="457200" indent="-457200">
              <a:buAutoNum type="arabicPeriod"/>
            </a:pPr>
            <a:r>
              <a:rPr lang="en-US" sz="2400" b="1" dirty="0" err="1" smtClean="0">
                <a:solidFill>
                  <a:srgbClr val="FFFF00"/>
                </a:solidFill>
                <a:effectLst>
                  <a:outerShdw blurRad="38100" dist="38100" dir="2700000" algn="tl">
                    <a:srgbClr val="000000">
                      <a:alpha val="43137"/>
                    </a:srgbClr>
                  </a:outerShdw>
                </a:effectLst>
              </a:rPr>
              <a:t>Koenen’s</a:t>
            </a:r>
            <a:r>
              <a:rPr lang="en-US" sz="2400" b="1" dirty="0" smtClean="0">
                <a:solidFill>
                  <a:srgbClr val="FFFF00"/>
                </a:solidFill>
                <a:effectLst>
                  <a:outerShdw blurRad="38100" dist="38100" dir="2700000" algn="tl">
                    <a:srgbClr val="000000">
                      <a:alpha val="43137"/>
                    </a:srgbClr>
                  </a:outerShdw>
                </a:effectLst>
              </a:rPr>
              <a:t> tumor </a:t>
            </a:r>
            <a:r>
              <a:rPr lang="en-US" sz="2400" dirty="0" smtClean="0">
                <a:effectLst>
                  <a:outerShdw blurRad="38100" dist="38100" dir="2700000" algn="tl">
                    <a:srgbClr val="000000">
                      <a:alpha val="43137"/>
                    </a:srgbClr>
                  </a:outerShdw>
                </a:effectLst>
              </a:rPr>
              <a:t>(peri-ungual fibromas): usually seen in late childhood in 50% of patients with tuberous sclerosis.</a:t>
            </a:r>
          </a:p>
          <a:p>
            <a:pPr marL="457200" indent="-457200">
              <a:buAutoNum type="arabicPeriod"/>
            </a:pPr>
            <a:r>
              <a:rPr lang="en-US" sz="2400" b="1" dirty="0" smtClean="0">
                <a:solidFill>
                  <a:srgbClr val="FFFF00"/>
                </a:solidFill>
                <a:effectLst>
                  <a:outerShdw blurRad="38100" dist="38100" dir="2700000" algn="tl">
                    <a:srgbClr val="000000">
                      <a:alpha val="43137"/>
                    </a:srgbClr>
                  </a:outerShdw>
                </a:effectLst>
              </a:rPr>
              <a:t>Sub-ungual exostoses</a:t>
            </a:r>
            <a:r>
              <a:rPr lang="en-US" sz="2400" dirty="0" smtClean="0">
                <a:effectLst>
                  <a:outerShdw blurRad="38100" dist="38100" dir="2700000" algn="tl">
                    <a:srgbClr val="000000">
                      <a:alpha val="43137"/>
                    </a:srgbClr>
                  </a:outerShdw>
                </a:effectLst>
              </a:rPr>
              <a:t>: painful bony protrusions under the nail plate. Usually occur secondary to trauma to the terminal phalanx. Diagnosis by X-rays and treatment is surgical removal.</a:t>
            </a:r>
          </a:p>
          <a:p>
            <a:pPr marL="457200" indent="-457200">
              <a:buAutoNum type="arabicPeriod"/>
            </a:pPr>
            <a:r>
              <a:rPr lang="en-US" sz="2400" b="1" dirty="0" smtClean="0">
                <a:solidFill>
                  <a:srgbClr val="FFFF00"/>
                </a:solidFill>
                <a:effectLst>
                  <a:outerShdw blurRad="38100" dist="38100" dir="2700000" algn="tl">
                    <a:srgbClr val="000000">
                      <a:alpha val="43137"/>
                    </a:srgbClr>
                  </a:outerShdw>
                </a:effectLst>
              </a:rPr>
              <a:t>Myxoid cyst</a:t>
            </a:r>
            <a:r>
              <a:rPr lang="en-US" sz="2400" dirty="0" smtClean="0"/>
              <a:t>: Smooth dome-shaped swelling contains a clear jelly-like material. It usually involves the proximal nail fold of fingers and may have connection to the DIP joint. Treatment: Surgery, cryosurgery or intralesional triamcenolone injection.</a:t>
            </a:r>
            <a:endParaRPr lang="en-US" sz="2400" b="1" dirty="0" smtClean="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31</a:t>
            </a:fld>
            <a:endParaRPr lang="en-US" dirty="0"/>
          </a:p>
        </p:txBody>
      </p:sp>
      <p:pic>
        <p:nvPicPr>
          <p:cNvPr id="15362" name="Picture 2" descr="C:\Users\Nameer\Desktop\Periungual warts.jpg"/>
          <p:cNvPicPr>
            <a:picLocks noChangeAspect="1" noChangeArrowheads="1"/>
          </p:cNvPicPr>
          <p:nvPr/>
        </p:nvPicPr>
        <p:blipFill>
          <a:blip r:embed="rId3"/>
          <a:srcRect/>
          <a:stretch>
            <a:fillRect/>
          </a:stretch>
        </p:blipFill>
        <p:spPr bwMode="auto">
          <a:xfrm>
            <a:off x="152400" y="457200"/>
            <a:ext cx="3581400" cy="5373921"/>
          </a:xfrm>
          <a:prstGeom prst="rect">
            <a:avLst/>
          </a:prstGeom>
          <a:noFill/>
        </p:spPr>
      </p:pic>
      <p:sp>
        <p:nvSpPr>
          <p:cNvPr id="4" name="TextBox 3"/>
          <p:cNvSpPr txBox="1"/>
          <p:nvPr/>
        </p:nvSpPr>
        <p:spPr>
          <a:xfrm>
            <a:off x="228600" y="5257800"/>
            <a:ext cx="35052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Periungual warts</a:t>
            </a:r>
            <a:endParaRPr lang="en-US" sz="2800" b="1" dirty="0">
              <a:effectLst>
                <a:outerShdw blurRad="38100" dist="38100" dir="2700000" algn="tl">
                  <a:srgbClr val="000000">
                    <a:alpha val="43137"/>
                  </a:srgbClr>
                </a:outerShdw>
              </a:effectLst>
            </a:endParaRPr>
          </a:p>
        </p:txBody>
      </p:sp>
      <p:pic>
        <p:nvPicPr>
          <p:cNvPr id="5" name="Picture 3"/>
          <p:cNvPicPr>
            <a:picLocks noChangeAspect="1" noChangeArrowheads="1"/>
          </p:cNvPicPr>
          <p:nvPr/>
        </p:nvPicPr>
        <p:blipFill>
          <a:blip r:embed="rId4"/>
          <a:srcRect/>
          <a:stretch>
            <a:fillRect/>
          </a:stretch>
        </p:blipFill>
        <p:spPr bwMode="auto">
          <a:xfrm>
            <a:off x="3962400" y="1066800"/>
            <a:ext cx="4924116" cy="3810000"/>
          </a:xfrm>
          <a:prstGeom prst="rect">
            <a:avLst/>
          </a:prstGeom>
          <a:noFill/>
          <a:ln w="9525">
            <a:noFill/>
            <a:miter lim="800000"/>
            <a:headEnd/>
            <a:tailEnd/>
          </a:ln>
          <a:effectLst/>
        </p:spPr>
      </p:pic>
      <p:sp>
        <p:nvSpPr>
          <p:cNvPr id="6" name="Rectangle 5"/>
          <p:cNvSpPr/>
          <p:nvPr/>
        </p:nvSpPr>
        <p:spPr>
          <a:xfrm>
            <a:off x="4724400" y="5181600"/>
            <a:ext cx="3055645" cy="523220"/>
          </a:xfrm>
          <a:prstGeom prst="rect">
            <a:avLst/>
          </a:prstGeom>
        </p:spPr>
        <p:txBody>
          <a:bodyPr wrap="none">
            <a:spAutoFit/>
          </a:bodyPr>
          <a:lstStyle/>
          <a:p>
            <a:pPr algn="ctr"/>
            <a:r>
              <a:rPr lang="en-US" sz="2800" b="1" dirty="0" smtClean="0">
                <a:solidFill>
                  <a:srgbClr val="FFFF00"/>
                </a:solidFill>
                <a:effectLst>
                  <a:outerShdw blurRad="38100" dist="38100" dir="2700000" algn="tl">
                    <a:srgbClr val="000000">
                      <a:alpha val="43137"/>
                    </a:srgbClr>
                  </a:outerShdw>
                </a:effectLst>
              </a:rPr>
              <a:t>Periungual warts</a:t>
            </a:r>
            <a:endParaRPr lang="en-US" sz="2800" b="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32</a:t>
            </a:fld>
            <a:endParaRPr lang="en-US" dirty="0"/>
          </a:p>
        </p:txBody>
      </p:sp>
      <p:pic>
        <p:nvPicPr>
          <p:cNvPr id="14338" name="Picture 2"/>
          <p:cNvPicPr>
            <a:picLocks noChangeAspect="1" noChangeArrowheads="1"/>
          </p:cNvPicPr>
          <p:nvPr/>
        </p:nvPicPr>
        <p:blipFill>
          <a:blip r:embed="rId3"/>
          <a:srcRect/>
          <a:stretch>
            <a:fillRect/>
          </a:stretch>
        </p:blipFill>
        <p:spPr bwMode="auto">
          <a:xfrm>
            <a:off x="533400" y="381000"/>
            <a:ext cx="7848600" cy="5355515"/>
          </a:xfrm>
          <a:prstGeom prst="rect">
            <a:avLst/>
          </a:prstGeom>
          <a:noFill/>
          <a:ln w="9525">
            <a:noFill/>
            <a:miter lim="800000"/>
            <a:headEnd/>
            <a:tailEnd/>
          </a:ln>
          <a:effectLst/>
        </p:spPr>
      </p:pic>
      <p:sp>
        <p:nvSpPr>
          <p:cNvPr id="4" name="Rectangle 3"/>
          <p:cNvSpPr/>
          <p:nvPr/>
        </p:nvSpPr>
        <p:spPr>
          <a:xfrm>
            <a:off x="685800" y="5791200"/>
            <a:ext cx="7620000" cy="830997"/>
          </a:xfrm>
          <a:prstGeom prst="rect">
            <a:avLst/>
          </a:prstGeom>
        </p:spPr>
        <p:txBody>
          <a:bodyPr wrap="square">
            <a:spAutoFit/>
          </a:bodyPr>
          <a:lstStyle/>
          <a:p>
            <a:pPr algn="ctr"/>
            <a:r>
              <a:rPr lang="en-US" sz="2400" b="1" i="1" dirty="0" smtClean="0">
                <a:solidFill>
                  <a:srgbClr val="FFFF00"/>
                </a:solidFill>
              </a:rPr>
              <a:t>Periungual fibromas </a:t>
            </a:r>
            <a:r>
              <a:rPr lang="en-US" sz="2400" dirty="0" smtClean="0"/>
              <a:t>develop in adult life as small pink sausage-like lesions emerging from the nail folds</a:t>
            </a:r>
            <a:endParaRPr lang="en-US" sz="24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18434" name="Picture 2" descr="C:\Users\Nameer\Desktop\Subungual exostosis.jpg"/>
          <p:cNvPicPr>
            <a:picLocks noChangeAspect="1" noChangeArrowheads="1"/>
          </p:cNvPicPr>
          <p:nvPr/>
        </p:nvPicPr>
        <p:blipFill>
          <a:blip r:embed="rId3"/>
          <a:srcRect/>
          <a:stretch>
            <a:fillRect/>
          </a:stretch>
        </p:blipFill>
        <p:spPr bwMode="auto">
          <a:xfrm>
            <a:off x="533400" y="304800"/>
            <a:ext cx="8232390" cy="5486400"/>
          </a:xfrm>
          <a:prstGeom prst="rect">
            <a:avLst/>
          </a:prstGeom>
          <a:noFill/>
        </p:spPr>
      </p:pic>
      <p:sp>
        <p:nvSpPr>
          <p:cNvPr id="4" name="TextBox 3"/>
          <p:cNvSpPr txBox="1"/>
          <p:nvPr/>
        </p:nvSpPr>
        <p:spPr>
          <a:xfrm>
            <a:off x="533400" y="5867400"/>
            <a:ext cx="8229600" cy="830997"/>
          </a:xfrm>
          <a:prstGeom prst="rect">
            <a:avLst/>
          </a:prstGeom>
          <a:noFill/>
        </p:spPr>
        <p:txBody>
          <a:bodyPr wrap="square" rtlCol="0">
            <a:spAutoFit/>
          </a:bodyPr>
          <a:lstStyle/>
          <a:p>
            <a:pPr algn="ctr"/>
            <a:r>
              <a:rPr lang="en-US" sz="2400" dirty="0" smtClean="0"/>
              <a:t>The distal edge of the nail is lifted up by a discrete firm swelling. X-ray reveals an area of calcification.</a:t>
            </a:r>
            <a:endParaRPr lang="en-US" sz="2400" b="1" dirty="0">
              <a:effectLst>
                <a:outerShdw blurRad="38100" dist="38100" dir="2700000" algn="tl">
                  <a:srgbClr val="000000">
                    <a:alpha val="43137"/>
                  </a:srgbClr>
                </a:outerShdw>
              </a:effectLst>
            </a:endParaRPr>
          </a:p>
        </p:txBody>
      </p:sp>
      <p:sp>
        <p:nvSpPr>
          <p:cNvPr id="6" name="Rectangle 5"/>
          <p:cNvSpPr/>
          <p:nvPr/>
        </p:nvSpPr>
        <p:spPr>
          <a:xfrm>
            <a:off x="3276600" y="1828800"/>
            <a:ext cx="3701463" cy="523220"/>
          </a:xfrm>
          <a:prstGeom prst="rect">
            <a:avLst/>
          </a:prstGeom>
        </p:spPr>
        <p:txBody>
          <a:bodyPr wrap="none">
            <a:spAutoFit/>
          </a:bodyPr>
          <a:lstStyle/>
          <a:p>
            <a:pPr algn="ctr"/>
            <a:r>
              <a:rPr lang="en-US" sz="2800" b="1" dirty="0" smtClean="0">
                <a:solidFill>
                  <a:schemeClr val="bg1"/>
                </a:solidFill>
                <a:effectLst>
                  <a:outerShdw blurRad="38100" dist="38100" dir="2700000" algn="tl">
                    <a:srgbClr val="000000">
                      <a:alpha val="43137"/>
                    </a:srgbClr>
                  </a:outerShdw>
                </a:effectLst>
              </a:rPr>
              <a:t>Subungual exostoses</a:t>
            </a: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34</a:t>
            </a:fld>
            <a:endParaRPr lang="en-US" dirty="0"/>
          </a:p>
        </p:txBody>
      </p:sp>
      <p:pic>
        <p:nvPicPr>
          <p:cNvPr id="19458" name="Picture 2" descr="C:\Users\Nameer\Desktop\Myxoid cyst.jpg"/>
          <p:cNvPicPr>
            <a:picLocks noChangeAspect="1" noChangeArrowheads="1"/>
          </p:cNvPicPr>
          <p:nvPr/>
        </p:nvPicPr>
        <p:blipFill>
          <a:blip r:embed="rId3"/>
          <a:srcRect/>
          <a:stretch>
            <a:fillRect/>
          </a:stretch>
        </p:blipFill>
        <p:spPr bwMode="auto">
          <a:xfrm>
            <a:off x="457200" y="457200"/>
            <a:ext cx="8229011" cy="5484148"/>
          </a:xfrm>
          <a:prstGeom prst="rect">
            <a:avLst/>
          </a:prstGeom>
          <a:noFill/>
        </p:spPr>
      </p:pic>
      <p:sp>
        <p:nvSpPr>
          <p:cNvPr id="4" name="TextBox 3"/>
          <p:cNvSpPr txBox="1"/>
          <p:nvPr/>
        </p:nvSpPr>
        <p:spPr>
          <a:xfrm>
            <a:off x="2209800" y="6019800"/>
            <a:ext cx="4038600" cy="523220"/>
          </a:xfrm>
          <a:prstGeom prst="rect">
            <a:avLst/>
          </a:prstGeom>
          <a:noFill/>
        </p:spPr>
        <p:txBody>
          <a:bodyPr wrap="square" rtlCol="0">
            <a:spAutoFit/>
          </a:bodyPr>
          <a:lstStyle/>
          <a:p>
            <a:pPr algn="ctr"/>
            <a:r>
              <a:rPr lang="en-US" sz="2800" b="1" dirty="0" smtClean="0"/>
              <a:t>Myxoid cyst</a:t>
            </a:r>
            <a:endParaRPr lang="en-US" sz="2800" b="1"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35</a:t>
            </a:fld>
            <a:endParaRPr lang="en-US" dirty="0"/>
          </a:p>
        </p:txBody>
      </p:sp>
      <p:sp>
        <p:nvSpPr>
          <p:cNvPr id="3" name="Rectangle 2"/>
          <p:cNvSpPr/>
          <p:nvPr/>
        </p:nvSpPr>
        <p:spPr>
          <a:xfrm>
            <a:off x="533400" y="381000"/>
            <a:ext cx="8077200" cy="6001643"/>
          </a:xfrm>
          <a:prstGeom prst="rect">
            <a:avLst/>
          </a:prstGeom>
        </p:spPr>
        <p:txBody>
          <a:bodyPr wrap="square">
            <a:spAutoFit/>
          </a:bodyPr>
          <a:lstStyle/>
          <a:p>
            <a:pPr marL="457200" indent="-457200">
              <a:buFont typeface="+mj-lt"/>
              <a:buAutoNum type="arabicPeriod" startAt="5"/>
            </a:pPr>
            <a:r>
              <a:rPr lang="en-US" sz="2400" b="1" dirty="0" smtClean="0">
                <a:solidFill>
                  <a:srgbClr val="FFFF00"/>
                </a:solidFill>
                <a:effectLst>
                  <a:outerShdw blurRad="38100" dist="38100" dir="2700000" algn="tl">
                    <a:srgbClr val="000000">
                      <a:alpha val="43137"/>
                    </a:srgbClr>
                  </a:outerShdw>
                </a:effectLst>
              </a:rPr>
              <a:t>Pyogenic granuloma (PG)</a:t>
            </a:r>
            <a:r>
              <a:rPr lang="en-US" sz="2400" dirty="0" smtClean="0"/>
              <a:t>: is a benign vascular tumor. It may occur in the nail folds and either follows a trauma or occurs spontaneously. PG usually presents as an asymptomatic bright red or purplish nodule that usually bleeds easily on minor touch. Treatment is by curettage </a:t>
            </a:r>
            <a:r>
              <a:rPr lang="en-US" sz="2400" u="sng" dirty="0" smtClean="0"/>
              <a:t>+</a:t>
            </a:r>
            <a:r>
              <a:rPr lang="en-US" sz="2400" dirty="0" smtClean="0"/>
              <a:t> cautery, or surgical excision.  </a:t>
            </a:r>
            <a:r>
              <a:rPr lang="en-US" sz="2400" dirty="0" smtClean="0">
                <a:effectLst>
                  <a:outerShdw blurRad="38100" dist="38100" dir="2700000" algn="tl">
                    <a:srgbClr val="000000">
                      <a:alpha val="43137"/>
                    </a:srgbClr>
                  </a:outerShdw>
                </a:effectLst>
              </a:rPr>
              <a:t>  </a:t>
            </a:r>
          </a:p>
          <a:p>
            <a:pPr marL="457200" indent="-457200">
              <a:buFont typeface="+mj-lt"/>
              <a:buAutoNum type="arabicPeriod" startAt="5"/>
            </a:pPr>
            <a:r>
              <a:rPr lang="en-US" sz="2400" b="1" dirty="0" smtClean="0">
                <a:solidFill>
                  <a:srgbClr val="FFFF00"/>
                </a:solidFill>
              </a:rPr>
              <a:t>Glomus tumor</a:t>
            </a:r>
            <a:r>
              <a:rPr lang="en-US" sz="2400" dirty="0" smtClean="0">
                <a:effectLst>
                  <a:outerShdw blurRad="38100" dist="38100" dir="2700000" algn="tl">
                    <a:srgbClr val="000000">
                      <a:alpha val="43137"/>
                    </a:srgbClr>
                  </a:outerShdw>
                </a:effectLst>
              </a:rPr>
              <a:t>: a very tender small red or bluish lesion under the nail plate (sub-ungual). It causes pain with change in temperature. Treatment is surgical.</a:t>
            </a:r>
          </a:p>
          <a:p>
            <a:pPr marL="457200" indent="-457200">
              <a:buFont typeface="+mj-lt"/>
              <a:buAutoNum type="arabicPeriod" startAt="5"/>
            </a:pPr>
            <a:r>
              <a:rPr lang="en-US" sz="2400" b="1" dirty="0" smtClean="0">
                <a:solidFill>
                  <a:srgbClr val="FFFF00"/>
                </a:solidFill>
                <a:effectLst>
                  <a:outerShdw blurRad="38100" dist="38100" dir="2700000" algn="tl">
                    <a:srgbClr val="000000">
                      <a:alpha val="43137"/>
                    </a:srgbClr>
                  </a:outerShdw>
                </a:effectLst>
              </a:rPr>
              <a:t>Malignant melanoma</a:t>
            </a:r>
            <a:r>
              <a:rPr lang="en-US" sz="2400" dirty="0" smtClean="0"/>
              <a:t>: presents as painless pigmented area under the nail plate (subungual). If the nail matrix is involved it may produce </a:t>
            </a:r>
            <a:r>
              <a:rPr lang="en-US" sz="2400" b="1" i="1" dirty="0" smtClean="0">
                <a:solidFill>
                  <a:srgbClr val="00B0F0"/>
                </a:solidFill>
                <a:effectLst>
                  <a:outerShdw blurRad="38100" dist="38100" dir="2700000" algn="tl">
                    <a:srgbClr val="000000">
                      <a:alpha val="43137"/>
                    </a:srgbClr>
                  </a:outerShdw>
                </a:effectLst>
              </a:rPr>
              <a:t>melanonychia striata </a:t>
            </a:r>
            <a:r>
              <a:rPr lang="en-US" sz="2400" dirty="0" smtClean="0"/>
              <a:t>which is a band or strand-like pigmentation of the nail plate. It is known as </a:t>
            </a:r>
            <a:r>
              <a:rPr lang="en-US" sz="2400" b="1" i="1" dirty="0" smtClean="0">
                <a:solidFill>
                  <a:srgbClr val="FFFF00"/>
                </a:solidFill>
                <a:effectLst>
                  <a:outerShdw blurRad="38100" dist="38100" dir="2700000" algn="tl">
                    <a:srgbClr val="000000">
                      <a:alpha val="43137"/>
                    </a:srgbClr>
                  </a:outerShdw>
                </a:effectLst>
              </a:rPr>
              <a:t>Hutchinson’s sign</a:t>
            </a:r>
            <a:r>
              <a:rPr lang="en-US" sz="2400" dirty="0" smtClean="0"/>
              <a:t>.</a:t>
            </a:r>
            <a:r>
              <a:rPr lang="en-US" sz="2400" dirty="0" smtClean="0">
                <a:solidFill>
                  <a:srgbClr val="FFFF00"/>
                </a:solidFill>
              </a:rPr>
              <a:t> </a:t>
            </a:r>
            <a:r>
              <a:rPr lang="en-US" sz="2400" dirty="0" smtClean="0"/>
              <a:t>Treatment is surgery.</a:t>
            </a:r>
            <a:r>
              <a:rPr lang="en-US" sz="2400" b="1" i="1" dirty="0" smtClean="0">
                <a:effectLst>
                  <a:outerShdw blurRad="38100" dist="38100" dir="2700000" algn="tl">
                    <a:srgbClr val="000000">
                      <a:alpha val="43137"/>
                    </a:srgbClr>
                  </a:outerShdw>
                </a:effectLst>
              </a:rPr>
              <a:t> </a:t>
            </a:r>
          </a:p>
          <a:p>
            <a:pPr marL="457200" indent="-457200">
              <a:buFont typeface="+mj-lt"/>
              <a:buAutoNum type="arabicPeriod" startAt="5"/>
            </a:pPr>
            <a:r>
              <a:rPr lang="en-US" sz="2400" b="1" i="1" dirty="0" smtClean="0">
                <a:solidFill>
                  <a:srgbClr val="FFFF00"/>
                </a:solidFill>
                <a:effectLst>
                  <a:outerShdw blurRad="38100" dist="38100" dir="2700000" algn="tl">
                    <a:srgbClr val="000000">
                      <a:alpha val="43137"/>
                    </a:srgbClr>
                  </a:outerShdw>
                </a:effectLst>
              </a:rPr>
              <a:t>SCC</a:t>
            </a:r>
            <a:r>
              <a:rPr lang="en-US" sz="2400" b="1" i="1" dirty="0" smtClean="0">
                <a:effectLst>
                  <a:outerShdw blurRad="38100" dist="38100" dir="2700000" algn="tl">
                    <a:srgbClr val="000000">
                      <a:alpha val="43137"/>
                    </a:srgbClr>
                  </a:outerShdw>
                </a:effectLst>
              </a:rPr>
              <a:t> and </a:t>
            </a:r>
            <a:r>
              <a:rPr lang="en-US" sz="2400" b="1" i="1" dirty="0" smtClean="0">
                <a:solidFill>
                  <a:srgbClr val="FFFF00"/>
                </a:solidFill>
                <a:effectLst>
                  <a:outerShdw blurRad="38100" dist="38100" dir="2700000" algn="tl">
                    <a:srgbClr val="000000">
                      <a:alpha val="43137"/>
                    </a:srgbClr>
                  </a:outerShdw>
                </a:effectLst>
              </a:rPr>
              <a:t>Keratoacanthoma</a:t>
            </a:r>
            <a:r>
              <a:rPr lang="en-US" sz="2400" b="1" i="1" dirty="0" smtClean="0">
                <a:effectLst>
                  <a:outerShdw blurRad="38100" dist="38100" dir="2700000" algn="tl">
                    <a:srgbClr val="000000">
                      <a:alpha val="43137"/>
                    </a:srgbClr>
                  </a:outerShdw>
                </a:effectLst>
              </a:rPr>
              <a:t> </a:t>
            </a:r>
            <a:r>
              <a:rPr lang="en-US" sz="2400" dirty="0" smtClean="0"/>
              <a:t>rarely involve the subungual region. Treatment is surgical excision.</a:t>
            </a:r>
            <a:endParaRPr lang="en-US"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36</a:t>
            </a:fld>
            <a:endParaRPr lang="en-US" dirty="0"/>
          </a:p>
        </p:txBody>
      </p:sp>
      <p:pic>
        <p:nvPicPr>
          <p:cNvPr id="20482" name="Picture 2" descr="C:\Users\Nameer\Desktop\malig melanoma.jpg"/>
          <p:cNvPicPr>
            <a:picLocks noChangeAspect="1" noChangeArrowheads="1"/>
          </p:cNvPicPr>
          <p:nvPr/>
        </p:nvPicPr>
        <p:blipFill>
          <a:blip r:embed="rId3"/>
          <a:srcRect/>
          <a:stretch>
            <a:fillRect/>
          </a:stretch>
        </p:blipFill>
        <p:spPr bwMode="auto">
          <a:xfrm>
            <a:off x="304800" y="304800"/>
            <a:ext cx="3911600" cy="5867400"/>
          </a:xfrm>
          <a:prstGeom prst="rect">
            <a:avLst/>
          </a:prstGeom>
          <a:noFill/>
        </p:spPr>
      </p:pic>
      <p:pic>
        <p:nvPicPr>
          <p:cNvPr id="20483" name="Picture 3" descr="C:\Users\Nameer\Desktop\mlack nail mm.jpg"/>
          <p:cNvPicPr>
            <a:picLocks noChangeAspect="1" noChangeArrowheads="1"/>
          </p:cNvPicPr>
          <p:nvPr/>
        </p:nvPicPr>
        <p:blipFill>
          <a:blip r:embed="rId4"/>
          <a:srcRect/>
          <a:stretch>
            <a:fillRect/>
          </a:stretch>
        </p:blipFill>
        <p:spPr bwMode="auto">
          <a:xfrm>
            <a:off x="4572000" y="304799"/>
            <a:ext cx="4038600" cy="5902569"/>
          </a:xfrm>
          <a:prstGeom prst="rect">
            <a:avLst/>
          </a:prstGeom>
          <a:noFill/>
        </p:spPr>
      </p:pic>
      <p:sp>
        <p:nvSpPr>
          <p:cNvPr id="5" name="TextBox 4"/>
          <p:cNvSpPr txBox="1"/>
          <p:nvPr/>
        </p:nvSpPr>
        <p:spPr>
          <a:xfrm>
            <a:off x="304800" y="5638800"/>
            <a:ext cx="3886200" cy="523220"/>
          </a:xfrm>
          <a:prstGeom prst="rect">
            <a:avLst/>
          </a:prstGeom>
          <a:noFill/>
        </p:spPr>
        <p:txBody>
          <a:bodyPr wrap="square" rtlCol="0">
            <a:spAutoFit/>
          </a:bodyPr>
          <a:lstStyle/>
          <a:p>
            <a:r>
              <a:rPr lang="en-US" sz="2800" b="1" i="1" dirty="0" smtClean="0">
                <a:solidFill>
                  <a:srgbClr val="FFFF00"/>
                </a:solidFill>
                <a:effectLst>
                  <a:outerShdw blurRad="38100" dist="38100" dir="2700000" algn="tl">
                    <a:srgbClr val="000000">
                      <a:alpha val="43137"/>
                    </a:srgbClr>
                  </a:outerShdw>
                </a:effectLst>
              </a:rPr>
              <a:t>Malignant melanoma</a:t>
            </a:r>
            <a:endParaRPr lang="en-US" sz="2800" b="1" i="1" dirty="0">
              <a:solidFill>
                <a:srgbClr val="FFFF00"/>
              </a:solidFill>
              <a:effectLst>
                <a:outerShdw blurRad="38100" dist="38100" dir="2700000" algn="tl">
                  <a:srgbClr val="000000">
                    <a:alpha val="43137"/>
                  </a:srgbClr>
                </a:outerShdw>
              </a:effectLst>
            </a:endParaRPr>
          </a:p>
        </p:txBody>
      </p:sp>
      <p:sp>
        <p:nvSpPr>
          <p:cNvPr id="6" name="Rectangle 5"/>
          <p:cNvSpPr/>
          <p:nvPr/>
        </p:nvSpPr>
        <p:spPr>
          <a:xfrm>
            <a:off x="4572000" y="5715000"/>
            <a:ext cx="3962400" cy="523220"/>
          </a:xfrm>
          <a:prstGeom prst="rect">
            <a:avLst/>
          </a:prstGeom>
        </p:spPr>
        <p:txBody>
          <a:bodyPr wrap="square">
            <a:spAutoFit/>
          </a:bodyPr>
          <a:lstStyle/>
          <a:p>
            <a:pPr algn="ctr"/>
            <a:r>
              <a:rPr lang="en-US" sz="2800" b="1" i="1" dirty="0" smtClean="0">
                <a:solidFill>
                  <a:srgbClr val="00B0F0"/>
                </a:solidFill>
                <a:effectLst>
                  <a:outerShdw blurRad="38100" dist="38100" dir="2700000" algn="tl">
                    <a:srgbClr val="000000">
                      <a:alpha val="43137"/>
                    </a:srgbClr>
                  </a:outerShdw>
                </a:effectLst>
              </a:rPr>
              <a:t>Melanonychia striata </a:t>
            </a:r>
            <a:endParaRPr lang="en-US" sz="28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21506" name="Picture 2" descr="C:\Users\Nameer\Desktop\Squamous cell carcinoma.jpg"/>
          <p:cNvPicPr>
            <a:picLocks noChangeAspect="1" noChangeArrowheads="1"/>
          </p:cNvPicPr>
          <p:nvPr/>
        </p:nvPicPr>
        <p:blipFill>
          <a:blip r:embed="rId3"/>
          <a:srcRect/>
          <a:stretch>
            <a:fillRect/>
          </a:stretch>
        </p:blipFill>
        <p:spPr bwMode="auto">
          <a:xfrm>
            <a:off x="304800" y="381000"/>
            <a:ext cx="4114800" cy="6174293"/>
          </a:xfrm>
          <a:prstGeom prst="rect">
            <a:avLst/>
          </a:prstGeom>
          <a:noFill/>
        </p:spPr>
      </p:pic>
      <p:sp>
        <p:nvSpPr>
          <p:cNvPr id="4" name="Rectangle 3"/>
          <p:cNvSpPr/>
          <p:nvPr/>
        </p:nvSpPr>
        <p:spPr>
          <a:xfrm>
            <a:off x="304800" y="5943600"/>
            <a:ext cx="40386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effectLst>
                  <a:outerShdw blurRad="38100" dist="38100" dir="2700000" algn="tl">
                    <a:srgbClr val="000000">
                      <a:alpha val="43137"/>
                    </a:srgbClr>
                  </a:outerShdw>
                </a:effectLst>
              </a:rPr>
              <a:t>Squamous cell carcinoma</a:t>
            </a:r>
            <a:endParaRPr lang="en-US" sz="2400" b="1" i="1" dirty="0">
              <a:effectLst>
                <a:outerShdw blurRad="38100" dist="38100" dir="2700000" algn="tl">
                  <a:srgbClr val="000000">
                    <a:alpha val="43137"/>
                  </a:srgbClr>
                </a:outerShdw>
              </a:effectLst>
            </a:endParaRPr>
          </a:p>
        </p:txBody>
      </p:sp>
      <p:sp>
        <p:nvSpPr>
          <p:cNvPr id="5" name="Rectangle 4"/>
          <p:cNvSpPr/>
          <p:nvPr/>
        </p:nvSpPr>
        <p:spPr>
          <a:xfrm>
            <a:off x="4648200" y="1828800"/>
            <a:ext cx="4267200" cy="3046988"/>
          </a:xfrm>
          <a:prstGeom prst="rect">
            <a:avLst/>
          </a:prstGeom>
        </p:spPr>
        <p:txBody>
          <a:bodyPr wrap="square">
            <a:spAutoFit/>
          </a:bodyPr>
          <a:lstStyle/>
          <a:p>
            <a:pPr algn="just"/>
            <a:r>
              <a:rPr lang="en-US" sz="2400" dirty="0" smtClean="0"/>
              <a:t>A friable lesion underneath the proximal nail which has bled and caused the nail to separate away. The nail needs to be removed so that a biopsy can be performed to elucidate the nature of the tumour, before proceeding to amputation.</a:t>
            </a:r>
            <a:endParaRPr lang="en-US" sz="24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38</a:t>
            </a:fld>
            <a:endParaRPr lang="en-US" dirty="0"/>
          </a:p>
        </p:txBody>
      </p:sp>
      <p:sp>
        <p:nvSpPr>
          <p:cNvPr id="3" name="Rectangle 2"/>
          <p:cNvSpPr/>
          <p:nvPr/>
        </p:nvSpPr>
        <p:spPr>
          <a:xfrm>
            <a:off x="304800" y="457200"/>
            <a:ext cx="8610600" cy="5755422"/>
          </a:xfrm>
          <a:prstGeom prst="rect">
            <a:avLst/>
          </a:prstGeom>
        </p:spPr>
        <p:txBody>
          <a:bodyPr wrap="square">
            <a:spAutoFit/>
          </a:bodyPr>
          <a:lstStyle/>
          <a:p>
            <a:pPr marL="457200" indent="-457200">
              <a:buClr>
                <a:srgbClr val="00B0F0"/>
              </a:buClr>
              <a:buSzPct val="100000"/>
            </a:pPr>
            <a:r>
              <a:rPr lang="en-US" sz="3200" b="1" i="1" dirty="0" smtClean="0">
                <a:solidFill>
                  <a:srgbClr val="00B0F0"/>
                </a:solidFill>
                <a:effectLst>
                  <a:outerShdw blurRad="38100" dist="38100" dir="2700000" algn="tl">
                    <a:srgbClr val="000000">
                      <a:alpha val="43137"/>
                    </a:srgbClr>
                  </a:outerShdw>
                </a:effectLst>
              </a:rPr>
              <a:t>Nail color changes</a:t>
            </a:r>
          </a:p>
          <a:p>
            <a:pPr marL="457200" indent="-457200">
              <a:buClr>
                <a:srgbClr val="00B0F0"/>
              </a:buClr>
              <a:buFont typeface="+mj-lt"/>
              <a:buAutoNum type="arabicPeriod"/>
            </a:pPr>
            <a:r>
              <a:rPr lang="en-US" sz="2400" b="1" i="1" dirty="0" smtClean="0">
                <a:solidFill>
                  <a:srgbClr val="FFFF00"/>
                </a:solidFill>
                <a:effectLst>
                  <a:outerShdw blurRad="38100" dist="38100" dir="2700000" algn="tl">
                    <a:srgbClr val="000000">
                      <a:alpha val="43137"/>
                    </a:srgbClr>
                  </a:outerShdw>
                </a:effectLst>
              </a:rPr>
              <a:t>Half-and-half nails</a:t>
            </a:r>
            <a:r>
              <a:rPr lang="en-US" sz="2400" dirty="0" smtClean="0"/>
              <a:t>: with a white proximal and red or brown distal half, is seen in a minority of patients with chronic renal failure.</a:t>
            </a:r>
          </a:p>
          <a:p>
            <a:pPr marL="457200" indent="-457200">
              <a:buClr>
                <a:srgbClr val="00B0F0"/>
              </a:buClr>
              <a:buFont typeface="+mj-lt"/>
              <a:buAutoNum type="arabicPeriod"/>
            </a:pPr>
            <a:r>
              <a:rPr lang="en-US" sz="2400" b="1" i="1" dirty="0" smtClean="0">
                <a:solidFill>
                  <a:srgbClr val="FFFF00"/>
                </a:solidFill>
                <a:effectLst>
                  <a:outerShdw blurRad="38100" dist="38100" dir="2700000" algn="tl">
                    <a:srgbClr val="000000">
                      <a:alpha val="43137"/>
                    </a:srgbClr>
                  </a:outerShdw>
                </a:effectLst>
              </a:rPr>
              <a:t>White nails</a:t>
            </a:r>
            <a:r>
              <a:rPr lang="en-US" sz="2400" dirty="0" smtClean="0"/>
              <a:t>: rare sign of liver cirrhosis (hypoalbuminemia).</a:t>
            </a:r>
          </a:p>
          <a:p>
            <a:pPr marL="457200" indent="-457200">
              <a:buClr>
                <a:srgbClr val="00B0F0"/>
              </a:buClr>
              <a:buSzPct val="100000"/>
              <a:buFont typeface="+mj-lt"/>
              <a:buAutoNum type="arabicPeriod"/>
            </a:pPr>
            <a:r>
              <a:rPr lang="en-US" sz="2400" b="1" i="1" dirty="0" smtClean="0">
                <a:solidFill>
                  <a:srgbClr val="FFFF00"/>
                </a:solidFill>
                <a:effectLst>
                  <a:outerShdw blurRad="38100" dist="38100" dir="2700000" algn="tl">
                    <a:srgbClr val="000000">
                      <a:alpha val="43137"/>
                    </a:srgbClr>
                  </a:outerShdw>
                </a:effectLst>
              </a:rPr>
              <a:t>Brown pigmentation of nail plate</a:t>
            </a:r>
            <a:r>
              <a:rPr lang="en-US" sz="2400" dirty="0" smtClean="0"/>
              <a:t>: Addison’s disease.</a:t>
            </a:r>
          </a:p>
          <a:p>
            <a:pPr marL="457200" indent="-457200">
              <a:buClr>
                <a:srgbClr val="00B0F0"/>
              </a:buClr>
              <a:buSzPct val="100000"/>
              <a:buFont typeface="+mj-lt"/>
              <a:buAutoNum type="arabicPeriod"/>
            </a:pPr>
            <a:r>
              <a:rPr lang="en-US" sz="2400" b="1" i="1" dirty="0" smtClean="0">
                <a:solidFill>
                  <a:srgbClr val="FFFF00"/>
                </a:solidFill>
                <a:effectLst>
                  <a:outerShdw blurRad="38100" dist="38100" dir="2700000" algn="tl">
                    <a:srgbClr val="000000">
                      <a:alpha val="43137"/>
                    </a:srgbClr>
                  </a:outerShdw>
                </a:effectLst>
              </a:rPr>
              <a:t>Green discoloration of nail plate</a:t>
            </a:r>
            <a:r>
              <a:rPr lang="en-US" sz="2400" dirty="0" smtClean="0"/>
              <a:t>: </a:t>
            </a:r>
            <a:r>
              <a:rPr lang="en-US" sz="2400" i="1" dirty="0" smtClean="0"/>
              <a:t>Pseudomonas</a:t>
            </a:r>
            <a:r>
              <a:rPr lang="en-US" sz="2400" dirty="0" smtClean="0"/>
              <a:t> infection.</a:t>
            </a:r>
          </a:p>
          <a:p>
            <a:pPr marL="457200" indent="-457200">
              <a:buClr>
                <a:srgbClr val="00B0F0"/>
              </a:buClr>
              <a:buSzPct val="100000"/>
              <a:buFont typeface="+mj-lt"/>
              <a:buAutoNum type="arabicPeriod"/>
            </a:pPr>
            <a:r>
              <a:rPr lang="en-US" sz="2400" b="1" i="1" dirty="0" smtClean="0">
                <a:solidFill>
                  <a:srgbClr val="FFFF00"/>
                </a:solidFill>
                <a:effectLst>
                  <a:outerShdw blurRad="38100" dist="38100" dir="2700000" algn="tl">
                    <a:srgbClr val="000000">
                      <a:alpha val="43137"/>
                    </a:srgbClr>
                  </a:outerShdw>
                </a:effectLst>
              </a:rPr>
              <a:t>Blackish discoloration of nail plate: </a:t>
            </a:r>
            <a:r>
              <a:rPr lang="en-US" sz="2400" dirty="0" smtClean="0"/>
              <a:t>may be seen in subungual hematoma, </a:t>
            </a:r>
            <a:r>
              <a:rPr lang="en-US" sz="2400" i="1" dirty="0" smtClean="0"/>
              <a:t>Proteus</a:t>
            </a:r>
            <a:r>
              <a:rPr lang="en-US" sz="2400" dirty="0" smtClean="0">
                <a:effectLst>
                  <a:outerShdw blurRad="38100" dist="38100" dir="2700000" algn="tl">
                    <a:srgbClr val="000000">
                      <a:alpha val="43137"/>
                    </a:srgbClr>
                  </a:outerShdw>
                </a:effectLst>
              </a:rPr>
              <a:t> infection, s</a:t>
            </a:r>
            <a:r>
              <a:rPr lang="en-US" sz="2400" dirty="0" smtClean="0"/>
              <a:t>ubungual melanoma and with antimalarial drugs (rare).</a:t>
            </a:r>
          </a:p>
          <a:p>
            <a:pPr marL="457200" indent="-457200">
              <a:buClr>
                <a:srgbClr val="00B0F0"/>
              </a:buClr>
              <a:buSzPct val="100000"/>
              <a:buFont typeface="+mj-lt"/>
              <a:buAutoNum type="arabicPeriod"/>
            </a:pPr>
            <a:r>
              <a:rPr lang="en-US" sz="2400" b="1" i="1" dirty="0" smtClean="0">
                <a:solidFill>
                  <a:srgbClr val="FFFF00"/>
                </a:solidFill>
                <a:effectLst>
                  <a:outerShdw blurRad="38100" dist="38100" dir="2700000" algn="tl">
                    <a:srgbClr val="000000">
                      <a:alpha val="43137"/>
                    </a:srgbClr>
                  </a:outerShdw>
                </a:effectLst>
              </a:rPr>
              <a:t>Yellow discoloration of nail plate</a:t>
            </a:r>
            <a:r>
              <a:rPr lang="en-US" sz="2400" dirty="0" smtClean="0"/>
              <a:t>: is encountered in yellow nail syndrome and with long term tetracycline usage.</a:t>
            </a:r>
          </a:p>
          <a:p>
            <a:pPr marL="457200" indent="-457200">
              <a:buClr>
                <a:srgbClr val="00B0F0"/>
              </a:buClr>
              <a:buSzPct val="100000"/>
              <a:buFont typeface="+mj-lt"/>
              <a:buAutoNum type="arabicPeriod"/>
            </a:pPr>
            <a:r>
              <a:rPr lang="en-US" sz="2400" b="1" i="1" dirty="0" smtClean="0">
                <a:solidFill>
                  <a:srgbClr val="FFFF00"/>
                </a:solidFill>
                <a:effectLst>
                  <a:outerShdw blurRad="38100" dist="38100" dir="2700000" algn="tl">
                    <a:srgbClr val="000000">
                      <a:alpha val="43137"/>
                    </a:srgbClr>
                  </a:outerShdw>
                </a:effectLst>
              </a:rPr>
              <a:t>Terry’s nails</a:t>
            </a:r>
            <a:r>
              <a:rPr lang="en-US" sz="2400" dirty="0" smtClean="0"/>
              <a:t>: The whole nail plate is white except the distal 1-2 mm is pink. It may be seen in elderly, IDDM, chronic congestive heart failure and liver cirrhosis. </a:t>
            </a: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39</a:t>
            </a:fld>
            <a:endParaRPr lang="en-US" dirty="0"/>
          </a:p>
        </p:txBody>
      </p:sp>
      <p:pic>
        <p:nvPicPr>
          <p:cNvPr id="22530" name="Picture 2" descr="C:\Users\Nameer\Desktop\White nail renal and liver diseas.jpg"/>
          <p:cNvPicPr>
            <a:picLocks noChangeAspect="1" noChangeArrowheads="1"/>
          </p:cNvPicPr>
          <p:nvPr/>
        </p:nvPicPr>
        <p:blipFill>
          <a:blip r:embed="rId3"/>
          <a:srcRect/>
          <a:stretch>
            <a:fillRect/>
          </a:stretch>
        </p:blipFill>
        <p:spPr bwMode="auto">
          <a:xfrm>
            <a:off x="381000" y="457200"/>
            <a:ext cx="8461068" cy="5638800"/>
          </a:xfrm>
          <a:prstGeom prst="rect">
            <a:avLst/>
          </a:prstGeom>
          <a:noFill/>
        </p:spPr>
      </p:pic>
      <p:sp>
        <p:nvSpPr>
          <p:cNvPr id="5" name="TextBox 4"/>
          <p:cNvSpPr txBox="1"/>
          <p:nvPr/>
        </p:nvSpPr>
        <p:spPr>
          <a:xfrm>
            <a:off x="762000" y="5562600"/>
            <a:ext cx="7848600" cy="523220"/>
          </a:xfrm>
          <a:prstGeom prst="rect">
            <a:avLst/>
          </a:prstGeom>
          <a:noFill/>
        </p:spPr>
        <p:txBody>
          <a:bodyPr wrap="square" rtlCol="0">
            <a:spAutoFit/>
          </a:bodyPr>
          <a:lstStyle/>
          <a:p>
            <a:pPr lvl="0" algn="ctr" fontAlgn="base">
              <a:spcBef>
                <a:spcPct val="0"/>
              </a:spcBef>
              <a:spcAft>
                <a:spcPct val="0"/>
              </a:spcAft>
            </a:pPr>
            <a:r>
              <a:rPr lang="en-US" sz="2800" b="1" i="1" dirty="0" smtClean="0">
                <a:effectLst>
                  <a:outerShdw blurRad="38100" dist="38100" dir="2700000" algn="tl">
                    <a:srgbClr val="000000">
                      <a:alpha val="43137"/>
                    </a:srgbClr>
                  </a:outerShdw>
                </a:effectLst>
                <a:latin typeface="Calibri" pitchFamily="34" charset="0"/>
                <a:ea typeface="Times New Roman" pitchFamily="18" charset="0"/>
                <a:cs typeface="Arial" pitchFamily="34" charset="0"/>
              </a:rPr>
              <a:t>White nails </a:t>
            </a:r>
            <a:r>
              <a:rPr lang="en-US" sz="2800" b="1" dirty="0" smtClean="0">
                <a:effectLst>
                  <a:outerShdw blurRad="38100" dist="38100" dir="2700000" algn="tl">
                    <a:srgbClr val="000000">
                      <a:alpha val="43137"/>
                    </a:srgbClr>
                  </a:outerShdw>
                </a:effectLst>
                <a:latin typeface="Calibri" pitchFamily="34" charset="0"/>
                <a:ea typeface="Times New Roman" pitchFamily="18" charset="0"/>
                <a:cs typeface="Arial" pitchFamily="34" charset="0"/>
              </a:rPr>
              <a:t>(hypoalbuminaemia-</a:t>
            </a:r>
            <a:r>
              <a:rPr lang="en-US" sz="2800" b="1" i="1" dirty="0" smtClean="0">
                <a:effectLst>
                  <a:outerShdw blurRad="38100" dist="38100" dir="2700000" algn="tl">
                    <a:srgbClr val="000000">
                      <a:alpha val="43137"/>
                    </a:srgbClr>
                  </a:outerShdw>
                </a:effectLst>
                <a:latin typeface="Calibri" pitchFamily="34" charset="0"/>
                <a:ea typeface="Times New Roman" pitchFamily="18" charset="0"/>
                <a:cs typeface="Arial" pitchFamily="34" charset="0"/>
              </a:rPr>
              <a:t> </a:t>
            </a:r>
            <a:r>
              <a:rPr lang="en-US" sz="2800" b="1" dirty="0" smtClean="0">
                <a:effectLst>
                  <a:outerShdw blurRad="38100" dist="38100" dir="2700000" algn="tl">
                    <a:srgbClr val="000000">
                      <a:alpha val="43137"/>
                    </a:srgbClr>
                  </a:outerShdw>
                </a:effectLst>
                <a:latin typeface="Calibri" pitchFamily="34" charset="0"/>
                <a:ea typeface="Times New Roman" pitchFamily="18" charset="0"/>
                <a:cs typeface="Arial" pitchFamily="34" charset="0"/>
              </a:rPr>
              <a:t>Liver disease)</a:t>
            </a:r>
            <a:endParaRPr lang="en-US" sz="2800" b="1" dirty="0" smtClean="0">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40</a:t>
            </a:fld>
            <a:endParaRPr lang="en-US" dirty="0"/>
          </a:p>
        </p:txBody>
      </p:sp>
      <p:sp>
        <p:nvSpPr>
          <p:cNvPr id="3" name="Rectangle 2"/>
          <p:cNvSpPr/>
          <p:nvPr/>
        </p:nvSpPr>
        <p:spPr>
          <a:xfrm>
            <a:off x="533400" y="381000"/>
            <a:ext cx="8229600" cy="4893647"/>
          </a:xfrm>
          <a:prstGeom prst="rect">
            <a:avLst/>
          </a:prstGeom>
        </p:spPr>
        <p:txBody>
          <a:bodyPr wrap="square">
            <a:spAutoFit/>
          </a:bodyPr>
          <a:lstStyle/>
          <a:p>
            <a:pPr marL="457200" indent="-457200">
              <a:buClr>
                <a:srgbClr val="00B0F0"/>
              </a:buClr>
              <a:buSzPct val="100000"/>
              <a:buFont typeface="+mj-lt"/>
              <a:buAutoNum type="arabicPeriod" startAt="8"/>
            </a:pPr>
            <a:r>
              <a:rPr lang="en-US" sz="2400" b="1" i="1" dirty="0" smtClean="0">
                <a:solidFill>
                  <a:srgbClr val="FFFF00"/>
                </a:solidFill>
                <a:effectLst>
                  <a:outerShdw blurRad="38100" dist="38100" dir="2700000" algn="tl">
                    <a:srgbClr val="000000">
                      <a:alpha val="43137"/>
                    </a:srgbClr>
                  </a:outerShdw>
                </a:effectLst>
              </a:rPr>
              <a:t>Leukonychia</a:t>
            </a:r>
            <a:r>
              <a:rPr lang="en-US" sz="2400" dirty="0" smtClean="0"/>
              <a:t>: </a:t>
            </a:r>
            <a:r>
              <a:rPr lang="en-US" sz="2400" dirty="0" smtClean="0">
                <a:effectLst>
                  <a:outerShdw blurRad="38100" dist="38100" dir="2700000" algn="tl">
                    <a:srgbClr val="000000">
                      <a:alpha val="43137"/>
                    </a:srgbClr>
                  </a:outerShdw>
                </a:effectLst>
              </a:rPr>
              <a:t>The mechanism is still unknown. They may be due to minor trauma, systemic disease or familial tendency. They represent air spaces within the nail plates. They have no relation to calcium insufficiency. C</a:t>
            </a:r>
            <a:r>
              <a:rPr lang="en-US" sz="2400" dirty="0" smtClean="0"/>
              <a:t>linically there are four patterns : </a:t>
            </a:r>
            <a:r>
              <a:rPr lang="en-US" sz="2400" b="1" i="1" dirty="0" smtClean="0">
                <a:solidFill>
                  <a:srgbClr val="FFFF00"/>
                </a:solidFill>
                <a:effectLst>
                  <a:outerShdw blurRad="38100" dist="38100" dir="2700000" algn="tl">
                    <a:srgbClr val="000000">
                      <a:alpha val="43137"/>
                    </a:srgbClr>
                  </a:outerShdw>
                </a:effectLst>
              </a:rPr>
              <a:t>Punctate leukonychia</a:t>
            </a:r>
            <a:r>
              <a:rPr lang="en-US" sz="2400" dirty="0" smtClean="0"/>
              <a:t>,</a:t>
            </a:r>
            <a:r>
              <a:rPr lang="en-US" sz="2400" b="1" i="1" dirty="0" smtClean="0">
                <a:solidFill>
                  <a:srgbClr val="FFFF00"/>
                </a:solidFill>
                <a:effectLst>
                  <a:outerShdw blurRad="38100" dist="38100" dir="2700000" algn="tl">
                    <a:srgbClr val="000000">
                      <a:alpha val="43137"/>
                    </a:srgbClr>
                  </a:outerShdw>
                </a:effectLst>
              </a:rPr>
              <a:t> Striate </a:t>
            </a:r>
            <a:r>
              <a:rPr lang="en-US" sz="2400" dirty="0" smtClean="0"/>
              <a:t>(transverse) </a:t>
            </a:r>
            <a:r>
              <a:rPr lang="en-US" sz="2400" b="1" i="1" dirty="0" smtClean="0">
                <a:solidFill>
                  <a:srgbClr val="FFFF00"/>
                </a:solidFill>
                <a:effectLst>
                  <a:outerShdw blurRad="38100" dist="38100" dir="2700000" algn="tl">
                    <a:srgbClr val="000000">
                      <a:alpha val="43137"/>
                    </a:srgbClr>
                  </a:outerShdw>
                </a:effectLst>
              </a:rPr>
              <a:t>leukonychia</a:t>
            </a:r>
            <a:r>
              <a:rPr lang="en-US" sz="2400" dirty="0" smtClean="0"/>
              <a:t>, </a:t>
            </a:r>
            <a:r>
              <a:rPr lang="en-US" sz="2400" b="1" i="1" dirty="0" smtClean="0">
                <a:solidFill>
                  <a:srgbClr val="FFFF00"/>
                </a:solidFill>
                <a:effectLst>
                  <a:outerShdw blurRad="38100" dist="38100" dir="2700000" algn="tl">
                    <a:srgbClr val="000000">
                      <a:alpha val="43137"/>
                    </a:srgbClr>
                  </a:outerShdw>
                </a:effectLst>
              </a:rPr>
              <a:t> Partial leukonychia </a:t>
            </a:r>
            <a:r>
              <a:rPr lang="en-US" sz="2400" dirty="0" smtClean="0"/>
              <a:t>and </a:t>
            </a:r>
            <a:r>
              <a:rPr lang="en-US" sz="2400" b="1" i="1" dirty="0" smtClean="0">
                <a:solidFill>
                  <a:srgbClr val="FFFF00"/>
                </a:solidFill>
                <a:effectLst>
                  <a:outerShdw blurRad="38100" dist="38100" dir="2700000" algn="tl">
                    <a:srgbClr val="000000">
                      <a:alpha val="43137"/>
                    </a:srgbClr>
                  </a:outerShdw>
                </a:effectLst>
              </a:rPr>
              <a:t>Total leukonychia</a:t>
            </a:r>
          </a:p>
          <a:p>
            <a:pPr marL="514350" indent="-514350">
              <a:buClr>
                <a:srgbClr val="00B0F0"/>
              </a:buClr>
              <a:buSzPct val="100000"/>
              <a:buFont typeface="+mj-lt"/>
              <a:buAutoNum type="arabicPeriod" startAt="9"/>
            </a:pPr>
            <a:r>
              <a:rPr lang="en-US" sz="2400" b="1" i="1" dirty="0" smtClean="0">
                <a:solidFill>
                  <a:srgbClr val="FFFF00"/>
                </a:solidFill>
                <a:effectLst>
                  <a:outerShdw blurRad="38100" dist="38100" dir="2700000" algn="tl">
                    <a:srgbClr val="000000">
                      <a:alpha val="43137"/>
                    </a:srgbClr>
                  </a:outerShdw>
                </a:effectLst>
              </a:rPr>
              <a:t>Melanonychia</a:t>
            </a:r>
            <a:r>
              <a:rPr lang="en-US" sz="2400" dirty="0" smtClean="0"/>
              <a:t>: band-like brownish-black discoloration of the nail plate that may be found in:</a:t>
            </a:r>
          </a:p>
          <a:p>
            <a:pPr marL="514350" indent="-514350">
              <a:buClr>
                <a:srgbClr val="00B0F0"/>
              </a:buClr>
              <a:buSzPct val="100000"/>
              <a:buAutoNum type="romanLcParenBoth"/>
            </a:pPr>
            <a:r>
              <a:rPr lang="en-US" sz="2400" dirty="0" smtClean="0"/>
              <a:t>Negros (up to 80% as normal variant).</a:t>
            </a:r>
          </a:p>
          <a:p>
            <a:pPr marL="514350" indent="-514350">
              <a:buClr>
                <a:srgbClr val="00B0F0"/>
              </a:buClr>
              <a:buSzPct val="100000"/>
              <a:buAutoNum type="romanLcParenBoth"/>
            </a:pPr>
            <a:r>
              <a:rPr lang="en-US" sz="2400" dirty="0" smtClean="0"/>
              <a:t>Malignant melanoma involving the nail matrix.</a:t>
            </a:r>
          </a:p>
          <a:p>
            <a:pPr marL="514350" indent="-514350">
              <a:buClr>
                <a:srgbClr val="00B0F0"/>
              </a:buClr>
              <a:buSzPct val="100000"/>
              <a:buAutoNum type="romanLcParenBoth"/>
            </a:pPr>
            <a:r>
              <a:rPr lang="en-US" sz="2400" dirty="0" smtClean="0"/>
              <a:t>Melanocytic nevus of the nail matrix. </a:t>
            </a:r>
          </a:p>
          <a:p>
            <a:pPr marL="514350" indent="-514350">
              <a:buClr>
                <a:srgbClr val="00B0F0"/>
              </a:buClr>
              <a:buSzPct val="100000"/>
            </a:pPr>
            <a:r>
              <a:rPr lang="en-US" sz="2400" dirty="0" smtClean="0"/>
              <a:t> </a:t>
            </a:r>
            <a:endParaRPr lang="en-US" sz="2400" b="1" dirty="0" smtClean="0">
              <a:solidFill>
                <a:srgbClr val="FF0000"/>
              </a:solidFill>
              <a:effectLst>
                <a:outerShdw blurRad="38100" dist="38100" dir="2700000" algn="tl">
                  <a:srgbClr val="000000">
                    <a:alpha val="43137"/>
                  </a:srgbClr>
                </a:outerShdw>
              </a:effectLst>
            </a:endParaRPr>
          </a:p>
        </p:txBody>
      </p:sp>
      <p:sp>
        <p:nvSpPr>
          <p:cNvPr id="4" name="Rounded Rectangle 3"/>
          <p:cNvSpPr/>
          <p:nvPr/>
        </p:nvSpPr>
        <p:spPr>
          <a:xfrm>
            <a:off x="762000" y="5029200"/>
            <a:ext cx="7620000" cy="1295400"/>
          </a:xfrm>
          <a:prstGeom prst="roundRect">
            <a:avLst/>
          </a:prstGeom>
          <a:solidFill>
            <a:schemeClr val="tx1"/>
          </a:solidFill>
          <a:ln w="38100">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b="1" i="1" dirty="0" smtClean="0">
                <a:solidFill>
                  <a:srgbClr val="FF0000"/>
                </a:solidFill>
                <a:effectLst>
                  <a:outerShdw blurRad="38100" dist="38100" dir="2700000" algn="tl">
                    <a:srgbClr val="000000">
                      <a:alpha val="43137"/>
                    </a:srgbClr>
                  </a:outerShdw>
                </a:effectLst>
              </a:rPr>
              <a:t>Melanonychia appears late in life in a white person should raise suspicion of acral lentiginous melanoma, therefore nail matrix biopsy is a must. </a:t>
            </a:r>
            <a:endParaRPr lang="en-US" sz="24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41</a:t>
            </a:fld>
            <a:endParaRPr lang="en-US" dirty="0"/>
          </a:p>
        </p:txBody>
      </p:sp>
      <p:pic>
        <p:nvPicPr>
          <p:cNvPr id="60418" name="Picture 2" descr="C:\Users\Nameer\Desktop\white nail -trauma.jpg"/>
          <p:cNvPicPr>
            <a:picLocks noChangeAspect="1" noChangeArrowheads="1"/>
          </p:cNvPicPr>
          <p:nvPr/>
        </p:nvPicPr>
        <p:blipFill>
          <a:blip r:embed="rId3"/>
          <a:srcRect/>
          <a:stretch>
            <a:fillRect/>
          </a:stretch>
        </p:blipFill>
        <p:spPr bwMode="auto">
          <a:xfrm>
            <a:off x="533400" y="304800"/>
            <a:ext cx="8038472" cy="5357165"/>
          </a:xfrm>
          <a:prstGeom prst="rect">
            <a:avLst/>
          </a:prstGeom>
          <a:noFill/>
        </p:spPr>
      </p:pic>
      <p:sp>
        <p:nvSpPr>
          <p:cNvPr id="4" name="TextBox 3"/>
          <p:cNvSpPr txBox="1"/>
          <p:nvPr/>
        </p:nvSpPr>
        <p:spPr>
          <a:xfrm>
            <a:off x="4343400" y="5029200"/>
            <a:ext cx="4038600" cy="523220"/>
          </a:xfrm>
          <a:prstGeom prst="rect">
            <a:avLst/>
          </a:prstGeom>
          <a:noFill/>
        </p:spPr>
        <p:txBody>
          <a:bodyPr wrap="square" rtlCol="0">
            <a:spAutoFit/>
          </a:bodyPr>
          <a:lstStyle/>
          <a:p>
            <a:pPr algn="ctr"/>
            <a:r>
              <a:rPr lang="en-US" sz="2800" b="1" dirty="0" smtClean="0">
                <a:solidFill>
                  <a:schemeClr val="bg1"/>
                </a:solidFill>
                <a:effectLst>
                  <a:outerShdw blurRad="38100" dist="38100" dir="2700000" algn="tl">
                    <a:srgbClr val="000000">
                      <a:alpha val="43137"/>
                    </a:srgbClr>
                  </a:outerShdw>
                </a:effectLst>
              </a:rPr>
              <a:t>White nail- Trauma</a:t>
            </a:r>
            <a:endParaRPr lang="en-US" sz="2800" b="1" dirty="0">
              <a:solidFill>
                <a:schemeClr val="bg1"/>
              </a:solidFill>
              <a:effectLst>
                <a:outerShdw blurRad="38100" dist="38100" dir="2700000" algn="tl">
                  <a:srgbClr val="000000">
                    <a:alpha val="43137"/>
                  </a:srgbClr>
                </a:outerShdw>
              </a:effectLst>
            </a:endParaRPr>
          </a:p>
        </p:txBody>
      </p:sp>
      <p:sp>
        <p:nvSpPr>
          <p:cNvPr id="5" name="Rectangle 4"/>
          <p:cNvSpPr/>
          <p:nvPr/>
        </p:nvSpPr>
        <p:spPr>
          <a:xfrm>
            <a:off x="533400" y="5715000"/>
            <a:ext cx="8001000" cy="923330"/>
          </a:xfrm>
          <a:prstGeom prst="rect">
            <a:avLst/>
          </a:prstGeom>
        </p:spPr>
        <p:txBody>
          <a:bodyPr wrap="square">
            <a:spAutoFit/>
          </a:bodyPr>
          <a:lstStyle/>
          <a:p>
            <a:pPr algn="just"/>
            <a:r>
              <a:rPr lang="en-US" dirty="0" smtClean="0"/>
              <a:t>Small white punctate areas in the nails are very common and are probably secondary to trauma. Striate (as here), partial or total forms are uncommon and may be congenital or acquired but the cause is unknown.</a:t>
            </a:r>
            <a:endParaRPr lang="en-US"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42</a:t>
            </a:fld>
            <a:endParaRPr lang="en-US" dirty="0"/>
          </a:p>
        </p:txBody>
      </p:sp>
      <p:sp>
        <p:nvSpPr>
          <p:cNvPr id="3" name="Rectangle 2"/>
          <p:cNvSpPr/>
          <p:nvPr/>
        </p:nvSpPr>
        <p:spPr>
          <a:xfrm>
            <a:off x="381000" y="381000"/>
            <a:ext cx="8305800" cy="6247864"/>
          </a:xfrm>
          <a:prstGeom prst="rect">
            <a:avLst/>
          </a:prstGeom>
        </p:spPr>
        <p:txBody>
          <a:bodyPr wrap="square">
            <a:spAutoFit/>
          </a:bodyPr>
          <a:lstStyle/>
          <a:p>
            <a:pPr marL="457200" indent="-457200">
              <a:buClr>
                <a:srgbClr val="00B0F0"/>
              </a:buClr>
              <a:buSzPct val="100000"/>
            </a:pPr>
            <a:r>
              <a:rPr lang="en-US" sz="3200" b="1" i="1" dirty="0" smtClean="0">
                <a:solidFill>
                  <a:srgbClr val="00B0F0"/>
                </a:solidFill>
                <a:effectLst>
                  <a:outerShdw blurRad="38100" dist="38100" dir="2700000" algn="tl">
                    <a:srgbClr val="000000">
                      <a:alpha val="43137"/>
                    </a:srgbClr>
                  </a:outerShdw>
                </a:effectLst>
              </a:rPr>
              <a:t>Nail in common dermatoses</a:t>
            </a:r>
            <a:endParaRPr lang="en-US" sz="3200" dirty="0" smtClean="0"/>
          </a:p>
          <a:p>
            <a:pPr marL="457200" indent="-457200" algn="ctr">
              <a:buClr>
                <a:srgbClr val="00B0F0"/>
              </a:buClr>
              <a:buSzPct val="100000"/>
            </a:pPr>
            <a:r>
              <a:rPr lang="en-US" sz="3200" b="1" i="1" dirty="0" smtClean="0">
                <a:solidFill>
                  <a:srgbClr val="00B0F0"/>
                </a:solidFill>
                <a:effectLst>
                  <a:outerShdw blurRad="38100" dist="38100" dir="2700000" algn="tl">
                    <a:srgbClr val="000000">
                      <a:alpha val="43137"/>
                    </a:srgbClr>
                  </a:outerShdw>
                </a:effectLst>
              </a:rPr>
              <a:t> </a:t>
            </a:r>
            <a:r>
              <a:rPr lang="en-US" sz="2800" dirty="0" smtClean="0"/>
              <a:t>[Psoriasis/ Lichen planus/ Eczema/ Alopecia areata]</a:t>
            </a:r>
            <a:endParaRPr lang="en-US" sz="2800" b="1" i="1" dirty="0" smtClean="0">
              <a:solidFill>
                <a:srgbClr val="00B0F0"/>
              </a:solidFill>
              <a:effectLst>
                <a:outerShdw blurRad="38100" dist="38100" dir="2700000" algn="tl">
                  <a:srgbClr val="000000">
                    <a:alpha val="43137"/>
                  </a:srgbClr>
                </a:outerShdw>
              </a:effectLst>
            </a:endParaRPr>
          </a:p>
          <a:p>
            <a:pPr marL="457200" indent="-457200">
              <a:buClr>
                <a:srgbClr val="00B0F0"/>
              </a:buClr>
              <a:buSzPct val="100000"/>
            </a:pPr>
            <a:r>
              <a:rPr lang="en-US" sz="2400" b="1" i="1" dirty="0" smtClean="0">
                <a:solidFill>
                  <a:srgbClr val="FFFF00"/>
                </a:solidFill>
              </a:rPr>
              <a:t>Psoriasis</a:t>
            </a:r>
            <a:r>
              <a:rPr lang="en-US" sz="2400" dirty="0" smtClean="0"/>
              <a:t>: Nails involvement (symmetrical) is up to 50 %. </a:t>
            </a:r>
          </a:p>
          <a:p>
            <a:pPr marL="457200" indent="-457200">
              <a:buClr>
                <a:srgbClr val="00B0F0"/>
              </a:buClr>
              <a:buSzPct val="100000"/>
              <a:buAutoNum type="arabicPeriod"/>
            </a:pPr>
            <a:r>
              <a:rPr lang="en-US" sz="2400" b="1" i="1" dirty="0" smtClean="0">
                <a:solidFill>
                  <a:srgbClr val="FFFF00"/>
                </a:solidFill>
              </a:rPr>
              <a:t>Nail pitting</a:t>
            </a:r>
            <a:r>
              <a:rPr lang="en-US" sz="2400" dirty="0" smtClean="0"/>
              <a:t>: is the commonest nail finding in psoriasis. It appears as  coarse, rounded depressions in the nail plate. Nail pitting may be seen in alopecia areata, eczema and  as a normal variant.</a:t>
            </a:r>
          </a:p>
          <a:p>
            <a:pPr marL="457200" indent="-457200">
              <a:buClr>
                <a:srgbClr val="00B0F0"/>
              </a:buClr>
              <a:buSzPct val="100000"/>
              <a:buAutoNum type="arabicPeriod"/>
            </a:pPr>
            <a:r>
              <a:rPr lang="en-US" sz="2400" b="1" i="1" dirty="0" smtClean="0">
                <a:solidFill>
                  <a:srgbClr val="FFFF00"/>
                </a:solidFill>
              </a:rPr>
              <a:t>Onycholysis</a:t>
            </a:r>
            <a:r>
              <a:rPr lang="en-US" sz="2400" dirty="0" smtClean="0"/>
              <a:t>: separation of the nail plate from underlying nail bed. If the separation is localized to well defined area of the nail plate (usually central) it results in grey-brown discoloration mimicking an oil drop appearance and so called </a:t>
            </a:r>
            <a:r>
              <a:rPr lang="en-US" sz="2400" b="1" i="1" dirty="0" smtClean="0">
                <a:solidFill>
                  <a:srgbClr val="FFFF00"/>
                </a:solidFill>
              </a:rPr>
              <a:t>oily spot discoloration</a:t>
            </a:r>
            <a:r>
              <a:rPr lang="en-US" sz="2400" dirty="0" smtClean="0"/>
              <a:t>. It is the most specific nail change in psoriasis.</a:t>
            </a:r>
          </a:p>
          <a:p>
            <a:pPr marL="457200" indent="-457200">
              <a:buClr>
                <a:srgbClr val="00B0F0"/>
              </a:buClr>
              <a:buSzPct val="100000"/>
              <a:buAutoNum type="arabicPeriod"/>
            </a:pPr>
            <a:r>
              <a:rPr lang="en-US" sz="2400" b="1" i="1" dirty="0" smtClean="0">
                <a:solidFill>
                  <a:srgbClr val="FFFF00"/>
                </a:solidFill>
              </a:rPr>
              <a:t>Subungual debris </a:t>
            </a:r>
            <a:r>
              <a:rPr lang="en-US" sz="2400" dirty="0" smtClean="0"/>
              <a:t>(Subungual hyperkeratosis).</a:t>
            </a:r>
          </a:p>
          <a:p>
            <a:pPr marL="457200" indent="-457200">
              <a:buClr>
                <a:srgbClr val="00B0F0"/>
              </a:buClr>
              <a:buSzPct val="100000"/>
              <a:buAutoNum type="arabicPeriod"/>
            </a:pPr>
            <a:r>
              <a:rPr lang="en-US" sz="2400" b="1" i="1" dirty="0" smtClean="0">
                <a:solidFill>
                  <a:srgbClr val="FFFF00"/>
                </a:solidFill>
              </a:rPr>
              <a:t>Nail dystrophy</a:t>
            </a:r>
            <a:r>
              <a:rPr lang="en-US" sz="2400" dirty="0" smtClean="0"/>
              <a:t>: the nails become very thick and rough. It occurs in severe cases of psoriasis.</a:t>
            </a: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43</a:t>
            </a:fld>
            <a:endParaRPr lang="en-US" dirty="0"/>
          </a:p>
        </p:txBody>
      </p:sp>
      <p:pic>
        <p:nvPicPr>
          <p:cNvPr id="62466" name="Picture 2" descr="C:\Users\Nameer\Desktop\Pitting AA.jpg"/>
          <p:cNvPicPr>
            <a:picLocks noChangeAspect="1" noChangeArrowheads="1"/>
          </p:cNvPicPr>
          <p:nvPr/>
        </p:nvPicPr>
        <p:blipFill>
          <a:blip r:embed="rId3"/>
          <a:srcRect/>
          <a:stretch>
            <a:fillRect/>
          </a:stretch>
        </p:blipFill>
        <p:spPr bwMode="auto">
          <a:xfrm>
            <a:off x="152400" y="228600"/>
            <a:ext cx="4191000" cy="6059954"/>
          </a:xfrm>
          <a:prstGeom prst="rect">
            <a:avLst/>
          </a:prstGeom>
          <a:noFill/>
        </p:spPr>
      </p:pic>
      <p:sp>
        <p:nvSpPr>
          <p:cNvPr id="4" name="TextBox 3"/>
          <p:cNvSpPr txBox="1"/>
          <p:nvPr/>
        </p:nvSpPr>
        <p:spPr>
          <a:xfrm>
            <a:off x="304800" y="5791200"/>
            <a:ext cx="4038600" cy="461665"/>
          </a:xfrm>
          <a:prstGeom prst="rect">
            <a:avLst/>
          </a:prstGeom>
          <a:solidFill>
            <a:schemeClr val="bg1"/>
          </a:solidFill>
        </p:spPr>
        <p:txBody>
          <a:bodyPr wrap="square" rtlCol="0">
            <a:spAutoFit/>
          </a:bodyPr>
          <a:lstStyle/>
          <a:p>
            <a:pPr algn="ctr"/>
            <a:r>
              <a:rPr lang="en-US" sz="2400" dirty="0" smtClean="0">
                <a:effectLst>
                  <a:outerShdw blurRad="38100" dist="38100" dir="2700000" algn="tl">
                    <a:srgbClr val="000000">
                      <a:alpha val="43137"/>
                    </a:srgbClr>
                  </a:outerShdw>
                </a:effectLst>
              </a:rPr>
              <a:t>Nail pitting: Alopecia areata</a:t>
            </a:r>
            <a:endParaRPr lang="en-US" sz="2400" dirty="0">
              <a:effectLst>
                <a:outerShdw blurRad="38100" dist="38100" dir="2700000" algn="tl">
                  <a:srgbClr val="000000">
                    <a:alpha val="43137"/>
                  </a:srgbClr>
                </a:outerShdw>
              </a:effectLst>
            </a:endParaRPr>
          </a:p>
        </p:txBody>
      </p:sp>
      <p:pic>
        <p:nvPicPr>
          <p:cNvPr id="6" name="Picture 4"/>
          <p:cNvPicPr>
            <a:picLocks noChangeAspect="1" noChangeArrowheads="1"/>
          </p:cNvPicPr>
          <p:nvPr/>
        </p:nvPicPr>
        <p:blipFill>
          <a:blip r:embed="rId4"/>
          <a:srcRect/>
          <a:stretch>
            <a:fillRect/>
          </a:stretch>
        </p:blipFill>
        <p:spPr>
          <a:xfrm>
            <a:off x="4433752" y="304800"/>
            <a:ext cx="4405449" cy="5410200"/>
          </a:xfrm>
          <a:prstGeom prst="rect">
            <a:avLst/>
          </a:prstGeom>
        </p:spPr>
      </p:pic>
      <p:sp>
        <p:nvSpPr>
          <p:cNvPr id="7" name="Rectangle 6"/>
          <p:cNvSpPr/>
          <p:nvPr/>
        </p:nvSpPr>
        <p:spPr>
          <a:xfrm>
            <a:off x="4419600" y="5638800"/>
            <a:ext cx="4419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effectLst>
                  <a:outerShdw blurRad="38100" dist="38100" dir="2700000" algn="tl">
                    <a:srgbClr val="000000">
                      <a:alpha val="43137"/>
                    </a:srgbClr>
                  </a:outerShdw>
                </a:effectLst>
              </a:rPr>
              <a:t>Nail pitting: Psoriasis</a:t>
            </a:r>
            <a:endParaRPr lang="en-US" sz="2400" dirty="0">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44</a:t>
            </a:fld>
            <a:endParaRPr lang="en-US" dirty="0"/>
          </a:p>
        </p:txBody>
      </p:sp>
      <p:sp>
        <p:nvSpPr>
          <p:cNvPr id="3" name="TextBox 2"/>
          <p:cNvSpPr txBox="1"/>
          <p:nvPr/>
        </p:nvSpPr>
        <p:spPr>
          <a:xfrm>
            <a:off x="533400" y="381000"/>
            <a:ext cx="7924800" cy="6063198"/>
          </a:xfrm>
          <a:prstGeom prst="rect">
            <a:avLst/>
          </a:prstGeom>
          <a:noFill/>
        </p:spPr>
        <p:txBody>
          <a:bodyPr wrap="square" rtlCol="0">
            <a:spAutoFit/>
          </a:bodyPr>
          <a:lstStyle/>
          <a:p>
            <a:r>
              <a:rPr lang="en-US" sz="2800" b="1" i="1" dirty="0" smtClean="0">
                <a:solidFill>
                  <a:srgbClr val="FFFF00"/>
                </a:solidFill>
                <a:effectLst>
                  <a:outerShdw blurRad="38100" dist="38100" dir="2700000" algn="tl">
                    <a:srgbClr val="000000">
                      <a:alpha val="43137"/>
                    </a:srgbClr>
                  </a:outerShdw>
                </a:effectLst>
              </a:rPr>
              <a:t>Lichen planus</a:t>
            </a:r>
            <a:r>
              <a:rPr lang="en-US" sz="2800" dirty="0" smtClean="0"/>
              <a:t>: Nail involvement is up to 10% of cases. </a:t>
            </a:r>
          </a:p>
          <a:p>
            <a:pPr marL="457200" indent="-457200">
              <a:buAutoNum type="arabicPeriod"/>
            </a:pPr>
            <a:r>
              <a:rPr lang="en-US" sz="2800" b="1" i="1" dirty="0" smtClean="0">
                <a:solidFill>
                  <a:srgbClr val="FFFF00"/>
                </a:solidFill>
                <a:effectLst>
                  <a:outerShdw blurRad="38100" dist="38100" dir="2700000" algn="tl">
                    <a:srgbClr val="000000">
                      <a:alpha val="43137"/>
                    </a:srgbClr>
                  </a:outerShdw>
                </a:effectLst>
              </a:rPr>
              <a:t>Longitudinal ridges and grooves of the nail plate</a:t>
            </a:r>
            <a:r>
              <a:rPr lang="en-US" sz="2800" dirty="0" smtClean="0"/>
              <a:t>. </a:t>
            </a:r>
          </a:p>
          <a:p>
            <a:pPr marL="457200" indent="-457200">
              <a:buAutoNum type="arabicPeriod"/>
            </a:pPr>
            <a:r>
              <a:rPr lang="en-US" sz="2800" b="1" i="1" dirty="0" smtClean="0">
                <a:solidFill>
                  <a:srgbClr val="FFFF00"/>
                </a:solidFill>
                <a:effectLst>
                  <a:outerShdw blurRad="38100" dist="38100" dir="2700000" algn="tl">
                    <a:srgbClr val="000000">
                      <a:alpha val="43137"/>
                    </a:srgbClr>
                  </a:outerShdw>
                </a:effectLst>
              </a:rPr>
              <a:t>Thinning of the nail plate </a:t>
            </a:r>
            <a:r>
              <a:rPr lang="en-US" sz="2800" dirty="0" smtClean="0"/>
              <a:t>(reversible).</a:t>
            </a:r>
          </a:p>
          <a:p>
            <a:pPr marL="457200" indent="-457200">
              <a:buAutoNum type="arabicPeriod"/>
            </a:pPr>
            <a:r>
              <a:rPr lang="en-US" sz="2800" b="1" i="1" dirty="0" smtClean="0">
                <a:solidFill>
                  <a:srgbClr val="FFFF00"/>
                </a:solidFill>
                <a:effectLst>
                  <a:outerShdw blurRad="38100" dist="38100" dir="2700000" algn="tl">
                    <a:srgbClr val="000000">
                      <a:alpha val="43137"/>
                    </a:srgbClr>
                  </a:outerShdw>
                </a:effectLst>
              </a:rPr>
              <a:t>Pterigium</a:t>
            </a:r>
            <a:r>
              <a:rPr lang="en-US" sz="2800" dirty="0" smtClean="0"/>
              <a:t>: the cuticle becomes adherent to the nail plate and grows outward and distally from the proximal nail fold as a triangular fibrous band-like. It is the most specific nail change in lichen planus and results in permanent damage. Pterigium usually occurs in cases with severe nail involvement.</a:t>
            </a:r>
          </a:p>
          <a:p>
            <a:pPr marL="457200" indent="-457200">
              <a:buAutoNum type="arabicPeriod"/>
            </a:pPr>
            <a:r>
              <a:rPr lang="en-US" sz="2800" b="1" i="1" dirty="0" smtClean="0">
                <a:solidFill>
                  <a:srgbClr val="FFFF00"/>
                </a:solidFill>
                <a:effectLst>
                  <a:outerShdw blurRad="38100" dist="38100" dir="2700000" algn="tl">
                    <a:srgbClr val="000000">
                      <a:alpha val="43137"/>
                    </a:srgbClr>
                  </a:outerShdw>
                </a:effectLst>
              </a:rPr>
              <a:t>Total nail dystrophy.</a:t>
            </a:r>
          </a:p>
          <a:p>
            <a:pPr marL="457200" indent="-457200"/>
            <a:r>
              <a:rPr lang="en-US" sz="2400" b="1" i="1" dirty="0" smtClean="0">
                <a:solidFill>
                  <a:srgbClr val="FFFF00"/>
                </a:solidFill>
                <a:effectLst>
                  <a:outerShdw blurRad="38100" dist="38100" dir="2700000" algn="tl">
                    <a:srgbClr val="000000">
                      <a:alpha val="43137"/>
                    </a:srgbClr>
                  </a:outerShdw>
                </a:effectLst>
              </a:rPr>
              <a:t>      </a:t>
            </a:r>
            <a:r>
              <a:rPr lang="en-US" sz="2400" dirty="0" smtClean="0"/>
              <a:t>  </a:t>
            </a:r>
            <a:endParaRPr lang="en-US" sz="2400"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45</a:t>
            </a:fld>
            <a:endParaRPr lang="en-US" dirty="0"/>
          </a:p>
        </p:txBody>
      </p:sp>
      <p:pic>
        <p:nvPicPr>
          <p:cNvPr id="61442" name="Picture 2" descr="C:\Users\Nameer\Desktop\Lichen planus.jpg"/>
          <p:cNvPicPr>
            <a:picLocks noChangeAspect="1" noChangeArrowheads="1"/>
          </p:cNvPicPr>
          <p:nvPr/>
        </p:nvPicPr>
        <p:blipFill>
          <a:blip r:embed="rId3"/>
          <a:srcRect/>
          <a:stretch>
            <a:fillRect/>
          </a:stretch>
        </p:blipFill>
        <p:spPr bwMode="auto">
          <a:xfrm>
            <a:off x="609600" y="533400"/>
            <a:ext cx="8038472" cy="5357165"/>
          </a:xfrm>
          <a:prstGeom prst="rect">
            <a:avLst/>
          </a:prstGeom>
          <a:noFill/>
        </p:spPr>
      </p:pic>
      <p:sp>
        <p:nvSpPr>
          <p:cNvPr id="4" name="TextBox 3"/>
          <p:cNvSpPr txBox="1"/>
          <p:nvPr/>
        </p:nvSpPr>
        <p:spPr>
          <a:xfrm>
            <a:off x="609600" y="6019800"/>
            <a:ext cx="80010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Nail dystrophy and Pterygium formation (LP)</a:t>
            </a:r>
            <a:endParaRPr lang="en-US" sz="28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46</a:t>
            </a:fld>
            <a:endParaRPr lang="en-US" dirty="0"/>
          </a:p>
        </p:txBody>
      </p:sp>
      <p:sp>
        <p:nvSpPr>
          <p:cNvPr id="3" name="Rectangle 2"/>
          <p:cNvSpPr/>
          <p:nvPr/>
        </p:nvSpPr>
        <p:spPr>
          <a:xfrm>
            <a:off x="457200" y="381000"/>
            <a:ext cx="8305800" cy="5755422"/>
          </a:xfrm>
          <a:prstGeom prst="rect">
            <a:avLst/>
          </a:prstGeom>
        </p:spPr>
        <p:txBody>
          <a:bodyPr wrap="square">
            <a:spAutoFit/>
          </a:bodyPr>
          <a:lstStyle/>
          <a:p>
            <a:pPr marL="457200" indent="-457200">
              <a:buClr>
                <a:srgbClr val="00B0F0"/>
              </a:buClr>
              <a:buSzPct val="100000"/>
            </a:pPr>
            <a:r>
              <a:rPr lang="en-US" sz="3200" b="1" i="1" dirty="0" smtClean="0">
                <a:solidFill>
                  <a:srgbClr val="00B0F0"/>
                </a:solidFill>
                <a:effectLst>
                  <a:outerShdw blurRad="38100" dist="38100" dir="2700000" algn="tl">
                    <a:srgbClr val="000000">
                      <a:alpha val="43137"/>
                    </a:srgbClr>
                  </a:outerShdw>
                </a:effectLst>
              </a:rPr>
              <a:t>Nail in systemic diseases</a:t>
            </a:r>
          </a:p>
          <a:p>
            <a:pPr marL="457200" indent="-457200">
              <a:buClr>
                <a:srgbClr val="00B0F0"/>
              </a:buClr>
              <a:buSzPct val="100000"/>
            </a:pPr>
            <a:endParaRPr lang="en-US" sz="2400" b="1" i="1" dirty="0" smtClean="0">
              <a:solidFill>
                <a:srgbClr val="FFFF00"/>
              </a:solidFill>
              <a:effectLst>
                <a:outerShdw blurRad="38100" dist="38100" dir="2700000" algn="tl">
                  <a:srgbClr val="000000">
                    <a:alpha val="43137"/>
                  </a:srgbClr>
                </a:outerShdw>
              </a:effectLst>
            </a:endParaRPr>
          </a:p>
          <a:p>
            <a:pPr marL="457200" indent="-457200">
              <a:buClr>
                <a:srgbClr val="00B0F0"/>
              </a:buClr>
              <a:buSzPct val="100000"/>
            </a:pPr>
            <a:r>
              <a:rPr lang="en-US" sz="2400" b="1" i="1" u="sng" dirty="0" smtClean="0">
                <a:solidFill>
                  <a:srgbClr val="FFFF00"/>
                </a:solidFill>
                <a:effectLst>
                  <a:outerShdw blurRad="38100" dist="38100" dir="2700000" algn="tl">
                    <a:srgbClr val="000000">
                      <a:alpha val="43137"/>
                    </a:srgbClr>
                  </a:outerShdw>
                </a:effectLst>
              </a:rPr>
              <a:t>Nail clubbing</a:t>
            </a:r>
            <a:r>
              <a:rPr lang="en-US" sz="2400" dirty="0" smtClean="0"/>
              <a:t>: bulbous enlargement of the finger pulps due to soft tissue hypertrophy and increased vasculature by unknown mechanism. It is associated with an increased nail curvature in both vertical and horizontal directions. The main causes of nail clubbing are:</a:t>
            </a:r>
          </a:p>
          <a:p>
            <a:pPr marL="457200" indent="-457200">
              <a:buClr>
                <a:srgbClr val="00B0F0"/>
              </a:buClr>
              <a:buSzPct val="100000"/>
              <a:buFontTx/>
              <a:buAutoNum type="arabicPeriod"/>
            </a:pPr>
            <a:r>
              <a:rPr lang="en-US" sz="2400" dirty="0" smtClean="0"/>
              <a:t>Chronic lung disease e.g. bronchogenic Ca &amp; suppurative lung diseases such as bronchiectasis, empyema and cystic fibrosis.</a:t>
            </a:r>
          </a:p>
          <a:p>
            <a:pPr marL="457200" indent="-457200">
              <a:buClr>
                <a:srgbClr val="00B0F0"/>
              </a:buClr>
              <a:buSzPct val="100000"/>
              <a:buAutoNum type="arabicPeriod"/>
            </a:pPr>
            <a:r>
              <a:rPr lang="en-US" sz="2400" dirty="0" smtClean="0"/>
              <a:t>Cyanotic heart disease and infective endocarditis</a:t>
            </a:r>
          </a:p>
          <a:p>
            <a:pPr marL="457200" indent="-457200">
              <a:buClr>
                <a:srgbClr val="00B0F0"/>
              </a:buClr>
              <a:buSzPct val="100000"/>
              <a:buAutoNum type="arabicPeriod"/>
            </a:pPr>
            <a:r>
              <a:rPr lang="en-US" sz="2400" dirty="0" smtClean="0"/>
              <a:t>Biliary cirrhosis</a:t>
            </a:r>
          </a:p>
          <a:p>
            <a:pPr marL="457200" indent="-457200">
              <a:buClr>
                <a:srgbClr val="00B0F0"/>
              </a:buClr>
              <a:buSzPct val="100000"/>
              <a:buAutoNum type="arabicPeriod"/>
            </a:pPr>
            <a:r>
              <a:rPr lang="en-US" sz="2400" dirty="0" smtClean="0"/>
              <a:t>Inflammatory bowel disease (Crohn’s &amp; Ulcerative colitis)</a:t>
            </a:r>
          </a:p>
          <a:p>
            <a:pPr marL="457200" indent="-457200">
              <a:buClr>
                <a:srgbClr val="00B0F0"/>
              </a:buClr>
              <a:buSzPct val="100000"/>
              <a:buAutoNum type="arabicPeriod"/>
            </a:pPr>
            <a:r>
              <a:rPr lang="en-US" sz="2400" smtClean="0"/>
              <a:t>Thyrotoxicosis</a:t>
            </a:r>
            <a:endParaRPr lang="en-US" sz="2400" dirty="0" smtClean="0"/>
          </a:p>
          <a:p>
            <a:pPr marL="457200" indent="-457200">
              <a:buClr>
                <a:srgbClr val="00B0F0"/>
              </a:buClr>
              <a:buSzPct val="100000"/>
              <a:buAutoNum type="arabicPeriod"/>
            </a:pPr>
            <a:r>
              <a:rPr lang="en-US" sz="2400" dirty="0" smtClean="0"/>
              <a:t>Familial (rare)</a:t>
            </a: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63490" name="Picture 2" descr="C:\Users\Nameer\Desktop\clubbing.jpg"/>
          <p:cNvPicPr>
            <a:picLocks noChangeAspect="1" noChangeArrowheads="1"/>
          </p:cNvPicPr>
          <p:nvPr/>
        </p:nvPicPr>
        <p:blipFill>
          <a:blip r:embed="rId3"/>
          <a:srcRect/>
          <a:stretch>
            <a:fillRect/>
          </a:stretch>
        </p:blipFill>
        <p:spPr bwMode="auto">
          <a:xfrm>
            <a:off x="609600" y="381001"/>
            <a:ext cx="7889373" cy="5257799"/>
          </a:xfrm>
          <a:prstGeom prst="rect">
            <a:avLst/>
          </a:prstGeom>
          <a:noFill/>
        </p:spPr>
      </p:pic>
      <p:sp>
        <p:nvSpPr>
          <p:cNvPr id="4" name="TextBox 3"/>
          <p:cNvSpPr txBox="1"/>
          <p:nvPr/>
        </p:nvSpPr>
        <p:spPr>
          <a:xfrm>
            <a:off x="5791200" y="457200"/>
            <a:ext cx="2590800" cy="523220"/>
          </a:xfrm>
          <a:prstGeom prst="rect">
            <a:avLst/>
          </a:prstGeom>
          <a:noFill/>
        </p:spPr>
        <p:txBody>
          <a:bodyPr wrap="square" rtlCol="0">
            <a:spAutoFit/>
          </a:bodyPr>
          <a:lstStyle/>
          <a:p>
            <a:pPr algn="ctr"/>
            <a:r>
              <a:rPr lang="en-US" sz="2800" b="1" i="1" dirty="0" smtClean="0">
                <a:solidFill>
                  <a:srgbClr val="FFFF00"/>
                </a:solidFill>
              </a:rPr>
              <a:t>Nail clubbing</a:t>
            </a:r>
            <a:endParaRPr lang="en-US" sz="2800" b="1" i="1" dirty="0">
              <a:solidFill>
                <a:srgbClr val="FFFF00"/>
              </a:solidFill>
            </a:endParaRPr>
          </a:p>
        </p:txBody>
      </p:sp>
      <p:sp>
        <p:nvSpPr>
          <p:cNvPr id="5" name="Rectangle 4"/>
          <p:cNvSpPr/>
          <p:nvPr/>
        </p:nvSpPr>
        <p:spPr>
          <a:xfrm>
            <a:off x="533400" y="5715000"/>
            <a:ext cx="7924800" cy="923330"/>
          </a:xfrm>
          <a:prstGeom prst="rect">
            <a:avLst/>
          </a:prstGeom>
        </p:spPr>
        <p:txBody>
          <a:bodyPr wrap="square">
            <a:spAutoFit/>
          </a:bodyPr>
          <a:lstStyle/>
          <a:p>
            <a:r>
              <a:rPr lang="en-US" dirty="0" smtClean="0"/>
              <a:t>The angle between the nail and the posterior nail fold should be less than 180º. The nail is described as clubbed when the angle is equal to or greater than 180º. Subsequently the distal phalanx becomes enlarged and with it the nail.</a:t>
            </a:r>
            <a:endParaRPr lang="en-US" dirty="0"/>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48</a:t>
            </a:fld>
            <a:endParaRPr lang="en-US" dirty="0"/>
          </a:p>
        </p:txBody>
      </p:sp>
      <p:sp>
        <p:nvSpPr>
          <p:cNvPr id="3" name="Rectangle 2"/>
          <p:cNvSpPr/>
          <p:nvPr/>
        </p:nvSpPr>
        <p:spPr>
          <a:xfrm>
            <a:off x="304800" y="762000"/>
            <a:ext cx="8458200" cy="5262979"/>
          </a:xfrm>
          <a:prstGeom prst="rect">
            <a:avLst/>
          </a:prstGeom>
        </p:spPr>
        <p:txBody>
          <a:bodyPr wrap="square">
            <a:spAutoFit/>
          </a:bodyPr>
          <a:lstStyle/>
          <a:p>
            <a:pPr marL="457200" indent="-457200">
              <a:buClr>
                <a:srgbClr val="00B0F0"/>
              </a:buClr>
              <a:buSzPct val="100000"/>
            </a:pPr>
            <a:r>
              <a:rPr lang="en-US" sz="2400" b="1" i="1" u="sng" dirty="0" smtClean="0">
                <a:solidFill>
                  <a:srgbClr val="FFFF00"/>
                </a:solidFill>
                <a:effectLst>
                  <a:outerShdw blurRad="38100" dist="38100" dir="2700000" algn="tl">
                    <a:srgbClr val="000000">
                      <a:alpha val="43137"/>
                    </a:srgbClr>
                  </a:outerShdw>
                </a:effectLst>
              </a:rPr>
              <a:t>Koilonychia</a:t>
            </a:r>
            <a:r>
              <a:rPr lang="en-US" sz="2400" dirty="0" smtClean="0">
                <a:effectLst>
                  <a:outerShdw blurRad="38100" dist="38100" dir="2700000" algn="tl">
                    <a:srgbClr val="000000">
                      <a:alpha val="43137"/>
                    </a:srgbClr>
                  </a:outerShdw>
                </a:effectLst>
              </a:rPr>
              <a:t>: spooning and thinning of the nail plate. It is a sign of iron deficiency anemia.</a:t>
            </a:r>
          </a:p>
          <a:p>
            <a:pPr marL="457200" indent="-457200">
              <a:buClr>
                <a:srgbClr val="00B0F0"/>
              </a:buClr>
              <a:buSzPct val="100000"/>
            </a:pPr>
            <a:endParaRPr lang="en-US" sz="2400" b="1" i="1" dirty="0" smtClean="0">
              <a:solidFill>
                <a:srgbClr val="FFFF00"/>
              </a:solidFill>
              <a:effectLst>
                <a:outerShdw blurRad="38100" dist="38100" dir="2700000" algn="tl">
                  <a:srgbClr val="000000">
                    <a:alpha val="43137"/>
                  </a:srgbClr>
                </a:outerShdw>
              </a:effectLst>
            </a:endParaRPr>
          </a:p>
          <a:p>
            <a:pPr marL="457200" indent="-457200">
              <a:buClr>
                <a:srgbClr val="00B0F0"/>
              </a:buClr>
              <a:buSzPct val="100000"/>
            </a:pPr>
            <a:r>
              <a:rPr lang="en-US" sz="2400" b="1" i="1" u="sng" dirty="0" smtClean="0">
                <a:solidFill>
                  <a:srgbClr val="FFFF00"/>
                </a:solidFill>
                <a:effectLst>
                  <a:outerShdw blurRad="38100" dist="38100" dir="2700000" algn="tl">
                    <a:srgbClr val="000000">
                      <a:alpha val="43137"/>
                    </a:srgbClr>
                  </a:outerShdw>
                </a:effectLst>
              </a:rPr>
              <a:t>Beau’s line</a:t>
            </a:r>
            <a:r>
              <a:rPr lang="en-US" sz="2400" dirty="0" smtClean="0">
                <a:effectLst>
                  <a:outerShdw blurRad="38100" dist="38100" dir="2700000" algn="tl">
                    <a:srgbClr val="000000">
                      <a:alpha val="43137"/>
                    </a:srgbClr>
                  </a:outerShdw>
                </a:effectLst>
              </a:rPr>
              <a:t>: transverse grooves appear synchronously on all nails a few weeks after an acute illness due to temporary arrest of the nail matrix growth. The growth returns to normal when the insult subsides so Beau’s line develops. The line progresses steadily out to the free margin of the nail. The causes of Beau’s line are:</a:t>
            </a:r>
          </a:p>
          <a:p>
            <a:pPr marL="457200" indent="-457200">
              <a:buClr>
                <a:srgbClr val="00B0F0"/>
              </a:buClr>
              <a:buSzPct val="100000"/>
              <a:buAutoNum type="arabicPeriod"/>
            </a:pPr>
            <a:r>
              <a:rPr lang="en-US" sz="2400" b="1" i="1" dirty="0" smtClean="0">
                <a:solidFill>
                  <a:srgbClr val="00B0F0"/>
                </a:solidFill>
                <a:effectLst>
                  <a:outerShdw blurRad="38100" dist="38100" dir="2700000" algn="tl">
                    <a:srgbClr val="000000">
                      <a:alpha val="43137"/>
                    </a:srgbClr>
                  </a:outerShdw>
                </a:effectLst>
              </a:rPr>
              <a:t>Febrile illness </a:t>
            </a:r>
            <a:r>
              <a:rPr lang="en-US" sz="2400" dirty="0" smtClean="0">
                <a:effectLst>
                  <a:outerShdw blurRad="38100" dist="38100" dir="2700000" algn="tl">
                    <a:srgbClr val="000000">
                      <a:alpha val="43137"/>
                    </a:srgbClr>
                  </a:outerShdw>
                </a:effectLst>
              </a:rPr>
              <a:t>e.g. typhoid fever, malaria, scarlet fever and mycoplasma pneumonia.</a:t>
            </a:r>
          </a:p>
          <a:p>
            <a:pPr marL="457200" indent="-457200">
              <a:buClr>
                <a:srgbClr val="00B0F0"/>
              </a:buClr>
              <a:buSzPct val="100000"/>
              <a:buAutoNum type="arabicPeriod"/>
            </a:pPr>
            <a:r>
              <a:rPr lang="en-US" sz="2400" b="1" i="1" dirty="0" smtClean="0">
                <a:solidFill>
                  <a:srgbClr val="00B0F0"/>
                </a:solidFill>
                <a:effectLst>
                  <a:outerShdw blurRad="38100" dist="38100" dir="2700000" algn="tl">
                    <a:srgbClr val="000000">
                      <a:alpha val="43137"/>
                    </a:srgbClr>
                  </a:outerShdw>
                </a:effectLst>
              </a:rPr>
              <a:t>Severe skin disease </a:t>
            </a:r>
            <a:r>
              <a:rPr lang="en-US" sz="2400" dirty="0" smtClean="0">
                <a:effectLst>
                  <a:outerShdw blurRad="38100" dist="38100" dir="2700000" algn="tl">
                    <a:srgbClr val="000000">
                      <a:alpha val="43137"/>
                    </a:srgbClr>
                  </a:outerShdw>
                </a:effectLst>
              </a:rPr>
              <a:t>such as erythroderma, pustular psoriasis and pemphigus vulgaris.</a:t>
            </a:r>
          </a:p>
          <a:p>
            <a:pPr marL="457200" indent="-457200">
              <a:buClr>
                <a:srgbClr val="00B0F0"/>
              </a:buClr>
              <a:buSzPct val="100000"/>
              <a:buAutoNum type="arabicPeriod"/>
            </a:pPr>
            <a:r>
              <a:rPr lang="en-US" sz="2400" b="1" i="1" dirty="0" smtClean="0">
                <a:solidFill>
                  <a:srgbClr val="00B0F0"/>
                </a:solidFill>
                <a:effectLst>
                  <a:outerShdw blurRad="38100" dist="38100" dir="2700000" algn="tl">
                    <a:srgbClr val="000000">
                      <a:alpha val="43137"/>
                    </a:srgbClr>
                  </a:outerShdw>
                </a:effectLst>
              </a:rPr>
              <a:t>Severe psychological trauma</a:t>
            </a:r>
            <a:r>
              <a:rPr lang="en-US" sz="2400" dirty="0" smtClean="0">
                <a:effectLst>
                  <a:outerShdw blurRad="38100" dist="38100" dir="2700000" algn="tl">
                    <a:srgbClr val="000000">
                      <a:alpha val="43137"/>
                    </a:srgbClr>
                  </a:outerShdw>
                </a:effectLst>
              </a:rPr>
              <a:t>.  </a:t>
            </a:r>
            <a:endParaRPr lang="en-US" sz="2400" i="1" dirty="0" smtClean="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64514" name="Picture 2" descr="C:\Users\Nameer\Desktop\Beau's lines- Viral inf. 3 months ago.jpg"/>
          <p:cNvPicPr>
            <a:picLocks noChangeAspect="1" noChangeArrowheads="1"/>
          </p:cNvPicPr>
          <p:nvPr/>
        </p:nvPicPr>
        <p:blipFill>
          <a:blip r:embed="rId3"/>
          <a:srcRect/>
          <a:stretch>
            <a:fillRect/>
          </a:stretch>
        </p:blipFill>
        <p:spPr bwMode="auto">
          <a:xfrm>
            <a:off x="457200" y="457200"/>
            <a:ext cx="8190872" cy="5458731"/>
          </a:xfrm>
          <a:prstGeom prst="rect">
            <a:avLst/>
          </a:prstGeom>
          <a:noFill/>
        </p:spPr>
      </p:pic>
      <p:sp>
        <p:nvSpPr>
          <p:cNvPr id="4" name="TextBox 3"/>
          <p:cNvSpPr txBox="1"/>
          <p:nvPr/>
        </p:nvSpPr>
        <p:spPr>
          <a:xfrm>
            <a:off x="533400" y="6019800"/>
            <a:ext cx="8001000" cy="461665"/>
          </a:xfrm>
          <a:prstGeom prst="rect">
            <a:avLst/>
          </a:prstGeom>
          <a:noFill/>
        </p:spPr>
        <p:txBody>
          <a:bodyPr wrap="square" rtlCol="0">
            <a:spAutoFit/>
          </a:bodyPr>
          <a:lstStyle/>
          <a:p>
            <a:pPr algn="ctr"/>
            <a:r>
              <a:rPr lang="en-US" sz="2400" b="1" i="1" dirty="0" smtClean="0">
                <a:solidFill>
                  <a:srgbClr val="FFFF00"/>
                </a:solidFill>
                <a:effectLst>
                  <a:outerShdw blurRad="38100" dist="38100" dir="2700000" algn="tl">
                    <a:srgbClr val="000000">
                      <a:alpha val="43137"/>
                    </a:srgbClr>
                  </a:outerShdw>
                </a:effectLst>
              </a:rPr>
              <a:t>Beau’s lines </a:t>
            </a:r>
            <a:r>
              <a:rPr lang="en-US" sz="2400" b="1" dirty="0" smtClean="0">
                <a:effectLst>
                  <a:outerShdw blurRad="38100" dist="38100" dir="2700000" algn="tl">
                    <a:srgbClr val="000000">
                      <a:alpha val="43137"/>
                    </a:srgbClr>
                  </a:outerShdw>
                </a:effectLst>
              </a:rPr>
              <a:t>due to severe viral infection 3 months ago</a:t>
            </a:r>
            <a:endParaRPr lang="en-US" sz="24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50</a:t>
            </a:fld>
            <a:endParaRPr lang="en-US" dirty="0"/>
          </a:p>
        </p:txBody>
      </p:sp>
      <p:sp>
        <p:nvSpPr>
          <p:cNvPr id="3" name="TextBox 2"/>
          <p:cNvSpPr txBox="1"/>
          <p:nvPr/>
        </p:nvSpPr>
        <p:spPr>
          <a:xfrm>
            <a:off x="533400" y="457200"/>
            <a:ext cx="8153400" cy="5632311"/>
          </a:xfrm>
          <a:prstGeom prst="rect">
            <a:avLst/>
          </a:prstGeom>
          <a:noFill/>
        </p:spPr>
        <p:txBody>
          <a:bodyPr wrap="square" rtlCol="0">
            <a:spAutoFit/>
          </a:bodyPr>
          <a:lstStyle/>
          <a:p>
            <a:r>
              <a:rPr lang="en-US" sz="2800" b="1" i="1" u="sng" dirty="0" smtClean="0">
                <a:solidFill>
                  <a:srgbClr val="FFFF00"/>
                </a:solidFill>
                <a:effectLst>
                  <a:outerShdw blurRad="38100" dist="38100" dir="2700000" algn="tl">
                    <a:srgbClr val="000000">
                      <a:alpha val="43137"/>
                    </a:srgbClr>
                  </a:outerShdw>
                </a:effectLst>
              </a:rPr>
              <a:t>Nail and connective tissue disorders</a:t>
            </a:r>
            <a:r>
              <a:rPr lang="en-US" sz="2800" dirty="0" smtClean="0"/>
              <a:t>: </a:t>
            </a:r>
          </a:p>
          <a:p>
            <a:pPr>
              <a:buClr>
                <a:srgbClr val="00B0F0"/>
              </a:buClr>
              <a:buFont typeface="Wingdings" pitchFamily="2" charset="2"/>
              <a:buChar char="ü"/>
            </a:pPr>
            <a:r>
              <a:rPr lang="en-US" sz="2800" dirty="0" smtClean="0"/>
              <a:t> Erythema and telangiectasia of the nail folds with dilated or thrombosed capillaries in the proximal nail fold indicates presence of CTD such as SLE, dermatomyositis or systemic sclerosis.</a:t>
            </a:r>
          </a:p>
          <a:p>
            <a:pPr>
              <a:buClr>
                <a:srgbClr val="00B0F0"/>
              </a:buClr>
              <a:buFont typeface="Wingdings" pitchFamily="2" charset="2"/>
              <a:buChar char="ü"/>
            </a:pPr>
            <a:r>
              <a:rPr lang="en-US" sz="2800" dirty="0" smtClean="0"/>
              <a:t> Shaggy cuticle is seen in dermatomyositis.</a:t>
            </a:r>
          </a:p>
          <a:p>
            <a:pPr>
              <a:buClr>
                <a:srgbClr val="00B0F0"/>
              </a:buClr>
              <a:buFont typeface="Wingdings" pitchFamily="2" charset="2"/>
              <a:buChar char="ü"/>
            </a:pPr>
            <a:r>
              <a:rPr lang="en-US" sz="2800" dirty="0" smtClean="0"/>
              <a:t> Loss of finger pulps (vasculitic infarctions) with over curvature of the nail plate occurs in systemic sclerosis.</a:t>
            </a:r>
          </a:p>
          <a:p>
            <a:pPr>
              <a:buClr>
                <a:srgbClr val="00B0F0"/>
              </a:buClr>
              <a:buFont typeface="Wingdings" pitchFamily="2" charset="2"/>
              <a:buChar char="ü"/>
            </a:pPr>
            <a:r>
              <a:rPr lang="en-US" sz="2800" dirty="0" smtClean="0"/>
              <a:t> Thinning of nail plate, longitudinal ridging &amp; sometimes with partial onycholysis is found in Raynaud’s phenomenon.</a:t>
            </a:r>
          </a:p>
          <a:p>
            <a:endParaRPr lang="en-US" sz="2400" b="1" i="1" u="sng"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51</a:t>
            </a:fld>
            <a:endParaRPr lang="en-US" dirty="0"/>
          </a:p>
        </p:txBody>
      </p:sp>
      <p:pic>
        <p:nvPicPr>
          <p:cNvPr id="3" name="Picture 2" descr="forget-me-not-flower-wallpaper_1024x768.jpg"/>
          <p:cNvPicPr>
            <a:picLocks noChangeAspect="1"/>
          </p:cNvPicPr>
          <p:nvPr/>
        </p:nvPicPr>
        <p:blipFill>
          <a:blip r:embed="rId3"/>
          <a:stretch>
            <a:fillRect/>
          </a:stretch>
        </p:blipFill>
        <p:spPr>
          <a:xfrm>
            <a:off x="457200" y="304800"/>
            <a:ext cx="8229600" cy="6172200"/>
          </a:xfrm>
          <a:prstGeom prst="rect">
            <a:avLst/>
          </a:prstGeom>
        </p:spPr>
      </p:pic>
      <p:sp>
        <p:nvSpPr>
          <p:cNvPr id="4" name="Rectangle 3"/>
          <p:cNvSpPr/>
          <p:nvPr/>
        </p:nvSpPr>
        <p:spPr>
          <a:xfrm>
            <a:off x="1066800" y="5257800"/>
            <a:ext cx="6934200"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IQ" sz="6600" b="1" cap="none" spc="0" dirty="0" smtClean="0">
                <a:ln w="11430">
                  <a:solidFill>
                    <a:srgbClr val="FFFF00"/>
                  </a:solidFill>
                </a:ln>
                <a:solidFill>
                  <a:srgbClr val="FF0000"/>
                </a:solidFill>
                <a:effectLst>
                  <a:glow rad="228600">
                    <a:schemeClr val="accent6">
                      <a:satMod val="175000"/>
                      <a:alpha val="40000"/>
                    </a:schemeClr>
                  </a:glow>
                  <a:outerShdw blurRad="50800" dist="39000" dir="5460000" algn="tl">
                    <a:srgbClr val="000000">
                      <a:alpha val="38000"/>
                    </a:srgbClr>
                  </a:outerShdw>
                </a:effectLst>
              </a:rPr>
              <a:t>الحمد لله رب العالمين</a:t>
            </a:r>
            <a:endParaRPr lang="en-US" sz="6600" b="1" cap="none" spc="0" dirty="0">
              <a:ln w="11430">
                <a:solidFill>
                  <a:srgbClr val="FFFF00"/>
                </a:solidFill>
              </a:ln>
              <a:solidFill>
                <a:srgbClr val="FF0000"/>
              </a:solidFill>
              <a:effectLst>
                <a:glow rad="228600">
                  <a:schemeClr val="accent6">
                    <a:satMod val="175000"/>
                    <a:alpha val="40000"/>
                  </a:schemeClr>
                </a:glow>
                <a:outerShdw blurRad="50800" dist="39000" dir="5460000" algn="tl">
                  <a:srgbClr val="000000">
                    <a:alpha val="38000"/>
                  </a:srgbClr>
                </a:outerShdw>
              </a:effectLst>
            </a:endParaRPr>
          </a:p>
        </p:txBody>
      </p:sp>
    </p:spTree>
  </p:cSld>
  <p:clrMapOvr>
    <a:masterClrMapping/>
  </p:clrMapOvr>
  <p:transition>
    <p:wipe dir="d"/>
    <p:sndAc>
      <p:stSnd>
        <p:snd r:embed="rId2" name="camera.wav" builtIn="1"/>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687</TotalTime>
  <Words>2657</Words>
  <Application>Microsoft Office PowerPoint</Application>
  <PresentationFormat>On-screen Show (4:3)</PresentationFormat>
  <Paragraphs>280</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Paper</vt:lpstr>
      <vt:lpstr>Slide 1</vt:lpstr>
      <vt:lpstr>Slide 2</vt:lpstr>
      <vt:lpstr>Slide 3</vt:lpstr>
      <vt:lpstr>Nail Disorders</vt:lpstr>
      <vt:lpstr>Congenital nail abnormalities</vt:lpstr>
      <vt:lpstr>Congenital nail abnormalities</vt:lpstr>
      <vt:lpstr>Slide 7</vt:lpstr>
      <vt:lpstr>Traumatic nail disorders</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NAIL DISORDERS</dc:title>
  <dc:creator>Nameer</dc:creator>
  <cp:lastModifiedBy>Nameer</cp:lastModifiedBy>
  <cp:revision>77</cp:revision>
  <dcterms:created xsi:type="dcterms:W3CDTF">2006-08-16T00:00:00Z</dcterms:created>
  <dcterms:modified xsi:type="dcterms:W3CDTF">2010-05-23T08:44:20Z</dcterms:modified>
</cp:coreProperties>
</file>