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omments/comment8.xml" ContentType="application/vnd.openxmlformats-officedocument.presentationml.comment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s/comment6.xml" ContentType="application/vnd.openxmlformats-officedocument.presentationml.comment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s/comment4.xml" ContentType="application/vnd.openxmlformats-officedocument.presentationml.comments+xml"/>
  <Override PartName="/ppt/commentAuthors.xml" ContentType="application/vnd.openxmlformats-officedocument.presentationml.commentAuthors+xml"/>
  <Override PartName="/ppt/comments/comment2.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comments/comment7.xml" ContentType="application/vnd.openxmlformats-officedocument.presentationml.comment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ppt/comments/comment5.xml" ContentType="application/vnd.openxmlformats-officedocument.presentationml.comment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comments/comment3.xml" ContentType="application/vnd.openxmlformats-officedocument.presentationml.comments+xml"/>
  <Override PartName="/ppt/slideLayouts/slideLayout10.xml" ContentType="application/vnd.openxmlformats-officedocument.presentationml.slideLayout+xml"/>
  <Override PartName="/ppt/comments/comment1.xml" ContentType="application/vnd.openxmlformats-officedocument.presentationml.comment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9" r:id="rId2"/>
    <p:sldId id="257" r:id="rId3"/>
    <p:sldId id="258" r:id="rId4"/>
    <p:sldId id="262" r:id="rId5"/>
    <p:sldId id="263" r:id="rId6"/>
    <p:sldId id="261" r:id="rId7"/>
    <p:sldId id="264" r:id="rId8"/>
    <p:sldId id="325" r:id="rId9"/>
    <p:sldId id="266" r:id="rId10"/>
    <p:sldId id="267" r:id="rId11"/>
    <p:sldId id="260" r:id="rId12"/>
    <p:sldId id="304" r:id="rId13"/>
    <p:sldId id="269" r:id="rId14"/>
    <p:sldId id="292" r:id="rId15"/>
    <p:sldId id="305" r:id="rId16"/>
    <p:sldId id="306" r:id="rId17"/>
    <p:sldId id="307" r:id="rId18"/>
    <p:sldId id="319" r:id="rId19"/>
    <p:sldId id="320" r:id="rId20"/>
    <p:sldId id="270" r:id="rId21"/>
    <p:sldId id="309" r:id="rId22"/>
    <p:sldId id="310" r:id="rId23"/>
    <p:sldId id="271" r:id="rId24"/>
    <p:sldId id="313" r:id="rId25"/>
    <p:sldId id="272" r:id="rId26"/>
    <p:sldId id="311" r:id="rId27"/>
    <p:sldId id="312" r:id="rId28"/>
    <p:sldId id="273" r:id="rId29"/>
    <p:sldId id="314" r:id="rId30"/>
    <p:sldId id="316" r:id="rId31"/>
    <p:sldId id="274" r:id="rId32"/>
    <p:sldId id="323" r:id="rId33"/>
    <p:sldId id="275" r:id="rId34"/>
    <p:sldId id="327" r:id="rId35"/>
    <p:sldId id="317" r:id="rId36"/>
    <p:sldId id="276" r:id="rId37"/>
    <p:sldId id="324" r:id="rId38"/>
    <p:sldId id="318" r:id="rId39"/>
    <p:sldId id="277" r:id="rId40"/>
    <p:sldId id="278" r:id="rId41"/>
    <p:sldId id="321" r:id="rId42"/>
    <p:sldId id="279" r:id="rId43"/>
    <p:sldId id="283" r:id="rId44"/>
    <p:sldId id="284" r:id="rId45"/>
    <p:sldId id="289" r:id="rId46"/>
    <p:sldId id="290" r:id="rId47"/>
    <p:sldId id="328" r:id="rId48"/>
    <p:sldId id="291" r:id="rId49"/>
    <p:sldId id="326" r:id="rId50"/>
    <p:sldId id="322"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meer" initials="NKQ"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3-28T16:45:45.535" idx="1">
    <p:pos x="5211" y="98"/>
    <p:text>The mode of inheritance in psoriasis is genetically complex implying a polygenic inheritance.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2-04-27T10:17:58.077" idx="6">
    <p:pos x="5368" y="220"/>
    <p:text>Ps. susceptibility locus (PSOR-1) located on the 6p21 within the major histocompatibility complex class I (MHC-1) region very near the HLA-C locus, and possibly the HLA-Cw6 itself especially in those with early onset.</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2-03-28T20:47:39.381" idx="3">
    <p:pos x="5037" y="261"/>
    <p:text>cGMP, Nnitrous oxide synthase, arachidonic acid metabolites (e.g. leykotriens), polyamines, calmodulin and plasminogen activator are all increased in psoriatic lesions.</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2-03-28T20:36:17.478" idx="2">
    <p:pos x="5194" y="133"/>
    <p:text>Certain interleukins and growth factors are elevated and adhesion molecules are expressed or upregulated in psoriatic lesions.</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2-04-27T09:47:56.636" idx="5">
    <p:pos x="5228" y="160"/>
    <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2-04-27T11:33:12.992" idx="7">
    <p:pos x="5328" y="91"/>
    <p:text>Treatment option may be affected by the risks, mess, cost, compliance and co-morbidities.
PASI: Psoriasis Area &amp; Severity Index. It quantifies scaliness, eryhtema, thickness and extent. The maximum score is 72, however most dermatologist consider a score of 12 as a severe disease.
DLQI: dermatology Life Quality Instruments. A score for 10 questions are summed. Ascore of 10 or more implies disease markedly affecting life.</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2-04-30T09:51:33.986" idx="9">
    <p:pos x="5175" y="183"/>
    <p:text>Vit. D analogues:
Calcipotriol
Calcitriol
Tacalcitol</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2-05-02T17:33:44.802" idx="11">
    <p:pos x="5036" y="209"/>
    <p:text>Biologics are monoclonal antibodies to target molecules in psoriasis pathogenesis.
Etanercept is a fusion protein of IgG and exracellular TNF-alpha receptors. It mopes up free TNF-alpha. It is of first choice and if fails Efalizumab is next.
Infliximab is achimeric Ab to TNF-alpha. It binds to soluble and bound TNF-alpha.
Adalimumab is a recombinant monoclonal IgG to TNF-alpha.
Alefacept inhibits T-cell activation and Efalizumab inhibits T-cell activation and adhesion. The last 2 biologics have no relation to TNF-alpha.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8968B9-2A91-436B-B8F8-A886B29794DB}" type="datetimeFigureOut">
              <a:rPr lang="en-US" smtClean="0"/>
              <a:pPr/>
              <a:t>3/23/2014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62FC7D-D3E6-43DA-9157-736613D2AA7F}" type="slidenum">
              <a:rPr lang="en-US" smtClean="0"/>
              <a:pPr/>
              <a:t>‹#›</a:t>
            </a:fld>
            <a:endParaRPr lang="en-US"/>
          </a:p>
        </p:txBody>
      </p:sp>
    </p:spTree>
    <p:extLst>
      <p:ext uri="{BB962C8B-B14F-4D97-AF65-F5344CB8AC3E}">
        <p14:creationId xmlns="" xmlns:p14="http://schemas.microsoft.com/office/powerpoint/2010/main" val="587239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62FC7D-D3E6-43DA-9157-736613D2AA7F}" type="slidenum">
              <a:rPr lang="en-US" smtClean="0"/>
              <a:pPr/>
              <a:t>36</a:t>
            </a:fld>
            <a:endParaRPr lang="en-US"/>
          </a:p>
        </p:txBody>
      </p:sp>
    </p:spTree>
    <p:extLst>
      <p:ext uri="{BB962C8B-B14F-4D97-AF65-F5344CB8AC3E}">
        <p14:creationId xmlns="" xmlns:p14="http://schemas.microsoft.com/office/powerpoint/2010/main" val="3368696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057354-2ACA-4C73-AF3E-653D654D2459}" type="datetime1">
              <a:rPr lang="en-US"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D663F5-B7FB-49A0-BA4E-018AC2F19CC9}" type="datetime1">
              <a:rPr lang="en-US"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476E47-4DD0-44DF-BA75-DE531B04BD97}" type="datetime1">
              <a:rPr lang="en-US"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838DBA-1F0B-4DC5-BE45-4E9DE5602712}" type="datetime1">
              <a:rPr lang="en-US" smtClean="0"/>
              <a:pPr/>
              <a:t>3/23/2014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B5944B-DE4D-4050-AA3D-8FEB08F861A2}" type="datetime1">
              <a:rPr lang="en-US" smtClean="0"/>
              <a:pPr/>
              <a:t>3/23/2014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F3AAA8-385B-4D92-B530-464C74E457CD}" type="datetime1">
              <a:rPr lang="en-US" smtClean="0"/>
              <a:pPr/>
              <a:t>3/23/2014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6DEFCE-AB84-4B4B-BFC6-67BD51CD14E4}" type="datetime1">
              <a:rPr lang="en-US" smtClean="0"/>
              <a:pPr/>
              <a:t>3/23/2014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AF7D6F-4DA1-493A-ADF3-6CE3FFFD1E16}" type="datetime1">
              <a:rPr lang="en-US" smtClean="0"/>
              <a:pPr/>
              <a:t>3/23/2014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51BD34-E526-4EB4-A0F6-A005A5F00010}" type="datetime1">
              <a:rPr lang="en-US" smtClean="0"/>
              <a:pPr/>
              <a:t>3/23/2014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1C1F5-8564-4D95-850C-BB75C9C744B7}" type="datetime1">
              <a:rPr lang="en-US"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D158B1-3690-4102-BD38-24A6B90CD0C2}" type="datetime1">
              <a:rPr lang="en-US"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325B5FC9-9743-4B09-A681-FA29BADEBC9A}" type="slidenum">
              <a:rPr lang="ar-SA"/>
              <a:pPr>
                <a:defRPr/>
              </a:pPr>
              <a:t>‹#›</a:t>
            </a:fld>
            <a:endParaRPr lang="en-US" dirty="0"/>
          </a:p>
        </p:txBody>
      </p:sp>
    </p:spTree>
    <p:extLst>
      <p:ext uri="{BB962C8B-B14F-4D97-AF65-F5344CB8AC3E}">
        <p14:creationId xmlns="" xmlns:p14="http://schemas.microsoft.com/office/powerpoint/2010/main" val="165273725"/>
      </p:ext>
    </p:extLst>
  </p:cSld>
  <p:clrMapOvr>
    <a:masterClrMapping/>
  </p:clrMapOvr>
  <p:transition spd="med">
    <p:wipe dir="d"/>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D6389-0001-4B3D-9B52-DA9D6DACC3BB}" type="datetime1">
              <a:rPr lang="en-US" smtClean="0"/>
              <a:pPr/>
              <a:t>3/23/2014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90600"/>
            <a:ext cx="8534400" cy="4343400"/>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12000" b="1" dirty="0" smtClean="0">
                <a:ln w="11430"/>
                <a:solidFill>
                  <a:srgbClr val="FF0000"/>
                </a:solidFill>
                <a:effectLst>
                  <a:outerShdw blurRad="50800" dist="39000" dir="5460000" algn="tl">
                    <a:srgbClr val="000000">
                      <a:alpha val="38000"/>
                    </a:srgbClr>
                  </a:outerShdw>
                </a:effectLst>
              </a:rPr>
              <a:t>Psoriasis</a:t>
            </a:r>
            <a:br>
              <a:rPr lang="en-US" sz="12000" b="1" dirty="0" smtClean="0">
                <a:ln w="11430"/>
                <a:solidFill>
                  <a:srgbClr val="FF0000"/>
                </a:solidFill>
                <a:effectLst>
                  <a:outerShdw blurRad="50800" dist="39000" dir="5460000" algn="tl">
                    <a:srgbClr val="000000">
                      <a:alpha val="38000"/>
                    </a:srgbClr>
                  </a:outerShdw>
                </a:effectLst>
              </a:rPr>
            </a:br>
            <a:r>
              <a:rPr lang="ar-IQ" sz="12000" b="1" dirty="0" smtClean="0">
                <a:ln w="11430"/>
                <a:solidFill>
                  <a:schemeClr val="bg1"/>
                </a:solidFill>
                <a:effectLst>
                  <a:outerShdw blurRad="50800" dist="39000" dir="5460000" algn="tl">
                    <a:srgbClr val="000000">
                      <a:alpha val="38000"/>
                    </a:srgbClr>
                  </a:outerShdw>
                </a:effectLst>
              </a:rPr>
              <a:t>داء الصدف</a:t>
            </a:r>
            <a:endParaRPr lang="en-US" sz="12000" b="1" dirty="0">
              <a:ln w="11430"/>
              <a:solidFill>
                <a:schemeClr val="bg1"/>
              </a:solidFill>
              <a:effectLst>
                <a:outerShdw blurRad="50800" dist="39000" dir="5460000" algn="tl">
                  <a:srgbClr val="000000">
                    <a:alpha val="38000"/>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a:r>
              <a:rPr lang="en-US" sz="6000" b="1" dirty="0" smtClean="0">
                <a:ln w="11430"/>
                <a:solidFill>
                  <a:srgbClr val="FF0000"/>
                </a:solidFill>
                <a:effectLst>
                  <a:outerShdw blurRad="50800" dist="39000" dir="5460000" algn="tl">
                    <a:srgbClr val="000000">
                      <a:alpha val="38000"/>
                    </a:srgbClr>
                  </a:outerShdw>
                </a:effectLst>
              </a:rPr>
              <a:t>Psoriasis</a:t>
            </a:r>
            <a:endParaRPr lang="en-US" sz="6000" b="1" dirty="0">
              <a:ln w="11430"/>
              <a:solidFill>
                <a:srgbClr val="FF0000"/>
              </a:solidFill>
              <a:effectLst>
                <a:outerShdw blurRad="50800" dist="39000" dir="5460000" algn="tl">
                  <a:srgbClr val="000000">
                    <a:alpha val="38000"/>
                  </a:srgbClr>
                </a:outerShdw>
              </a:effectLst>
            </a:endParaRPr>
          </a:p>
        </p:txBody>
      </p:sp>
      <p:sp>
        <p:nvSpPr>
          <p:cNvPr id="3" name="Content Placeholder 2"/>
          <p:cNvSpPr>
            <a:spLocks noGrp="1"/>
          </p:cNvSpPr>
          <p:nvPr>
            <p:ph idx="1"/>
          </p:nvPr>
        </p:nvSpPr>
        <p:spPr>
          <a:xfrm>
            <a:off x="381000" y="1295400"/>
            <a:ext cx="8382000" cy="5105400"/>
          </a:xfrm>
        </p:spPr>
        <p:txBody>
          <a:bodyPr>
            <a:normAutofit/>
          </a:bodyPr>
          <a:lstStyle/>
          <a:p>
            <a:pPr algn="just">
              <a:buNone/>
            </a:pPr>
            <a:r>
              <a:rPr lang="en-US" sz="2800" dirty="0" smtClean="0">
                <a:solidFill>
                  <a:srgbClr val="FF0000"/>
                </a:solidFill>
              </a:rPr>
              <a:t>Psoriasis</a:t>
            </a:r>
            <a:r>
              <a:rPr lang="en-US" sz="2800" dirty="0" smtClean="0">
                <a:solidFill>
                  <a:schemeClr val="bg1"/>
                </a:solidFill>
              </a:rPr>
              <a:t> is a chronic, non-infectious, inflammatory skin disorder, characterized by well-defined salmon pink plaques covered with large centrally attached white-scales.</a:t>
            </a:r>
          </a:p>
          <a:p>
            <a:pPr algn="just">
              <a:buFont typeface="Arial" charset="0"/>
              <a:buChar char="•"/>
            </a:pPr>
            <a:r>
              <a:rPr lang="en-US" sz="2800" dirty="0" smtClean="0">
                <a:solidFill>
                  <a:schemeClr val="bg1"/>
                </a:solidFill>
              </a:rPr>
              <a:t>1-2 % of the general population.</a:t>
            </a:r>
          </a:p>
          <a:p>
            <a:r>
              <a:rPr lang="en-US" sz="2800" dirty="0" smtClean="0">
                <a:solidFill>
                  <a:schemeClr val="bg1"/>
                </a:solidFill>
              </a:rPr>
              <a:t>Any race can be affected. </a:t>
            </a:r>
          </a:p>
          <a:p>
            <a:r>
              <a:rPr lang="en-US" sz="2800" dirty="0" smtClean="0">
                <a:solidFill>
                  <a:schemeClr val="bg1"/>
                </a:solidFill>
              </a:rPr>
              <a:t>Equal sex ratio.</a:t>
            </a:r>
          </a:p>
          <a:p>
            <a:pPr algn="just">
              <a:buFont typeface="Arial" charset="0"/>
              <a:buChar char="•"/>
            </a:pPr>
            <a:r>
              <a:rPr lang="en-US" sz="2800" dirty="0" smtClean="0">
                <a:solidFill>
                  <a:schemeClr val="bg1"/>
                </a:solidFill>
              </a:rPr>
              <a:t>Any  age involved (mostly 15-45 years).</a:t>
            </a:r>
          </a:p>
          <a:p>
            <a:r>
              <a:rPr lang="en-US" sz="2800" dirty="0" smtClean="0">
                <a:solidFill>
                  <a:schemeClr val="bg1"/>
                </a:solidFill>
              </a:rPr>
              <a:t>Unpredictable course: Usually chronic course with exacerbations and remissions.</a:t>
            </a:r>
            <a:endParaRPr lang="en-US" sz="2800" dirty="0">
              <a:solidFill>
                <a:schemeClr val="bg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33400" y="228600"/>
            <a:ext cx="7772400" cy="914400"/>
          </a:xfrm>
        </p:spPr>
        <p:txBody>
          <a:bodyPr/>
          <a:lstStyle/>
          <a:p>
            <a:pPr algn="l"/>
            <a:r>
              <a:rPr lang="en-US" dirty="0" smtClean="0">
                <a:solidFill>
                  <a:srgbClr val="FFFF00"/>
                </a:solidFill>
              </a:rPr>
              <a:t>Aetiology</a:t>
            </a:r>
            <a:endParaRPr lang="en-US" dirty="0">
              <a:solidFill>
                <a:srgbClr val="FFFF00"/>
              </a:solidFill>
            </a:endParaRPr>
          </a:p>
        </p:txBody>
      </p:sp>
      <p:sp>
        <p:nvSpPr>
          <p:cNvPr id="4" name="Subtitle 3"/>
          <p:cNvSpPr>
            <a:spLocks noGrp="1"/>
          </p:cNvSpPr>
          <p:nvPr>
            <p:ph type="subTitle" idx="1"/>
          </p:nvPr>
        </p:nvSpPr>
        <p:spPr>
          <a:xfrm>
            <a:off x="533400" y="1371600"/>
            <a:ext cx="8153400" cy="4495800"/>
          </a:xfrm>
        </p:spPr>
        <p:txBody>
          <a:bodyPr>
            <a:noAutofit/>
          </a:bodyPr>
          <a:lstStyle/>
          <a:p>
            <a:pPr algn="just">
              <a:buClr>
                <a:srgbClr val="FF3399"/>
              </a:buClr>
              <a:buFont typeface="Wingdings" pitchFamily="2" charset="2"/>
              <a:buChar char="ü"/>
            </a:pPr>
            <a:r>
              <a:rPr lang="en-US" sz="2800" dirty="0" smtClean="0">
                <a:solidFill>
                  <a:schemeClr val="bg1"/>
                </a:solidFill>
              </a:rPr>
              <a:t> </a:t>
            </a:r>
            <a:r>
              <a:rPr lang="en-US" sz="3600" dirty="0" smtClean="0">
                <a:solidFill>
                  <a:schemeClr val="bg1"/>
                </a:solidFill>
              </a:rPr>
              <a:t>The exact cause is still unknown. </a:t>
            </a:r>
          </a:p>
          <a:p>
            <a:pPr algn="just">
              <a:buClr>
                <a:srgbClr val="FF3399"/>
              </a:buClr>
              <a:buFont typeface="Wingdings" pitchFamily="2" charset="2"/>
              <a:buChar char="ü"/>
            </a:pPr>
            <a:r>
              <a:rPr lang="en-US" sz="3600" dirty="0" smtClean="0">
                <a:solidFill>
                  <a:schemeClr val="bg1"/>
                </a:solidFill>
              </a:rPr>
              <a:t> Multifactorial disease: Genetic predisposition + Environmental factors. </a:t>
            </a:r>
          </a:p>
          <a:p>
            <a:pPr algn="just">
              <a:buClr>
                <a:srgbClr val="FF3399"/>
              </a:buClr>
              <a:buFont typeface="Wingdings" pitchFamily="2" charset="2"/>
              <a:buChar char="ü"/>
            </a:pPr>
            <a:r>
              <a:rPr lang="en-US" sz="3600" dirty="0" smtClean="0">
                <a:solidFill>
                  <a:schemeClr val="bg1"/>
                </a:solidFill>
              </a:rPr>
              <a:t> The basic two key defects are: </a:t>
            </a:r>
            <a:r>
              <a:rPr lang="en-US" sz="3600" dirty="0" smtClean="0">
                <a:solidFill>
                  <a:srgbClr val="FFFF00"/>
                </a:solidFill>
              </a:rPr>
              <a:t>Hyperproliferation </a:t>
            </a:r>
            <a:r>
              <a:rPr lang="en-US" sz="3600" dirty="0" smtClean="0">
                <a:solidFill>
                  <a:schemeClr val="bg1"/>
                </a:solidFill>
              </a:rPr>
              <a:t>of </a:t>
            </a:r>
            <a:r>
              <a:rPr lang="en-US" sz="3600" dirty="0" err="1" smtClean="0">
                <a:solidFill>
                  <a:schemeClr val="bg1"/>
                </a:solidFill>
              </a:rPr>
              <a:t>keratinocytes</a:t>
            </a:r>
            <a:r>
              <a:rPr lang="en-US" sz="3600" dirty="0" smtClean="0">
                <a:solidFill>
                  <a:srgbClr val="FFFF00"/>
                </a:solidFill>
              </a:rPr>
              <a:t> </a:t>
            </a:r>
            <a:r>
              <a:rPr lang="en-US" sz="3600" dirty="0" smtClean="0">
                <a:solidFill>
                  <a:schemeClr val="bg1"/>
                </a:solidFill>
              </a:rPr>
              <a:t>&amp; </a:t>
            </a:r>
            <a:r>
              <a:rPr lang="en-US" sz="3600" dirty="0" smtClean="0">
                <a:solidFill>
                  <a:srgbClr val="FF0000"/>
                </a:solidFill>
              </a:rPr>
              <a:t>Inflammation</a:t>
            </a:r>
            <a:r>
              <a:rPr lang="en-US" sz="3600" dirty="0" smtClean="0">
                <a:solidFill>
                  <a:schemeClr val="bg1"/>
                </a:solidFill>
              </a:rPr>
              <a:t>. </a:t>
            </a:r>
          </a:p>
          <a:p>
            <a:pPr algn="just">
              <a:buClr>
                <a:srgbClr val="FF3399"/>
              </a:buClr>
              <a:buFont typeface="Wingdings" pitchFamily="2" charset="2"/>
              <a:buChar char="ü"/>
            </a:pPr>
            <a:r>
              <a:rPr lang="en-US" sz="3600" dirty="0" smtClean="0">
                <a:solidFill>
                  <a:schemeClr val="bg1"/>
                </a:solidFill>
              </a:rPr>
              <a:t> Both these abnormalities can induce each other leading to a vicious cycle.</a:t>
            </a:r>
            <a:endParaRPr lang="en-US" sz="3600" dirty="0"/>
          </a:p>
        </p:txBody>
      </p:sp>
      <p:sp>
        <p:nvSpPr>
          <p:cNvPr id="2" name="Slide Number Placeholder 1"/>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686800" cy="5638800"/>
          </a:xfrm>
        </p:spPr>
        <p:txBody>
          <a:bodyPr>
            <a:normAutofit lnSpcReduction="10000"/>
          </a:bodyPr>
          <a:lstStyle/>
          <a:p>
            <a:pPr algn="just">
              <a:buNone/>
            </a:pPr>
            <a:r>
              <a:rPr lang="en-US" sz="3600" dirty="0" smtClean="0">
                <a:solidFill>
                  <a:srgbClr val="FFFF00"/>
                </a:solidFill>
                <a:effectLst>
                  <a:outerShdw blurRad="38100" dist="38100" dir="2700000" algn="tl">
                    <a:srgbClr val="000000">
                      <a:alpha val="43137"/>
                    </a:srgbClr>
                  </a:outerShdw>
                </a:effectLst>
              </a:rPr>
              <a:t>Genetics in psoriasis</a:t>
            </a:r>
          </a:p>
          <a:p>
            <a:pPr marL="514350" indent="-514350" algn="just">
              <a:buNone/>
            </a:pPr>
            <a:r>
              <a:rPr lang="en-US" dirty="0" smtClean="0">
                <a:solidFill>
                  <a:srgbClr val="FF3399"/>
                </a:solidFill>
                <a:effectLst>
                  <a:outerShdw blurRad="38100" dist="38100" dir="2700000" algn="tl">
                    <a:srgbClr val="000000">
                      <a:alpha val="43137"/>
                    </a:srgbClr>
                  </a:outerShdw>
                </a:effectLst>
              </a:rPr>
              <a:t>Polygenic inheritance</a:t>
            </a:r>
            <a:r>
              <a:rPr lang="en-US" dirty="0" smtClean="0">
                <a:solidFill>
                  <a:schemeClr val="bg1"/>
                </a:solidFill>
                <a:effectLst>
                  <a:outerShdw blurRad="38100" dist="38100" dir="2700000" algn="tl">
                    <a:srgbClr val="000000">
                      <a:alpha val="43137"/>
                    </a:srgbClr>
                  </a:outerShdw>
                </a:effectLst>
              </a:rPr>
              <a:t>: not follow a simple </a:t>
            </a:r>
            <a:r>
              <a:rPr lang="en-US" dirty="0" err="1" smtClean="0">
                <a:solidFill>
                  <a:schemeClr val="bg1"/>
                </a:solidFill>
                <a:effectLst>
                  <a:outerShdw blurRad="38100" dist="38100" dir="2700000" algn="tl">
                    <a:srgbClr val="000000">
                      <a:alpha val="43137"/>
                    </a:srgbClr>
                  </a:outerShdw>
                </a:effectLst>
              </a:rPr>
              <a:t>Mendelian</a:t>
            </a:r>
            <a:r>
              <a:rPr lang="en-US" dirty="0" smtClean="0">
                <a:solidFill>
                  <a:schemeClr val="bg1"/>
                </a:solidFill>
                <a:effectLst>
                  <a:outerShdw blurRad="38100" dist="38100" dir="2700000" algn="tl">
                    <a:srgbClr val="000000">
                      <a:alpha val="43137"/>
                    </a:srgbClr>
                  </a:outerShdw>
                </a:effectLst>
              </a:rPr>
              <a:t> pattern of inheritance with 2 modes of inheritance:</a:t>
            </a:r>
          </a:p>
          <a:p>
            <a:pPr marL="514350" indent="-514350" algn="just">
              <a:buAutoNum type="arabicPeriod"/>
            </a:pPr>
            <a:r>
              <a:rPr lang="en-US" dirty="0" smtClean="0">
                <a:solidFill>
                  <a:schemeClr val="bg1"/>
                </a:solidFill>
                <a:effectLst>
                  <a:outerShdw blurRad="38100" dist="38100" dir="2700000" algn="tl">
                    <a:srgbClr val="000000">
                      <a:alpha val="43137"/>
                    </a:srgbClr>
                  </a:outerShdw>
                </a:effectLst>
              </a:rPr>
              <a:t>Early onset with positive family history.</a:t>
            </a:r>
          </a:p>
          <a:p>
            <a:pPr marL="514350" indent="-514350" algn="just">
              <a:buAutoNum type="arabicPeriod"/>
            </a:pPr>
            <a:r>
              <a:rPr lang="en-US" dirty="0" smtClean="0">
                <a:solidFill>
                  <a:schemeClr val="bg1"/>
                </a:solidFill>
                <a:effectLst>
                  <a:outerShdw blurRad="38100" dist="38100" dir="2700000" algn="tl">
                    <a:srgbClr val="000000">
                      <a:alpha val="43137"/>
                    </a:srgbClr>
                  </a:outerShdw>
                </a:effectLst>
              </a:rPr>
              <a:t>Late adulthood onset without obvious F. history.</a:t>
            </a:r>
          </a:p>
          <a:p>
            <a:pPr marL="514350" indent="-514350" algn="just">
              <a:buNone/>
            </a:pPr>
            <a:r>
              <a:rPr lang="en-US" dirty="0" smtClean="0">
                <a:solidFill>
                  <a:schemeClr val="bg1"/>
                </a:solidFill>
              </a:rPr>
              <a:t>A child has chance 16% to be affected if one parent is psoriatic and 50% if both parents have psoriasis.</a:t>
            </a:r>
          </a:p>
          <a:p>
            <a:pPr marL="514350" indent="-514350" algn="just">
              <a:buNone/>
            </a:pPr>
            <a:r>
              <a:rPr lang="en-US" dirty="0" smtClean="0">
                <a:solidFill>
                  <a:srgbClr val="FFFF00"/>
                </a:solidFill>
              </a:rPr>
              <a:t>Twin concordance rate:</a:t>
            </a:r>
          </a:p>
          <a:p>
            <a:pPr marL="514350" indent="-514350" algn="just">
              <a:buNone/>
            </a:pPr>
            <a:r>
              <a:rPr lang="en-US" dirty="0" smtClean="0">
                <a:solidFill>
                  <a:schemeClr val="bg1"/>
                </a:solidFill>
              </a:rPr>
              <a:t>Monozygotic twins 70% Vs. Dizygotic twins 20%</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533400"/>
            <a:ext cx="8534400" cy="5668963"/>
          </a:xfrm>
        </p:spPr>
        <p:txBody>
          <a:bodyPr>
            <a:normAutofit/>
          </a:bodyPr>
          <a:lstStyle/>
          <a:p>
            <a:pPr>
              <a:buNone/>
            </a:pPr>
            <a:r>
              <a:rPr lang="en-US" sz="3600" dirty="0" smtClean="0">
                <a:solidFill>
                  <a:srgbClr val="FFFF00"/>
                </a:solidFill>
                <a:effectLst>
                  <a:outerShdw blurRad="38100" dist="38100" dir="2700000" algn="tl">
                    <a:srgbClr val="000000">
                      <a:alpha val="43137"/>
                    </a:srgbClr>
                  </a:outerShdw>
                </a:effectLst>
              </a:rPr>
              <a:t>Genetic linkage</a:t>
            </a:r>
          </a:p>
          <a:p>
            <a:pPr>
              <a:buClr>
                <a:srgbClr val="FF3399"/>
              </a:buClr>
              <a:buFont typeface="Wingdings" pitchFamily="2" charset="2"/>
              <a:buChar char="ü"/>
            </a:pPr>
            <a:r>
              <a:rPr lang="en-US" sz="3600" dirty="0" smtClean="0">
                <a:solidFill>
                  <a:schemeClr val="bg1"/>
                </a:solidFill>
                <a:effectLst>
                  <a:outerShdw blurRad="38100" dist="38100" dir="2700000" algn="tl">
                    <a:srgbClr val="000000">
                      <a:alpha val="43137"/>
                    </a:srgbClr>
                  </a:outerShdw>
                </a:effectLst>
              </a:rPr>
              <a:t>Individuals with HLA-Cw6 genotype have 20 times risk more than those who are HLA-Cw6 negative and 10% of HLA-Cw6 individuals will develop psoriasis.</a:t>
            </a:r>
          </a:p>
          <a:p>
            <a:pPr>
              <a:buClr>
                <a:srgbClr val="FF3399"/>
              </a:buClr>
              <a:buFont typeface="Wingdings" pitchFamily="2" charset="2"/>
              <a:buChar char="ü"/>
            </a:pPr>
            <a:r>
              <a:rPr lang="en-US" sz="3600" dirty="0" smtClean="0">
                <a:solidFill>
                  <a:schemeClr val="bg1"/>
                </a:solidFill>
                <a:effectLst>
                  <a:outerShdw blurRad="38100" dist="38100" dir="2700000" algn="tl">
                    <a:srgbClr val="000000">
                      <a:alpha val="43137"/>
                    </a:srgbClr>
                  </a:outerShdw>
                </a:effectLst>
              </a:rPr>
              <a:t>Other HLA loci associated with psoriasis are: HLA-B13, B17 and B57.</a:t>
            </a:r>
          </a:p>
          <a:p>
            <a:pPr>
              <a:buClr>
                <a:srgbClr val="FF3399"/>
              </a:buClr>
              <a:buFont typeface="Wingdings" pitchFamily="2" charset="2"/>
              <a:buChar char="ü"/>
            </a:pPr>
            <a:r>
              <a:rPr lang="en-US" sz="3600" dirty="0" smtClean="0">
                <a:solidFill>
                  <a:schemeClr val="bg1"/>
                </a:solidFill>
                <a:effectLst>
                  <a:outerShdw blurRad="38100" dist="38100" dir="2700000" algn="tl">
                    <a:srgbClr val="000000">
                      <a:alpha val="43137"/>
                    </a:srgbClr>
                  </a:outerShdw>
                </a:effectLst>
              </a:rPr>
              <a:t>Family history is 30% positive in psoriasis.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81000" y="685800"/>
            <a:ext cx="8153400" cy="5562600"/>
          </a:xfrm>
        </p:spPr>
        <p:txBody>
          <a:bodyPr>
            <a:normAutofit/>
          </a:bodyPr>
          <a:lstStyle/>
          <a:p>
            <a:pPr>
              <a:buNone/>
            </a:pPr>
            <a:r>
              <a:rPr lang="en-US" sz="4000" dirty="0" smtClean="0">
                <a:solidFill>
                  <a:srgbClr val="FFFF00"/>
                </a:solidFill>
                <a:effectLst>
                  <a:outerShdw blurRad="38100" dist="38100" dir="2700000" algn="tl">
                    <a:srgbClr val="000000">
                      <a:alpha val="43137"/>
                    </a:srgbClr>
                  </a:outerShdw>
                </a:effectLst>
              </a:rPr>
              <a:t>Epidermal cells kinetics</a:t>
            </a:r>
          </a:p>
          <a:p>
            <a:pPr algn="just"/>
            <a:r>
              <a:rPr lang="en-US" sz="3600" dirty="0" smtClean="0">
                <a:solidFill>
                  <a:schemeClr val="bg1"/>
                </a:solidFill>
              </a:rPr>
              <a:t>Keratinocytes proliferate “out of control” in psoriasis . So in psoriasis there is an </a:t>
            </a:r>
            <a:r>
              <a:rPr lang="en-US" sz="3600" dirty="0" smtClean="0">
                <a:solidFill>
                  <a:srgbClr val="FF3399"/>
                </a:solidFill>
              </a:rPr>
              <a:t>accelerated epidermopoiesis </a:t>
            </a:r>
            <a:r>
              <a:rPr lang="en-US" sz="3600" dirty="0" smtClean="0">
                <a:solidFill>
                  <a:schemeClr val="bg1"/>
                </a:solidFill>
              </a:rPr>
              <a:t>. </a:t>
            </a:r>
          </a:p>
          <a:p>
            <a:pPr algn="just"/>
            <a:r>
              <a:rPr lang="en-US" sz="3600" dirty="0" smtClean="0">
                <a:solidFill>
                  <a:schemeClr val="bg1"/>
                </a:solidFill>
              </a:rPr>
              <a:t>The </a:t>
            </a:r>
            <a:r>
              <a:rPr lang="en-US" sz="3600" dirty="0" smtClean="0">
                <a:solidFill>
                  <a:srgbClr val="FF3399"/>
                </a:solidFill>
              </a:rPr>
              <a:t>epidermal turn-over rate </a:t>
            </a:r>
            <a:r>
              <a:rPr lang="en-US" sz="3600" dirty="0" smtClean="0">
                <a:solidFill>
                  <a:schemeClr val="bg1"/>
                </a:solidFill>
              </a:rPr>
              <a:t>is shortened to  &lt;10 days in psoriatics compared to 30-60 days in non-psoriatics.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fontScale="55000" lnSpcReduction="20000"/>
          </a:bodyPr>
          <a:lstStyle/>
          <a:p>
            <a:pPr>
              <a:buNone/>
            </a:pPr>
            <a:r>
              <a:rPr lang="en-US" sz="6500" dirty="0" smtClean="0">
                <a:solidFill>
                  <a:srgbClr val="FFFF00"/>
                </a:solidFill>
                <a:effectLst>
                  <a:outerShdw blurRad="38100" dist="38100" dir="2700000" algn="tl">
                    <a:srgbClr val="000000">
                      <a:alpha val="43137"/>
                    </a:srgbClr>
                  </a:outerShdw>
                </a:effectLst>
              </a:rPr>
              <a:t>Inflammation</a:t>
            </a:r>
          </a:p>
          <a:p>
            <a:pPr algn="just">
              <a:buNone/>
            </a:pPr>
            <a:r>
              <a:rPr lang="en-US" sz="6500" dirty="0" smtClean="0">
                <a:solidFill>
                  <a:schemeClr val="bg1"/>
                </a:solidFill>
              </a:rPr>
              <a:t>Psoriasis may represent an immunological response to as yet unknown antigen. Types of cells that are involved in keratinocyte hyperproliferation and inflammatory reaction  include: </a:t>
            </a:r>
          </a:p>
          <a:p>
            <a:pPr algn="just">
              <a:buClr>
                <a:srgbClr val="FF3399"/>
              </a:buClr>
              <a:buFont typeface="Wingdings" pitchFamily="2" charset="2"/>
              <a:buChar char="ü"/>
            </a:pPr>
            <a:r>
              <a:rPr lang="en-US" sz="6500" dirty="0" smtClean="0">
                <a:solidFill>
                  <a:schemeClr val="bg1"/>
                </a:solidFill>
              </a:rPr>
              <a:t>T-lymphocytes (T-helper cells)</a:t>
            </a:r>
          </a:p>
          <a:p>
            <a:pPr algn="just">
              <a:buClr>
                <a:srgbClr val="FF3399"/>
              </a:buClr>
              <a:buFont typeface="Wingdings" pitchFamily="2" charset="2"/>
              <a:buChar char="ü"/>
            </a:pPr>
            <a:r>
              <a:rPr lang="en-US" sz="6500" dirty="0" smtClean="0">
                <a:solidFill>
                  <a:schemeClr val="bg1"/>
                </a:solidFill>
              </a:rPr>
              <a:t>Keratinocytes</a:t>
            </a:r>
          </a:p>
          <a:p>
            <a:pPr algn="just">
              <a:buClr>
                <a:srgbClr val="FF3399"/>
              </a:buClr>
              <a:buFont typeface="Wingdings" pitchFamily="2" charset="2"/>
              <a:buChar char="ü"/>
            </a:pPr>
            <a:r>
              <a:rPr lang="en-US" sz="6500" dirty="0" smtClean="0">
                <a:solidFill>
                  <a:schemeClr val="bg1"/>
                </a:solidFill>
              </a:rPr>
              <a:t>Neutrophils (Polymorphs)</a:t>
            </a:r>
          </a:p>
          <a:p>
            <a:pPr algn="just">
              <a:buClr>
                <a:srgbClr val="FF3399"/>
              </a:buClr>
              <a:buFont typeface="Wingdings" pitchFamily="2" charset="2"/>
              <a:buChar char="ü"/>
            </a:pPr>
            <a:r>
              <a:rPr lang="en-US" sz="6500" dirty="0" smtClean="0">
                <a:solidFill>
                  <a:schemeClr val="bg1"/>
                </a:solidFill>
              </a:rPr>
              <a:t>Epidermal antigen-presenting cells</a:t>
            </a:r>
          </a:p>
          <a:p>
            <a:pPr algn="just">
              <a:buClr>
                <a:srgbClr val="FF3399"/>
              </a:buClr>
              <a:buFont typeface="Wingdings" pitchFamily="2" charset="2"/>
              <a:buChar char="ü"/>
            </a:pPr>
            <a:r>
              <a:rPr lang="en-US" sz="6500" dirty="0" smtClean="0">
                <a:solidFill>
                  <a:schemeClr val="bg1"/>
                </a:solidFill>
              </a:rPr>
              <a:t>Dermal fibroblasts</a:t>
            </a:r>
          </a:p>
          <a:p>
            <a:pPr>
              <a:buNone/>
            </a:pPr>
            <a:r>
              <a:rPr lang="en-US" sz="5800" dirty="0" smtClean="0">
                <a:solidFill>
                  <a:schemeClr val="bg1"/>
                </a:solidFill>
              </a:rPr>
              <a:t> </a:t>
            </a:r>
          </a:p>
          <a:p>
            <a:pPr>
              <a:buNone/>
            </a:pPr>
            <a:endParaRPr lang="en-US" sz="2800" dirty="0">
              <a:solidFill>
                <a:schemeClr val="bg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8</a:t>
            </a:fld>
            <a:endParaRPr lang="en-US"/>
          </a:p>
        </p:txBody>
      </p:sp>
      <p:sp>
        <p:nvSpPr>
          <p:cNvPr id="3" name="Rectangle 2"/>
          <p:cNvSpPr/>
          <p:nvPr/>
        </p:nvSpPr>
        <p:spPr>
          <a:xfrm>
            <a:off x="533400" y="381000"/>
            <a:ext cx="8229600" cy="5632311"/>
          </a:xfrm>
          <a:prstGeom prst="rect">
            <a:avLst/>
          </a:prstGeom>
        </p:spPr>
        <p:txBody>
          <a:bodyPr wrap="square">
            <a:spAutoFit/>
          </a:bodyPr>
          <a:lstStyle/>
          <a:p>
            <a:pPr algn="just">
              <a:buClr>
                <a:srgbClr val="FFFF00"/>
              </a:buClr>
            </a:pPr>
            <a:r>
              <a:rPr lang="en-US" sz="3600" dirty="0">
                <a:solidFill>
                  <a:schemeClr val="bg1"/>
                </a:solidFill>
              </a:rPr>
              <a:t>These cells produce variety of immunological and biochemical substances that induce and perpetuate psoriatic </a:t>
            </a:r>
            <a:r>
              <a:rPr lang="en-US" sz="3600" dirty="0" smtClean="0">
                <a:solidFill>
                  <a:schemeClr val="bg1"/>
                </a:solidFill>
              </a:rPr>
              <a:t>plaques . Examples are</a:t>
            </a:r>
            <a:r>
              <a:rPr lang="en-US" sz="3600" dirty="0">
                <a:solidFill>
                  <a:schemeClr val="bg1"/>
                </a:solidFill>
              </a:rPr>
              <a:t>: </a:t>
            </a:r>
            <a:r>
              <a:rPr lang="en-US" sz="3600" dirty="0" smtClean="0">
                <a:solidFill>
                  <a:schemeClr val="bg1"/>
                </a:solidFill>
              </a:rPr>
              <a:t> </a:t>
            </a:r>
          </a:p>
          <a:p>
            <a:pPr marL="457200" indent="-457200" algn="just">
              <a:buClr>
                <a:srgbClr val="FFFF00"/>
              </a:buClr>
              <a:buFont typeface="Wingdings" pitchFamily="2" charset="2"/>
              <a:buChar char="ü"/>
            </a:pPr>
            <a:r>
              <a:rPr lang="en-US" sz="3600" dirty="0" smtClean="0">
                <a:solidFill>
                  <a:srgbClr val="FF3399"/>
                </a:solidFill>
              </a:rPr>
              <a:t>Cytokines</a:t>
            </a:r>
          </a:p>
          <a:p>
            <a:pPr marL="457200" indent="-457200" algn="just">
              <a:buClr>
                <a:srgbClr val="FFFF00"/>
              </a:buClr>
              <a:buFont typeface="Wingdings" pitchFamily="2" charset="2"/>
              <a:buChar char="ü"/>
            </a:pPr>
            <a:r>
              <a:rPr lang="en-US" sz="3600" dirty="0" smtClean="0">
                <a:solidFill>
                  <a:srgbClr val="FF3399"/>
                </a:solidFill>
              </a:rPr>
              <a:t>Interleukins</a:t>
            </a:r>
          </a:p>
          <a:p>
            <a:pPr marL="457200" indent="-457200" algn="just">
              <a:buClr>
                <a:srgbClr val="FFFF00"/>
              </a:buClr>
              <a:buFont typeface="Wingdings" pitchFamily="2" charset="2"/>
              <a:buChar char="ü"/>
            </a:pPr>
            <a:r>
              <a:rPr lang="en-US" sz="3600" dirty="0" smtClean="0">
                <a:solidFill>
                  <a:srgbClr val="FF3399"/>
                </a:solidFill>
              </a:rPr>
              <a:t>Chemokines</a:t>
            </a:r>
          </a:p>
          <a:p>
            <a:pPr marL="457200" indent="-457200" algn="just">
              <a:buClr>
                <a:srgbClr val="FFFF00"/>
              </a:buClr>
              <a:buFont typeface="Wingdings" pitchFamily="2" charset="2"/>
              <a:buChar char="ü"/>
            </a:pPr>
            <a:r>
              <a:rPr lang="en-US" sz="3600" dirty="0" smtClean="0">
                <a:solidFill>
                  <a:srgbClr val="FF3399"/>
                </a:solidFill>
              </a:rPr>
              <a:t>Leukotriens</a:t>
            </a:r>
          </a:p>
          <a:p>
            <a:pPr marL="457200" indent="-457200" algn="just">
              <a:buClr>
                <a:srgbClr val="FFFF00"/>
              </a:buClr>
              <a:buFont typeface="Wingdings" pitchFamily="2" charset="2"/>
              <a:buChar char="ü"/>
            </a:pPr>
            <a:r>
              <a:rPr lang="en-US" sz="3600" dirty="0" smtClean="0">
                <a:solidFill>
                  <a:srgbClr val="FF3399"/>
                </a:solidFill>
              </a:rPr>
              <a:t>TNF-alpha </a:t>
            </a:r>
          </a:p>
          <a:p>
            <a:pPr marL="457200" indent="-457200" algn="just">
              <a:buClr>
                <a:srgbClr val="FFFF00"/>
              </a:buClr>
              <a:buFont typeface="Wingdings" pitchFamily="2" charset="2"/>
              <a:buChar char="ü"/>
            </a:pPr>
            <a:r>
              <a:rPr lang="en-US" sz="3600" dirty="0" smtClean="0">
                <a:solidFill>
                  <a:srgbClr val="FF3399"/>
                </a:solidFill>
              </a:rPr>
              <a:t>INF-gamma</a:t>
            </a:r>
            <a:endParaRPr lang="en-US" sz="3600" dirty="0">
              <a:solidFill>
                <a:srgbClr val="FF3399"/>
              </a:solidFill>
            </a:endParaRPr>
          </a:p>
        </p:txBody>
      </p:sp>
    </p:spTree>
    <p:extLst>
      <p:ext uri="{BB962C8B-B14F-4D97-AF65-F5344CB8AC3E}">
        <p14:creationId xmlns="" xmlns:p14="http://schemas.microsoft.com/office/powerpoint/2010/main" val="1475326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73" y="228600"/>
            <a:ext cx="8229600" cy="715962"/>
          </a:xfrm>
        </p:spPr>
        <p:txBody>
          <a:bodyPr>
            <a:normAutofit/>
          </a:bodyPr>
          <a:lstStyle/>
          <a:p>
            <a:pPr algn="l"/>
            <a:r>
              <a:rPr lang="en-US" sz="3600" b="1" i="1" dirty="0" smtClean="0">
                <a:solidFill>
                  <a:srgbClr val="FF3399"/>
                </a:solidFill>
                <a:effectLst>
                  <a:outerShdw blurRad="38100" dist="38100" dir="2700000" algn="tl">
                    <a:srgbClr val="000000">
                      <a:alpha val="43137"/>
                    </a:srgbClr>
                  </a:outerShdw>
                </a:effectLst>
              </a:rPr>
              <a:t>Provoking &amp; predisposing factors</a:t>
            </a:r>
            <a:endParaRPr lang="en-US" sz="3600" b="1" i="1" dirty="0">
              <a:solidFill>
                <a:srgbClr val="FF3399"/>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dirty="0"/>
          </a:p>
        </p:txBody>
      </p:sp>
      <p:sp>
        <p:nvSpPr>
          <p:cNvPr id="4" name="TextBox 3"/>
          <p:cNvSpPr txBox="1"/>
          <p:nvPr/>
        </p:nvSpPr>
        <p:spPr>
          <a:xfrm>
            <a:off x="304800" y="914400"/>
            <a:ext cx="8610600" cy="5632311"/>
          </a:xfrm>
          <a:prstGeom prst="rect">
            <a:avLst/>
          </a:prstGeom>
          <a:noFill/>
        </p:spPr>
        <p:txBody>
          <a:bodyPr wrap="square" rtlCol="0">
            <a:spAutoFit/>
          </a:bodyPr>
          <a:lstStyle/>
          <a:p>
            <a:pPr marL="457200" indent="-457200">
              <a:buAutoNum type="arabicPeriod"/>
            </a:pPr>
            <a:r>
              <a:rPr lang="en-US" sz="3000" dirty="0" smtClean="0">
                <a:solidFill>
                  <a:srgbClr val="FFFF00"/>
                </a:solidFill>
              </a:rPr>
              <a:t>Trauma</a:t>
            </a:r>
            <a:r>
              <a:rPr lang="en-US" sz="3000" dirty="0" smtClean="0">
                <a:solidFill>
                  <a:schemeClr val="bg1"/>
                </a:solidFill>
              </a:rPr>
              <a:t> (Scratches, surgical wounds, burns …..).</a:t>
            </a:r>
          </a:p>
          <a:p>
            <a:pPr marL="457200" indent="-457200"/>
            <a:r>
              <a:rPr lang="en-US" sz="3000" dirty="0" smtClean="0">
                <a:solidFill>
                  <a:srgbClr val="FF3399"/>
                </a:solidFill>
              </a:rPr>
              <a:t>Kobner </a:t>
            </a:r>
            <a:r>
              <a:rPr lang="en-US" sz="3000" dirty="0" smtClean="0">
                <a:solidFill>
                  <a:schemeClr val="bg1"/>
                </a:solidFill>
              </a:rPr>
              <a:t>(Isomorphic)</a:t>
            </a:r>
            <a:r>
              <a:rPr lang="en-US" sz="3000" dirty="0" smtClean="0">
                <a:solidFill>
                  <a:srgbClr val="FF3399"/>
                </a:solidFill>
              </a:rPr>
              <a:t>phenomenon</a:t>
            </a:r>
          </a:p>
          <a:p>
            <a:pPr algn="just"/>
            <a:r>
              <a:rPr lang="en-US" sz="3000" b="1" dirty="0" smtClean="0">
                <a:solidFill>
                  <a:srgbClr val="FFFF00"/>
                </a:solidFill>
              </a:rPr>
              <a:t>2. </a:t>
            </a:r>
            <a:r>
              <a:rPr lang="en-US" sz="3000" dirty="0" smtClean="0">
                <a:solidFill>
                  <a:srgbClr val="FFFF00"/>
                </a:solidFill>
              </a:rPr>
              <a:t>Infections</a:t>
            </a:r>
          </a:p>
          <a:p>
            <a:pPr marL="342900" indent="-342900" algn="just">
              <a:buFont typeface="Wingdings" pitchFamily="2" charset="2"/>
              <a:buChar char="ü"/>
            </a:pPr>
            <a:r>
              <a:rPr lang="en-US" sz="3000" dirty="0" smtClean="0">
                <a:solidFill>
                  <a:schemeClr val="bg1"/>
                </a:solidFill>
              </a:rPr>
              <a:t>Beta- hemolytic Streptococci </a:t>
            </a:r>
            <a:r>
              <a:rPr lang="en-US" sz="3000" i="1" dirty="0" smtClean="0">
                <a:solidFill>
                  <a:schemeClr val="bg1"/>
                </a:solidFill>
              </a:rPr>
              <a:t>→ </a:t>
            </a:r>
            <a:r>
              <a:rPr lang="en-US" sz="3000" dirty="0" smtClean="0">
                <a:solidFill>
                  <a:schemeClr val="bg1"/>
                </a:solidFill>
              </a:rPr>
              <a:t>Guttate Psoriasis.</a:t>
            </a:r>
          </a:p>
          <a:p>
            <a:pPr marL="342900" indent="-342900" algn="just">
              <a:buFont typeface="Wingdings" pitchFamily="2" charset="2"/>
              <a:buChar char="ü"/>
            </a:pPr>
            <a:r>
              <a:rPr lang="en-US" sz="3000" dirty="0" smtClean="0">
                <a:solidFill>
                  <a:schemeClr val="bg1"/>
                </a:solidFill>
              </a:rPr>
              <a:t>HCV</a:t>
            </a:r>
          </a:p>
          <a:p>
            <a:pPr marL="342900" indent="-342900" algn="just">
              <a:buFont typeface="Wingdings" pitchFamily="2" charset="2"/>
              <a:buChar char="ü"/>
            </a:pPr>
            <a:r>
              <a:rPr lang="en-US" sz="3000" dirty="0" smtClean="0">
                <a:solidFill>
                  <a:schemeClr val="bg1"/>
                </a:solidFill>
              </a:rPr>
              <a:t>HIV</a:t>
            </a:r>
          </a:p>
          <a:p>
            <a:pPr algn="just"/>
            <a:r>
              <a:rPr lang="en-US" sz="3000" dirty="0" smtClean="0">
                <a:solidFill>
                  <a:srgbClr val="FFFF00"/>
                </a:solidFill>
              </a:rPr>
              <a:t>3. Sunlight</a:t>
            </a:r>
            <a:r>
              <a:rPr lang="en-US" sz="3000" dirty="0" smtClean="0">
                <a:solidFill>
                  <a:schemeClr val="bg1"/>
                </a:solidFill>
              </a:rPr>
              <a:t>: 90% improved: 10% worsened</a:t>
            </a:r>
          </a:p>
          <a:p>
            <a:pPr algn="just"/>
            <a:r>
              <a:rPr lang="en-US" sz="3000" dirty="0" smtClean="0">
                <a:solidFill>
                  <a:srgbClr val="FFFF00"/>
                </a:solidFill>
              </a:rPr>
              <a:t>4. Hormonal factor</a:t>
            </a:r>
          </a:p>
          <a:p>
            <a:pPr marL="342900" indent="-342900" algn="just">
              <a:buFont typeface="Wingdings" pitchFamily="2" charset="2"/>
              <a:buChar char="ü"/>
            </a:pPr>
            <a:r>
              <a:rPr lang="en-US" sz="3000" dirty="0" smtClean="0">
                <a:solidFill>
                  <a:srgbClr val="FF3399"/>
                </a:solidFill>
              </a:rPr>
              <a:t>Pregnancy</a:t>
            </a:r>
            <a:r>
              <a:rPr lang="en-US" sz="3000" dirty="0" smtClean="0">
                <a:solidFill>
                  <a:schemeClr val="bg1"/>
                </a:solidFill>
              </a:rPr>
              <a:t>: improves psoriasis but it may relapse postpartum.</a:t>
            </a:r>
          </a:p>
          <a:p>
            <a:pPr marL="342900" indent="-342900" algn="just">
              <a:buFont typeface="Wingdings" pitchFamily="2" charset="2"/>
              <a:buChar char="ü"/>
            </a:pPr>
            <a:r>
              <a:rPr lang="en-US" sz="3000" dirty="0" smtClean="0">
                <a:solidFill>
                  <a:srgbClr val="FF3399"/>
                </a:solidFill>
              </a:rPr>
              <a:t>Hypocalcaemia</a:t>
            </a:r>
            <a:r>
              <a:rPr lang="en-US" sz="3000" dirty="0" smtClean="0">
                <a:solidFill>
                  <a:schemeClr val="bg1"/>
                </a:solidFill>
              </a:rPr>
              <a:t> (hypoparathyroidism) is a rare precipitating cause of psoriasis.</a:t>
            </a:r>
            <a:endParaRPr lang="en-US" sz="3000" dirty="0">
              <a:solidFill>
                <a:srgbClr val="FFFF00"/>
              </a:solidFill>
            </a:endParaRPr>
          </a:p>
        </p:txBody>
      </p:sp>
    </p:spTree>
    <p:extLst>
      <p:ext uri="{BB962C8B-B14F-4D97-AF65-F5344CB8AC3E}">
        <p14:creationId xmlns="" xmlns:p14="http://schemas.microsoft.com/office/powerpoint/2010/main" val="2719148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715962"/>
          </a:xfrm>
        </p:spPr>
        <p:txBody>
          <a:bodyPr>
            <a:normAutofit/>
          </a:bodyPr>
          <a:lstStyle/>
          <a:p>
            <a:pPr algn="l"/>
            <a:r>
              <a:rPr lang="en-US" sz="3600" b="1" i="1" dirty="0" smtClean="0">
                <a:solidFill>
                  <a:srgbClr val="FF3399"/>
                </a:solidFill>
                <a:effectLst>
                  <a:outerShdw blurRad="38100" dist="38100" dir="2700000" algn="tl">
                    <a:srgbClr val="000000">
                      <a:alpha val="43137"/>
                    </a:srgbClr>
                  </a:outerShdw>
                </a:effectLst>
              </a:rPr>
              <a:t>Provoking &amp; predisposing factors</a:t>
            </a:r>
            <a:endParaRPr lang="en-US" sz="3600" b="1" i="1" dirty="0">
              <a:solidFill>
                <a:srgbClr val="FF3399"/>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dirty="0"/>
          </a:p>
        </p:txBody>
      </p:sp>
      <p:sp>
        <p:nvSpPr>
          <p:cNvPr id="4" name="TextBox 3"/>
          <p:cNvSpPr txBox="1"/>
          <p:nvPr/>
        </p:nvSpPr>
        <p:spPr>
          <a:xfrm>
            <a:off x="381000" y="1295400"/>
            <a:ext cx="8458200" cy="4524315"/>
          </a:xfrm>
          <a:prstGeom prst="rect">
            <a:avLst/>
          </a:prstGeom>
          <a:noFill/>
        </p:spPr>
        <p:txBody>
          <a:bodyPr wrap="square" rtlCol="0">
            <a:spAutoFit/>
          </a:bodyPr>
          <a:lstStyle/>
          <a:p>
            <a:pPr algn="just"/>
            <a:r>
              <a:rPr lang="en-US" sz="3200" dirty="0" smtClean="0">
                <a:solidFill>
                  <a:srgbClr val="FFFF00"/>
                </a:solidFill>
              </a:rPr>
              <a:t>5. Drugs</a:t>
            </a:r>
            <a:r>
              <a:rPr lang="en-US" sz="3200" dirty="0" smtClean="0">
                <a:solidFill>
                  <a:schemeClr val="bg1"/>
                </a:solidFill>
              </a:rPr>
              <a:t>: Antimalarials/ Beta-blockers/  IFN-</a:t>
            </a:r>
            <a:r>
              <a:rPr lang="el-GR" sz="3200" dirty="0" smtClean="0">
                <a:solidFill>
                  <a:schemeClr val="bg1"/>
                </a:solidFill>
              </a:rPr>
              <a:t>α</a:t>
            </a:r>
            <a:r>
              <a:rPr lang="en-US" sz="3200" dirty="0" smtClean="0">
                <a:solidFill>
                  <a:schemeClr val="bg1"/>
                </a:solidFill>
              </a:rPr>
              <a:t> &amp;</a:t>
            </a:r>
          </a:p>
          <a:p>
            <a:pPr algn="just"/>
            <a:r>
              <a:rPr lang="en-US" sz="3200" dirty="0" smtClean="0">
                <a:solidFill>
                  <a:schemeClr val="bg1"/>
                </a:solidFill>
              </a:rPr>
              <a:t>Lithium (may exacerbate psoriasis).</a:t>
            </a:r>
          </a:p>
          <a:p>
            <a:pPr algn="just"/>
            <a:r>
              <a:rPr lang="en-US" sz="3200" dirty="0" smtClean="0">
                <a:solidFill>
                  <a:schemeClr val="bg1"/>
                </a:solidFill>
              </a:rPr>
              <a:t>Systemic or potent topical CS and Efalizumab may result in rebound psoriasis on their withdrawal.</a:t>
            </a:r>
          </a:p>
          <a:p>
            <a:pPr algn="just"/>
            <a:r>
              <a:rPr lang="en-US" sz="3200" dirty="0" smtClean="0">
                <a:solidFill>
                  <a:schemeClr val="bg1"/>
                </a:solidFill>
              </a:rPr>
              <a:t>NSAIDs exacerbate psoriasis (unproven).</a:t>
            </a:r>
          </a:p>
          <a:p>
            <a:pPr algn="just"/>
            <a:r>
              <a:rPr lang="en-US" sz="3200" dirty="0" smtClean="0">
                <a:solidFill>
                  <a:srgbClr val="FFFF00"/>
                </a:solidFill>
              </a:rPr>
              <a:t>6. Smoking</a:t>
            </a:r>
            <a:r>
              <a:rPr lang="en-US" sz="3200" dirty="0" smtClean="0">
                <a:solidFill>
                  <a:schemeClr val="bg1"/>
                </a:solidFill>
              </a:rPr>
              <a:t>: Psoriasis is more common in smokers and x-smokers.</a:t>
            </a:r>
          </a:p>
          <a:p>
            <a:pPr algn="just"/>
            <a:r>
              <a:rPr lang="en-US" sz="3200" dirty="0" smtClean="0">
                <a:solidFill>
                  <a:srgbClr val="FFFF00"/>
                </a:solidFill>
              </a:rPr>
              <a:t>7. Emotion</a:t>
            </a:r>
            <a:r>
              <a:rPr lang="en-US" sz="3200" dirty="0" smtClean="0">
                <a:solidFill>
                  <a:schemeClr val="bg1"/>
                </a:solidFill>
              </a:rPr>
              <a:t>: Emotional upsets seem to cause some exacerbations.</a:t>
            </a:r>
            <a:endParaRPr lang="en-US" sz="3200" dirty="0">
              <a:solidFill>
                <a:schemeClr val="bg1"/>
              </a:solidFill>
            </a:endParaRPr>
          </a:p>
        </p:txBody>
      </p:sp>
    </p:spTree>
    <p:extLst>
      <p:ext uri="{BB962C8B-B14F-4D97-AF65-F5344CB8AC3E}">
        <p14:creationId xmlns="" xmlns:p14="http://schemas.microsoft.com/office/powerpoint/2010/main" val="16312750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11</a:t>
            </a:fld>
            <a:endParaRPr lang="en-US" dirty="0"/>
          </a:p>
        </p:txBody>
      </p:sp>
      <p:sp>
        <p:nvSpPr>
          <p:cNvPr id="3" name="TextBox 2"/>
          <p:cNvSpPr txBox="1"/>
          <p:nvPr/>
        </p:nvSpPr>
        <p:spPr>
          <a:xfrm>
            <a:off x="381000" y="228600"/>
            <a:ext cx="3657601" cy="646331"/>
          </a:xfrm>
          <a:prstGeom prst="rect">
            <a:avLst/>
          </a:prstGeom>
          <a:noFill/>
        </p:spPr>
        <p:txBody>
          <a:bodyPr wrap="square" rtlCol="0">
            <a:spAutoFit/>
          </a:bodyPr>
          <a:lstStyle/>
          <a:p>
            <a:r>
              <a:rPr lang="en-US" sz="3600" b="1" i="1" dirty="0" smtClean="0">
                <a:solidFill>
                  <a:srgbClr val="FF3399"/>
                </a:solidFill>
                <a:effectLst>
                  <a:outerShdw blurRad="38100" dist="38100" dir="2700000" algn="tl">
                    <a:srgbClr val="000000">
                      <a:alpha val="43137"/>
                    </a:srgbClr>
                  </a:outerShdw>
                </a:effectLst>
              </a:rPr>
              <a:t>Histopathology</a:t>
            </a:r>
            <a:endParaRPr lang="en-US" sz="3600" b="1" i="1" dirty="0">
              <a:solidFill>
                <a:srgbClr val="FF3399"/>
              </a:solidFill>
              <a:effectLst>
                <a:outerShdw blurRad="38100" dist="38100" dir="2700000" algn="tl">
                  <a:srgbClr val="000000">
                    <a:alpha val="43137"/>
                  </a:srgbClr>
                </a:outerShdw>
              </a:effectLst>
            </a:endParaRPr>
          </a:p>
        </p:txBody>
      </p:sp>
      <p:sp>
        <p:nvSpPr>
          <p:cNvPr id="4" name="TextBox 3"/>
          <p:cNvSpPr txBox="1"/>
          <p:nvPr/>
        </p:nvSpPr>
        <p:spPr>
          <a:xfrm>
            <a:off x="304801" y="844689"/>
            <a:ext cx="8458200" cy="5632311"/>
          </a:xfrm>
          <a:prstGeom prst="rect">
            <a:avLst/>
          </a:prstGeom>
          <a:noFill/>
        </p:spPr>
        <p:txBody>
          <a:bodyPr wrap="square" rtlCol="0">
            <a:spAutoFit/>
          </a:bodyPr>
          <a:lstStyle/>
          <a:p>
            <a:pPr marL="457200" indent="-457200" algn="just">
              <a:buAutoNum type="arabicPeriod"/>
            </a:pPr>
            <a:r>
              <a:rPr lang="en-US" sz="3000" dirty="0" smtClean="0">
                <a:solidFill>
                  <a:schemeClr val="bg1"/>
                </a:solidFill>
              </a:rPr>
              <a:t>Parakeratosis</a:t>
            </a:r>
          </a:p>
          <a:p>
            <a:pPr marL="457200" indent="-457200" algn="just">
              <a:buAutoNum type="arabicPeriod"/>
            </a:pPr>
            <a:r>
              <a:rPr lang="en-US" sz="3000" dirty="0" smtClean="0">
                <a:solidFill>
                  <a:schemeClr val="bg1"/>
                </a:solidFill>
              </a:rPr>
              <a:t>Absent granular cell layer</a:t>
            </a:r>
          </a:p>
          <a:p>
            <a:pPr algn="just"/>
            <a:r>
              <a:rPr lang="en-US" sz="3000" dirty="0" smtClean="0">
                <a:solidFill>
                  <a:schemeClr val="bg1"/>
                </a:solidFill>
              </a:rPr>
              <a:t>3. Acanthosis: irregular </a:t>
            </a:r>
            <a:r>
              <a:rPr lang="en-US" sz="3000" dirty="0">
                <a:solidFill>
                  <a:schemeClr val="bg1"/>
                </a:solidFill>
              </a:rPr>
              <a:t>thickening of the epidermis over the </a:t>
            </a:r>
            <a:r>
              <a:rPr lang="en-US" sz="3000" dirty="0" smtClean="0">
                <a:solidFill>
                  <a:schemeClr val="bg1"/>
                </a:solidFill>
              </a:rPr>
              <a:t>rete ridges (</a:t>
            </a:r>
            <a:r>
              <a:rPr lang="en-US" sz="3000" dirty="0" smtClean="0">
                <a:solidFill>
                  <a:srgbClr val="FFFF00"/>
                </a:solidFill>
                <a:effectLst>
                  <a:outerShdw blurRad="38100" dist="38100" dir="2700000" algn="tl">
                    <a:srgbClr val="000000">
                      <a:alpha val="43137"/>
                    </a:srgbClr>
                  </a:outerShdw>
                </a:effectLst>
              </a:rPr>
              <a:t>test tube-like rete ridges</a:t>
            </a:r>
            <a:r>
              <a:rPr lang="en-US" sz="3000" dirty="0" smtClean="0">
                <a:solidFill>
                  <a:schemeClr val="bg1"/>
                </a:solidFill>
              </a:rPr>
              <a:t>), </a:t>
            </a:r>
            <a:r>
              <a:rPr lang="en-US" sz="3000" dirty="0">
                <a:solidFill>
                  <a:schemeClr val="bg1"/>
                </a:solidFill>
              </a:rPr>
              <a:t>but thinning over dermal </a:t>
            </a:r>
            <a:r>
              <a:rPr lang="en-US" sz="3000" dirty="0" smtClean="0">
                <a:solidFill>
                  <a:schemeClr val="bg1"/>
                </a:solidFill>
              </a:rPr>
              <a:t>papillae (</a:t>
            </a:r>
            <a:r>
              <a:rPr lang="en-US" sz="3000" dirty="0" smtClean="0">
                <a:solidFill>
                  <a:srgbClr val="FFFF00"/>
                </a:solidFill>
                <a:effectLst>
                  <a:outerShdw blurRad="38100" dist="38100" dir="2700000" algn="tl">
                    <a:srgbClr val="000000">
                      <a:alpha val="43137"/>
                    </a:srgbClr>
                  </a:outerShdw>
                </a:effectLst>
              </a:rPr>
              <a:t>suprapapillary thinning</a:t>
            </a:r>
            <a:r>
              <a:rPr lang="en-US" sz="3000" dirty="0" smtClean="0">
                <a:solidFill>
                  <a:schemeClr val="bg1"/>
                </a:solidFill>
              </a:rPr>
              <a:t>). Bleeding may </a:t>
            </a:r>
            <a:r>
              <a:rPr lang="en-US" sz="3000" dirty="0">
                <a:solidFill>
                  <a:schemeClr val="bg1"/>
                </a:solidFill>
              </a:rPr>
              <a:t>occur when scale is scratched off (</a:t>
            </a:r>
            <a:r>
              <a:rPr lang="en-US" sz="3000" dirty="0">
                <a:solidFill>
                  <a:srgbClr val="FF3399"/>
                </a:solidFill>
              </a:rPr>
              <a:t>Auspitz’s sign</a:t>
            </a:r>
            <a:r>
              <a:rPr lang="en-US" sz="3000" dirty="0" smtClean="0">
                <a:solidFill>
                  <a:schemeClr val="bg1"/>
                </a:solidFill>
              </a:rPr>
              <a:t>). </a:t>
            </a:r>
            <a:endParaRPr lang="en-US" sz="3000" dirty="0">
              <a:solidFill>
                <a:schemeClr val="bg1"/>
              </a:solidFill>
            </a:endParaRPr>
          </a:p>
          <a:p>
            <a:pPr algn="just"/>
            <a:r>
              <a:rPr lang="en-US" sz="3000" dirty="0">
                <a:solidFill>
                  <a:schemeClr val="bg1"/>
                </a:solidFill>
              </a:rPr>
              <a:t>4</a:t>
            </a:r>
            <a:r>
              <a:rPr lang="en-US" sz="3000" dirty="0" smtClean="0">
                <a:solidFill>
                  <a:schemeClr val="bg1"/>
                </a:solidFill>
              </a:rPr>
              <a:t>. </a:t>
            </a:r>
            <a:r>
              <a:rPr lang="en-US" sz="3000" dirty="0">
                <a:solidFill>
                  <a:schemeClr val="bg1"/>
                </a:solidFill>
              </a:rPr>
              <a:t>Epidermal polymorphonuclear leucocyte infiltrates</a:t>
            </a:r>
          </a:p>
          <a:p>
            <a:pPr algn="just"/>
            <a:r>
              <a:rPr lang="en-US" sz="3000" dirty="0">
                <a:solidFill>
                  <a:schemeClr val="bg1"/>
                </a:solidFill>
              </a:rPr>
              <a:t>and micro-abscesses </a:t>
            </a:r>
            <a:r>
              <a:rPr lang="en-US" sz="3000" dirty="0" smtClean="0">
                <a:solidFill>
                  <a:schemeClr val="bg1"/>
                </a:solidFill>
              </a:rPr>
              <a:t>(</a:t>
            </a:r>
            <a:r>
              <a:rPr lang="en-US" sz="3000" dirty="0" smtClean="0">
                <a:solidFill>
                  <a:srgbClr val="FF3399"/>
                </a:solidFill>
              </a:rPr>
              <a:t>Munro microabscesses</a:t>
            </a:r>
            <a:r>
              <a:rPr lang="en-US" sz="3000" dirty="0" smtClean="0">
                <a:solidFill>
                  <a:schemeClr val="bg1"/>
                </a:solidFill>
              </a:rPr>
              <a:t>).</a:t>
            </a:r>
            <a:endParaRPr lang="en-US" sz="3000" dirty="0">
              <a:solidFill>
                <a:schemeClr val="bg1"/>
              </a:solidFill>
            </a:endParaRPr>
          </a:p>
          <a:p>
            <a:pPr algn="just"/>
            <a:r>
              <a:rPr lang="en-US" sz="3000" dirty="0" smtClean="0">
                <a:solidFill>
                  <a:schemeClr val="bg1"/>
                </a:solidFill>
              </a:rPr>
              <a:t>4. </a:t>
            </a:r>
            <a:r>
              <a:rPr lang="en-US" sz="3000" dirty="0">
                <a:solidFill>
                  <a:schemeClr val="bg1"/>
                </a:solidFill>
              </a:rPr>
              <a:t>Dilated </a:t>
            </a:r>
            <a:r>
              <a:rPr lang="en-US" sz="3000" dirty="0" smtClean="0">
                <a:solidFill>
                  <a:schemeClr val="bg1"/>
                </a:solidFill>
              </a:rPr>
              <a:t>&amp; </a:t>
            </a:r>
            <a:r>
              <a:rPr lang="en-US" sz="3000" dirty="0">
                <a:solidFill>
                  <a:schemeClr val="bg1"/>
                </a:solidFill>
              </a:rPr>
              <a:t>tortuous capillary loops in the </a:t>
            </a:r>
            <a:r>
              <a:rPr lang="en-US" sz="3000" dirty="0" smtClean="0">
                <a:solidFill>
                  <a:schemeClr val="bg1"/>
                </a:solidFill>
              </a:rPr>
              <a:t>dermal papillae</a:t>
            </a:r>
            <a:r>
              <a:rPr lang="en-US" sz="3000" dirty="0">
                <a:solidFill>
                  <a:schemeClr val="bg1"/>
                </a:solidFill>
              </a:rPr>
              <a:t>.</a:t>
            </a:r>
          </a:p>
          <a:p>
            <a:pPr algn="just"/>
            <a:r>
              <a:rPr lang="de-DE" sz="3000" dirty="0" smtClean="0">
                <a:solidFill>
                  <a:schemeClr val="bg1"/>
                </a:solidFill>
              </a:rPr>
              <a:t>5. </a:t>
            </a:r>
            <a:r>
              <a:rPr lang="de-DE" sz="3000" dirty="0">
                <a:solidFill>
                  <a:schemeClr val="bg1"/>
                </a:solidFill>
              </a:rPr>
              <a:t>T-lymphocyte infiltrate in upper dermis.</a:t>
            </a:r>
            <a:endParaRPr lang="en-US" sz="3000"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4"/>
          <p:cNvSpPr>
            <a:spLocks noGrp="1"/>
          </p:cNvSpPr>
          <p:nvPr>
            <p:ph type="sldNum" sz="quarter" idx="12"/>
          </p:nvPr>
        </p:nvSpPr>
        <p:spPr>
          <a:noFill/>
        </p:spPr>
        <p:txBody>
          <a:bodyPr/>
          <a:lstStyle/>
          <a:p>
            <a:fld id="{2FED5816-CF3E-409F-91BD-EEC00F6F3AA0}" type="slidenum">
              <a:rPr lang="ar-SA" smtClean="0">
                <a:cs typeface="Arial" pitchFamily="34" charset="0"/>
              </a:rPr>
              <a:pPr/>
              <a:t>12</a:t>
            </a:fld>
            <a:endParaRPr lang="en-US" dirty="0" smtClean="0">
              <a:cs typeface="Arial" pitchFamily="34" charset="0"/>
            </a:endParaRPr>
          </a:p>
        </p:txBody>
      </p:sp>
      <p:pic>
        <p:nvPicPr>
          <p:cNvPr id="76803" name="Picture 3" descr="Psor-002[1]"/>
          <p:cNvPicPr preferRelativeResize="0">
            <a:picLocks noGrp="1" noChangeArrowheads="1"/>
          </p:cNvPicPr>
          <p:nvPr>
            <p:ph/>
          </p:nvPr>
        </p:nvPicPr>
        <p:blipFill>
          <a:blip r:embed="rId3" cstate="print"/>
          <a:srcRect/>
          <a:stretch>
            <a:fillRect/>
          </a:stretch>
        </p:blipFill>
        <p:spPr>
          <a:xfrm>
            <a:off x="304800" y="293178"/>
            <a:ext cx="8523287" cy="6260022"/>
          </a:xfrm>
        </p:spPr>
      </p:pic>
      <p:sp>
        <p:nvSpPr>
          <p:cNvPr id="76804" name="AutoShape 5"/>
          <p:cNvSpPr>
            <a:spLocks noChangeArrowheads="1"/>
          </p:cNvSpPr>
          <p:nvPr/>
        </p:nvSpPr>
        <p:spPr bwMode="auto">
          <a:xfrm rot="2449774">
            <a:off x="2627314" y="476250"/>
            <a:ext cx="720725" cy="431800"/>
          </a:xfrm>
          <a:prstGeom prst="rightArrow">
            <a:avLst>
              <a:gd name="adj1" fmla="val 50000"/>
              <a:gd name="adj2" fmla="val 41728"/>
            </a:avLst>
          </a:prstGeom>
          <a:solidFill>
            <a:srgbClr val="FF0000"/>
          </a:solidFill>
          <a:ln w="25400">
            <a:solidFill>
              <a:schemeClr val="tx1"/>
            </a:solidFill>
            <a:miter lim="800000"/>
            <a:headEnd/>
            <a:tailEnd/>
          </a:ln>
        </p:spPr>
        <p:txBody>
          <a:bodyPr wrap="none" anchor="ctr"/>
          <a:lstStyle/>
          <a:p>
            <a:pPr algn="r" rtl="1"/>
            <a:endParaRPr lang="en-US" dirty="0"/>
          </a:p>
        </p:txBody>
      </p:sp>
      <p:sp>
        <p:nvSpPr>
          <p:cNvPr id="76805" name="AutoShape 6"/>
          <p:cNvSpPr>
            <a:spLocks noChangeArrowheads="1"/>
          </p:cNvSpPr>
          <p:nvPr/>
        </p:nvSpPr>
        <p:spPr bwMode="auto">
          <a:xfrm>
            <a:off x="5651501" y="1412875"/>
            <a:ext cx="720725" cy="431800"/>
          </a:xfrm>
          <a:prstGeom prst="rightArrow">
            <a:avLst>
              <a:gd name="adj1" fmla="val 50000"/>
              <a:gd name="adj2" fmla="val 41728"/>
            </a:avLst>
          </a:prstGeom>
          <a:solidFill>
            <a:srgbClr val="FFFF00"/>
          </a:solidFill>
          <a:ln w="25400">
            <a:solidFill>
              <a:schemeClr val="tx1"/>
            </a:solidFill>
            <a:miter lim="800000"/>
            <a:headEnd/>
            <a:tailEnd/>
          </a:ln>
        </p:spPr>
        <p:txBody>
          <a:bodyPr wrap="none" anchor="ctr"/>
          <a:lstStyle/>
          <a:p>
            <a:pPr algn="r" rtl="1"/>
            <a:endParaRPr lang="en-US" dirty="0"/>
          </a:p>
        </p:txBody>
      </p:sp>
      <p:sp>
        <p:nvSpPr>
          <p:cNvPr id="76806" name="AutoShape 7"/>
          <p:cNvSpPr>
            <a:spLocks noChangeArrowheads="1"/>
          </p:cNvSpPr>
          <p:nvPr/>
        </p:nvSpPr>
        <p:spPr bwMode="auto">
          <a:xfrm>
            <a:off x="4785447" y="2059132"/>
            <a:ext cx="720725" cy="431800"/>
          </a:xfrm>
          <a:prstGeom prst="rightArrow">
            <a:avLst>
              <a:gd name="adj1" fmla="val 50000"/>
              <a:gd name="adj2" fmla="val 41728"/>
            </a:avLst>
          </a:prstGeom>
          <a:solidFill>
            <a:srgbClr val="FF0000"/>
          </a:solidFill>
          <a:ln w="25400">
            <a:solidFill>
              <a:schemeClr val="tx1"/>
            </a:solidFill>
            <a:miter lim="800000"/>
            <a:headEnd/>
            <a:tailEnd/>
          </a:ln>
        </p:spPr>
        <p:txBody>
          <a:bodyPr wrap="none" anchor="ctr"/>
          <a:lstStyle/>
          <a:p>
            <a:pPr algn="r" rtl="1"/>
            <a:endParaRPr lang="en-US" dirty="0"/>
          </a:p>
        </p:txBody>
      </p:sp>
      <p:sp>
        <p:nvSpPr>
          <p:cNvPr id="76807" name="AutoShape 8"/>
          <p:cNvSpPr>
            <a:spLocks noChangeArrowheads="1"/>
          </p:cNvSpPr>
          <p:nvPr/>
        </p:nvSpPr>
        <p:spPr bwMode="auto">
          <a:xfrm>
            <a:off x="6011864" y="4797426"/>
            <a:ext cx="720725" cy="431800"/>
          </a:xfrm>
          <a:prstGeom prst="rightArrow">
            <a:avLst>
              <a:gd name="adj1" fmla="val 50000"/>
              <a:gd name="adj2" fmla="val 41728"/>
            </a:avLst>
          </a:prstGeom>
          <a:solidFill>
            <a:srgbClr val="FF0000"/>
          </a:solidFill>
          <a:ln w="25400">
            <a:solidFill>
              <a:schemeClr val="tx1"/>
            </a:solidFill>
            <a:miter lim="800000"/>
            <a:headEnd/>
            <a:tailEnd/>
          </a:ln>
        </p:spPr>
        <p:txBody>
          <a:bodyPr wrap="none" anchor="ctr"/>
          <a:lstStyle/>
          <a:p>
            <a:pPr algn="r" rtl="1"/>
            <a:endParaRPr lang="en-US" dirty="0"/>
          </a:p>
        </p:txBody>
      </p:sp>
      <p:sp>
        <p:nvSpPr>
          <p:cNvPr id="76808" name="Oval 9"/>
          <p:cNvSpPr>
            <a:spLocks noChangeArrowheads="1"/>
          </p:cNvSpPr>
          <p:nvPr/>
        </p:nvSpPr>
        <p:spPr bwMode="auto">
          <a:xfrm>
            <a:off x="3779837" y="4581526"/>
            <a:ext cx="2087563" cy="936625"/>
          </a:xfrm>
          <a:prstGeom prst="ellipse">
            <a:avLst/>
          </a:prstGeom>
          <a:solidFill>
            <a:srgbClr val="FFFF00"/>
          </a:solidFill>
          <a:ln w="19050">
            <a:solidFill>
              <a:srgbClr val="FF0000"/>
            </a:solidFill>
            <a:round/>
            <a:headEnd/>
            <a:tailEnd/>
          </a:ln>
        </p:spPr>
        <p:txBody>
          <a:bodyPr wrap="none" anchor="ctr"/>
          <a:lstStyle/>
          <a:p>
            <a:pPr algn="ctr"/>
            <a:r>
              <a:rPr lang="en-US" sz="2000" b="1" dirty="0"/>
              <a:t>Dilated tortuous </a:t>
            </a:r>
          </a:p>
          <a:p>
            <a:pPr algn="ctr"/>
            <a:r>
              <a:rPr lang="en-US" sz="2000" b="1" dirty="0"/>
              <a:t>capillaries</a:t>
            </a:r>
          </a:p>
        </p:txBody>
      </p:sp>
      <p:sp>
        <p:nvSpPr>
          <p:cNvPr id="76809" name="Oval 10"/>
          <p:cNvSpPr>
            <a:spLocks noChangeArrowheads="1"/>
          </p:cNvSpPr>
          <p:nvPr/>
        </p:nvSpPr>
        <p:spPr bwMode="auto">
          <a:xfrm>
            <a:off x="609600" y="293178"/>
            <a:ext cx="1946276" cy="832361"/>
          </a:xfrm>
          <a:prstGeom prst="ellipse">
            <a:avLst/>
          </a:prstGeom>
          <a:solidFill>
            <a:srgbClr val="FFFF00"/>
          </a:solidFill>
          <a:ln w="19050">
            <a:solidFill>
              <a:srgbClr val="FF0000"/>
            </a:solidFill>
            <a:round/>
            <a:headEnd/>
            <a:tailEnd/>
          </a:ln>
        </p:spPr>
        <p:txBody>
          <a:bodyPr wrap="none" anchor="ctr"/>
          <a:lstStyle/>
          <a:p>
            <a:pPr algn="ctr"/>
            <a:r>
              <a:rPr lang="en-US" sz="2000" b="1" dirty="0"/>
              <a:t>Parakeratosis</a:t>
            </a:r>
          </a:p>
        </p:txBody>
      </p:sp>
      <p:sp>
        <p:nvSpPr>
          <p:cNvPr id="76810" name="Oval 11"/>
          <p:cNvSpPr>
            <a:spLocks noChangeArrowheads="1"/>
          </p:cNvSpPr>
          <p:nvPr/>
        </p:nvSpPr>
        <p:spPr bwMode="auto">
          <a:xfrm>
            <a:off x="6732589" y="1053307"/>
            <a:ext cx="2087563" cy="719137"/>
          </a:xfrm>
          <a:prstGeom prst="ellipse">
            <a:avLst/>
          </a:prstGeom>
          <a:solidFill>
            <a:srgbClr val="FFFF00"/>
          </a:solidFill>
          <a:ln w="19050">
            <a:solidFill>
              <a:srgbClr val="FF0000"/>
            </a:solidFill>
            <a:round/>
            <a:headEnd/>
            <a:tailEnd/>
          </a:ln>
        </p:spPr>
        <p:txBody>
          <a:bodyPr wrap="none" anchor="ctr"/>
          <a:lstStyle/>
          <a:p>
            <a:pPr algn="ctr"/>
            <a:r>
              <a:rPr lang="en-US" sz="2000" b="1" dirty="0"/>
              <a:t>No granular layer</a:t>
            </a:r>
          </a:p>
        </p:txBody>
      </p:sp>
      <p:sp>
        <p:nvSpPr>
          <p:cNvPr id="76811" name="Oval 12"/>
          <p:cNvSpPr>
            <a:spLocks noChangeArrowheads="1"/>
          </p:cNvSpPr>
          <p:nvPr/>
        </p:nvSpPr>
        <p:spPr bwMode="auto">
          <a:xfrm>
            <a:off x="2634240" y="1916112"/>
            <a:ext cx="2087563" cy="792163"/>
          </a:xfrm>
          <a:prstGeom prst="ellipse">
            <a:avLst/>
          </a:prstGeom>
          <a:solidFill>
            <a:srgbClr val="FFFF00"/>
          </a:solidFill>
          <a:ln w="19050">
            <a:solidFill>
              <a:srgbClr val="FF0000"/>
            </a:solidFill>
            <a:round/>
            <a:headEnd/>
            <a:tailEnd/>
          </a:ln>
        </p:spPr>
        <p:txBody>
          <a:bodyPr wrap="none" anchor="ctr"/>
          <a:lstStyle/>
          <a:p>
            <a:pPr algn="ctr"/>
            <a:r>
              <a:rPr lang="en-US" sz="2000" b="1" dirty="0"/>
              <a:t>Acanthosis</a:t>
            </a:r>
          </a:p>
        </p:txBody>
      </p:sp>
    </p:spTree>
    <p:extLst>
      <p:ext uri="{BB962C8B-B14F-4D97-AF65-F5344CB8AC3E}">
        <p14:creationId xmlns="" xmlns:p14="http://schemas.microsoft.com/office/powerpoint/2010/main" val="1312211266"/>
      </p:ext>
    </p:extLst>
  </p:cSld>
  <p:clrMapOvr>
    <a:masterClrMapping/>
  </p:clrMapOvr>
  <p:transition spd="med">
    <p:wipe dir="d"/>
    <p:sndAc>
      <p:stSnd>
        <p:snd r:embed="rId2"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715962"/>
          </a:xfrm>
        </p:spPr>
        <p:txBody>
          <a:bodyPr>
            <a:normAutofit/>
          </a:bodyPr>
          <a:lstStyle/>
          <a:p>
            <a:pPr algn="l"/>
            <a:r>
              <a:rPr lang="en-US" sz="3200" b="1" i="1" dirty="0" smtClean="0">
                <a:solidFill>
                  <a:srgbClr val="FFFF00"/>
                </a:solidFill>
                <a:effectLst>
                  <a:outerShdw blurRad="38100" dist="38100" dir="2700000" algn="tl">
                    <a:srgbClr val="000000">
                      <a:alpha val="43137"/>
                    </a:srgbClr>
                  </a:outerShdw>
                </a:effectLst>
              </a:rPr>
              <a:t>Presentation of Psoriasis</a:t>
            </a:r>
            <a:endParaRPr lang="en-US" sz="3200" b="1" i="1" dirty="0">
              <a:solidFill>
                <a:srgbClr val="FFFF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13</a:t>
            </a:fld>
            <a:endParaRPr lang="en-US" dirty="0"/>
          </a:p>
        </p:txBody>
      </p:sp>
      <p:sp>
        <p:nvSpPr>
          <p:cNvPr id="4" name="TextBox 3"/>
          <p:cNvSpPr txBox="1"/>
          <p:nvPr/>
        </p:nvSpPr>
        <p:spPr>
          <a:xfrm>
            <a:off x="381000" y="914400"/>
            <a:ext cx="8382000" cy="5755422"/>
          </a:xfrm>
          <a:prstGeom prst="rect">
            <a:avLst/>
          </a:prstGeom>
          <a:noFill/>
        </p:spPr>
        <p:txBody>
          <a:bodyPr wrap="square" rtlCol="0">
            <a:spAutoFit/>
          </a:bodyPr>
          <a:lstStyle/>
          <a:p>
            <a:r>
              <a:rPr lang="en-US" sz="3200" dirty="0" smtClean="0">
                <a:solidFill>
                  <a:srgbClr val="FF3399"/>
                </a:solidFill>
              </a:rPr>
              <a:t>Clinical forms:</a:t>
            </a:r>
          </a:p>
          <a:p>
            <a:r>
              <a:rPr lang="en-US" sz="2400" b="1" dirty="0" smtClean="0">
                <a:solidFill>
                  <a:srgbClr val="FFFF00"/>
                </a:solidFill>
              </a:rPr>
              <a:t>1. </a:t>
            </a:r>
            <a:r>
              <a:rPr lang="en-US" sz="2800" b="1" i="1" u="sng" dirty="0" smtClean="0">
                <a:solidFill>
                  <a:srgbClr val="FFFF00"/>
                </a:solidFill>
                <a:effectLst>
                  <a:outerShdw blurRad="38100" dist="38100" dir="2700000" algn="tl">
                    <a:srgbClr val="000000">
                      <a:alpha val="43137"/>
                    </a:srgbClr>
                  </a:outerShdw>
                </a:effectLst>
              </a:rPr>
              <a:t>Plaque psoriasis</a:t>
            </a:r>
            <a:r>
              <a:rPr lang="en-US" sz="2800" dirty="0" smtClean="0">
                <a:solidFill>
                  <a:srgbClr val="FFFF00"/>
                </a:solidFill>
              </a:rPr>
              <a:t> (Psoriasis vulgaris)</a:t>
            </a:r>
          </a:p>
          <a:p>
            <a:pPr marL="457200" indent="-457200">
              <a:buFont typeface="Arial" charset="0"/>
              <a:buChar char="•"/>
            </a:pPr>
            <a:r>
              <a:rPr lang="en-US" sz="2800" dirty="0" smtClean="0">
                <a:solidFill>
                  <a:schemeClr val="bg1"/>
                </a:solidFill>
              </a:rPr>
              <a:t>Commonest form </a:t>
            </a:r>
            <a:r>
              <a:rPr lang="en-US" sz="2800" dirty="0" smtClean="0">
                <a:solidFill>
                  <a:srgbClr val="FFFF00"/>
                </a:solidFill>
              </a:rPr>
              <a:t> </a:t>
            </a:r>
          </a:p>
          <a:p>
            <a:pPr marL="457200" indent="-457200">
              <a:buFont typeface="Arial" charset="0"/>
              <a:buChar char="•"/>
            </a:pPr>
            <a:r>
              <a:rPr lang="en-US" sz="2800" dirty="0" smtClean="0">
                <a:solidFill>
                  <a:schemeClr val="bg1"/>
                </a:solidFill>
              </a:rPr>
              <a:t>Bilateral symmetrical involvement.</a:t>
            </a:r>
          </a:p>
          <a:p>
            <a:pPr marL="457200" indent="-457200">
              <a:buFont typeface="Arial" charset="0"/>
              <a:buChar char="•"/>
            </a:pPr>
            <a:r>
              <a:rPr lang="en-US" sz="2800" dirty="0" smtClean="0">
                <a:solidFill>
                  <a:schemeClr val="bg1"/>
                </a:solidFill>
              </a:rPr>
              <a:t>Size: Few millimeters to several centimeters  </a:t>
            </a:r>
          </a:p>
          <a:p>
            <a:pPr marL="457200" indent="-457200">
              <a:buFont typeface="Arial" charset="0"/>
              <a:buChar char="•"/>
            </a:pPr>
            <a:r>
              <a:rPr lang="en-US" sz="2800" dirty="0" smtClean="0">
                <a:solidFill>
                  <a:schemeClr val="bg1"/>
                </a:solidFill>
              </a:rPr>
              <a:t>Shape: Well-defined round, oval or geographic plaques.</a:t>
            </a:r>
          </a:p>
          <a:p>
            <a:pPr marL="457200" indent="-457200">
              <a:buFont typeface="Arial" charset="0"/>
              <a:buChar char="•"/>
            </a:pPr>
            <a:r>
              <a:rPr lang="en-US" sz="2800" dirty="0" smtClean="0">
                <a:solidFill>
                  <a:schemeClr val="bg1"/>
                </a:solidFill>
              </a:rPr>
              <a:t>Color: Salmon pink to fiery red </a:t>
            </a:r>
          </a:p>
          <a:p>
            <a:pPr marL="457200" indent="-457200">
              <a:buFont typeface="Arial" charset="0"/>
              <a:buChar char="•"/>
            </a:pPr>
            <a:r>
              <a:rPr lang="en-US" sz="2800" dirty="0" smtClean="0">
                <a:solidFill>
                  <a:schemeClr val="bg1"/>
                </a:solidFill>
              </a:rPr>
              <a:t>Large silvery-white scales</a:t>
            </a:r>
          </a:p>
          <a:p>
            <a:pPr marL="457200" indent="-457200">
              <a:buFont typeface="Arial" charset="0"/>
              <a:buChar char="•"/>
            </a:pPr>
            <a:r>
              <a:rPr lang="en-US" sz="2800" b="1" dirty="0" smtClean="0">
                <a:solidFill>
                  <a:srgbClr val="00B0F0"/>
                </a:solidFill>
                <a:effectLst>
                  <a:outerShdw blurRad="38100" dist="38100" dir="2700000" algn="tl">
                    <a:srgbClr val="000000">
                      <a:alpha val="43137"/>
                    </a:srgbClr>
                  </a:outerShdw>
                </a:effectLst>
              </a:rPr>
              <a:t>Auspitz's sign </a:t>
            </a:r>
            <a:r>
              <a:rPr lang="en-US" sz="2800" dirty="0" smtClean="0">
                <a:solidFill>
                  <a:schemeClr val="bg1"/>
                </a:solidFill>
              </a:rPr>
              <a:t>is characteristic but not pathognomonic.  It is pinpoint bleeding spots that appeared on gentle scratching of psoriatic scales by a blunt object.</a:t>
            </a:r>
            <a:endParaRPr lang="en-US" sz="2800" dirty="0">
              <a:solidFill>
                <a:schemeClr val="bg1"/>
              </a:solidFill>
            </a:endParaRPr>
          </a:p>
        </p:txBody>
      </p:sp>
    </p:spTree>
    <p:extLst>
      <p:ext uri="{BB962C8B-B14F-4D97-AF65-F5344CB8AC3E}">
        <p14:creationId xmlns="" xmlns:p14="http://schemas.microsoft.com/office/powerpoint/2010/main" val="1508028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srcRect b="6539"/>
          <a:stretch/>
        </p:blipFill>
        <p:spPr bwMode="auto">
          <a:xfrm>
            <a:off x="4114800" y="304800"/>
            <a:ext cx="4778304" cy="5334000"/>
          </a:xfrm>
          <a:prstGeom prst="rect">
            <a:avLst/>
          </a:prstGeom>
          <a:noFill/>
          <a:ln w="9525">
            <a:noFill/>
            <a:miter lim="800000"/>
            <a:headEnd/>
            <a:tailEnd/>
          </a:ln>
          <a:effectLst/>
        </p:spPr>
      </p:pic>
      <p:sp>
        <p:nvSpPr>
          <p:cNvPr id="3" name="Slide Number Placeholder 2"/>
          <p:cNvSpPr>
            <a:spLocks noGrp="1"/>
          </p:cNvSpPr>
          <p:nvPr>
            <p:ph type="sldNum" sz="quarter" idx="12"/>
          </p:nvPr>
        </p:nvSpPr>
        <p:spPr/>
        <p:txBody>
          <a:bodyPr/>
          <a:lstStyle/>
          <a:p>
            <a:fld id="{B6F15528-21DE-4FAA-801E-634DDDAF4B2B}" type="slidenum">
              <a:rPr lang="en-US" smtClean="0"/>
              <a:pPr/>
              <a:t>14</a:t>
            </a:fld>
            <a:endParaRPr lang="en-US" dirty="0"/>
          </a:p>
        </p:txBody>
      </p:sp>
      <p:sp>
        <p:nvSpPr>
          <p:cNvPr id="2" name="TextBox 1"/>
          <p:cNvSpPr txBox="1"/>
          <p:nvPr/>
        </p:nvSpPr>
        <p:spPr>
          <a:xfrm>
            <a:off x="3657600" y="5791200"/>
            <a:ext cx="5181600" cy="1077218"/>
          </a:xfrm>
          <a:prstGeom prst="rect">
            <a:avLst/>
          </a:prstGeom>
          <a:noFill/>
        </p:spPr>
        <p:txBody>
          <a:bodyPr wrap="square" rtlCol="0">
            <a:spAutoFit/>
          </a:bodyPr>
          <a:lstStyle/>
          <a:p>
            <a:pPr algn="ctr"/>
            <a:r>
              <a:rPr lang="en-US" sz="3200" b="1" dirty="0" smtClean="0">
                <a:solidFill>
                  <a:srgbClr val="FFFF00"/>
                </a:solidFill>
                <a:effectLst>
                  <a:outerShdw blurRad="38100" dist="38100" dir="2700000" algn="tl">
                    <a:srgbClr val="000000">
                      <a:alpha val="43137"/>
                    </a:srgbClr>
                  </a:outerShdw>
                </a:effectLst>
              </a:rPr>
              <a:t>Sites of predilection of plaque-type psoriasis</a:t>
            </a:r>
            <a:endParaRPr lang="en-US" sz="3200" b="1" dirty="0">
              <a:solidFill>
                <a:srgbClr val="FFFF00"/>
              </a:solidFill>
              <a:effectLst>
                <a:outerShdw blurRad="38100" dist="38100" dir="2700000" algn="tl">
                  <a:srgbClr val="000000">
                    <a:alpha val="43137"/>
                  </a:srgbClr>
                </a:outerShdw>
              </a:effectLst>
            </a:endParaRPr>
          </a:p>
        </p:txBody>
      </p:sp>
      <p:sp>
        <p:nvSpPr>
          <p:cNvPr id="5" name="Rectangle 4"/>
          <p:cNvSpPr/>
          <p:nvPr/>
        </p:nvSpPr>
        <p:spPr>
          <a:xfrm>
            <a:off x="228600" y="685800"/>
            <a:ext cx="3810000" cy="3600986"/>
          </a:xfrm>
          <a:prstGeom prst="rect">
            <a:avLst/>
          </a:prstGeom>
        </p:spPr>
        <p:txBody>
          <a:bodyPr wrap="square">
            <a:spAutoFit/>
          </a:bodyPr>
          <a:lstStyle/>
          <a:p>
            <a:pPr marL="457200" indent="-457200"/>
            <a:r>
              <a:rPr lang="en-US" sz="3200" dirty="0" smtClean="0">
                <a:solidFill>
                  <a:srgbClr val="FF3399"/>
                </a:solidFill>
              </a:rPr>
              <a:t>Predilection sites</a:t>
            </a:r>
            <a:r>
              <a:rPr lang="en-US" sz="3200" dirty="0" smtClean="0">
                <a:solidFill>
                  <a:schemeClr val="bg1"/>
                </a:solidFill>
              </a:rPr>
              <a:t> </a:t>
            </a:r>
          </a:p>
          <a:p>
            <a:pPr marL="457200" indent="-457200">
              <a:buClr>
                <a:srgbClr val="FF3399"/>
              </a:buClr>
              <a:buFont typeface="Wingdings" pitchFamily="2" charset="2"/>
              <a:buChar char="ü"/>
            </a:pPr>
            <a:r>
              <a:rPr lang="en-US" sz="2800" dirty="0" smtClean="0">
                <a:solidFill>
                  <a:schemeClr val="bg1"/>
                </a:solidFill>
              </a:rPr>
              <a:t>Limbs’ extensors: (elbows and knees)</a:t>
            </a:r>
          </a:p>
          <a:p>
            <a:pPr marL="457200" indent="-457200">
              <a:buClr>
                <a:srgbClr val="FF3399"/>
              </a:buClr>
              <a:buFont typeface="Wingdings" pitchFamily="2" charset="2"/>
              <a:buChar char="ü"/>
            </a:pPr>
            <a:r>
              <a:rPr lang="en-US" sz="2800" dirty="0" smtClean="0">
                <a:solidFill>
                  <a:schemeClr val="bg1"/>
                </a:solidFill>
              </a:rPr>
              <a:t> Sacral region</a:t>
            </a:r>
          </a:p>
          <a:p>
            <a:pPr marL="457200" indent="-457200">
              <a:buClr>
                <a:srgbClr val="FF3399"/>
              </a:buClr>
              <a:buFont typeface="Wingdings" pitchFamily="2" charset="2"/>
              <a:buChar char="ü"/>
            </a:pPr>
            <a:r>
              <a:rPr lang="en-US" sz="2800" dirty="0" smtClean="0">
                <a:solidFill>
                  <a:schemeClr val="bg1"/>
                </a:solidFill>
              </a:rPr>
              <a:t>Umbilicus</a:t>
            </a:r>
          </a:p>
          <a:p>
            <a:pPr marL="457200" indent="-457200">
              <a:buClr>
                <a:srgbClr val="FF3399"/>
              </a:buClr>
              <a:buFont typeface="Wingdings" pitchFamily="2" charset="2"/>
              <a:buChar char="ü"/>
            </a:pPr>
            <a:r>
              <a:rPr lang="en-US" sz="2800" dirty="0" smtClean="0">
                <a:solidFill>
                  <a:schemeClr val="bg1"/>
                </a:solidFill>
              </a:rPr>
              <a:t>Scalp</a:t>
            </a:r>
          </a:p>
          <a:p>
            <a:pPr marL="457200" indent="-457200">
              <a:buClr>
                <a:srgbClr val="FF3399"/>
              </a:buClr>
              <a:buFont typeface="Wingdings" pitchFamily="2" charset="2"/>
              <a:buChar char="ü"/>
            </a:pPr>
            <a:r>
              <a:rPr lang="en-US" sz="2800" dirty="0" smtClean="0">
                <a:solidFill>
                  <a:schemeClr val="bg1"/>
                </a:solidFill>
              </a:rPr>
              <a:t>Genital region (specially glans penis) </a:t>
            </a:r>
          </a:p>
        </p:txBody>
      </p:sp>
      <p:sp>
        <p:nvSpPr>
          <p:cNvPr id="7" name="Rounded Rectangle 6"/>
          <p:cNvSpPr/>
          <p:nvPr/>
        </p:nvSpPr>
        <p:spPr>
          <a:xfrm>
            <a:off x="457200" y="4495800"/>
            <a:ext cx="3352800" cy="1295400"/>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a:buClr>
                <a:srgbClr val="FF3399"/>
              </a:buClr>
            </a:pPr>
            <a:r>
              <a:rPr lang="en-US" sz="2800" dirty="0" smtClean="0">
                <a:solidFill>
                  <a:schemeClr val="bg1"/>
                </a:solidFill>
              </a:rPr>
              <a:t>Face is uncommonly involved.</a:t>
            </a:r>
          </a:p>
        </p:txBody>
      </p:sp>
    </p:spTree>
    <p:extLst>
      <p:ext uri="{BB962C8B-B14F-4D97-AF65-F5344CB8AC3E}">
        <p14:creationId xmlns="" xmlns:p14="http://schemas.microsoft.com/office/powerpoint/2010/main" val="2723028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3" name="Picture 3"/>
          <p:cNvPicPr>
            <a:picLocks noChangeAspect="1" noChangeArrowheads="1"/>
          </p:cNvPicPr>
          <p:nvPr/>
        </p:nvPicPr>
        <p:blipFill>
          <a:blip r:embed="rId2" cstate="print"/>
          <a:srcRect/>
          <a:stretch>
            <a:fillRect/>
          </a:stretch>
        </p:blipFill>
        <p:spPr>
          <a:xfrm>
            <a:off x="2133600" y="381804"/>
            <a:ext cx="4999166" cy="5714196"/>
          </a:xfrm>
          <a:prstGeom prst="rect">
            <a:avLst/>
          </a:prstGeom>
        </p:spPr>
      </p:pic>
      <p:sp>
        <p:nvSpPr>
          <p:cNvPr id="4" name="TextBox 3"/>
          <p:cNvSpPr txBox="1"/>
          <p:nvPr/>
        </p:nvSpPr>
        <p:spPr>
          <a:xfrm>
            <a:off x="1981200" y="6172200"/>
            <a:ext cx="5450341" cy="523220"/>
          </a:xfrm>
          <a:prstGeom prst="rect">
            <a:avLst/>
          </a:prstGeom>
          <a:noFill/>
        </p:spPr>
        <p:txBody>
          <a:bodyPr wrap="square" rtlCol="0">
            <a:spAutoFit/>
          </a:bodyPr>
          <a:lstStyle/>
          <a:p>
            <a:pPr algn="ctr"/>
            <a:r>
              <a:rPr lang="en-US" sz="2800" b="1" i="1" dirty="0" smtClean="0">
                <a:solidFill>
                  <a:srgbClr val="FFFF00"/>
                </a:solidFill>
                <a:effectLst>
                  <a:outerShdw blurRad="38100" dist="38100" dir="2700000" algn="tl">
                    <a:srgbClr val="000000">
                      <a:alpha val="43137"/>
                    </a:srgbClr>
                  </a:outerShdw>
                </a:effectLst>
              </a:rPr>
              <a:t>Widespread plaque-type psoriasis</a:t>
            </a:r>
            <a:endParaRPr lang="en-US" sz="2800" b="1"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18363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3" name="Picture 7" descr="صورة1"/>
          <p:cNvPicPr>
            <a:picLocks noChangeAspect="1" noChangeArrowheads="1"/>
          </p:cNvPicPr>
          <p:nvPr/>
        </p:nvPicPr>
        <p:blipFill>
          <a:blip r:embed="rId2" cstate="print"/>
          <a:srcRect/>
          <a:stretch>
            <a:fillRect/>
          </a:stretch>
        </p:blipFill>
        <p:spPr>
          <a:xfrm>
            <a:off x="1607126" y="381000"/>
            <a:ext cx="5784273" cy="5544890"/>
          </a:xfrm>
          <a:prstGeom prst="rect">
            <a:avLst/>
          </a:prstGeom>
        </p:spPr>
      </p:pic>
      <p:sp>
        <p:nvSpPr>
          <p:cNvPr id="4" name="TextBox 3"/>
          <p:cNvSpPr txBox="1"/>
          <p:nvPr/>
        </p:nvSpPr>
        <p:spPr>
          <a:xfrm>
            <a:off x="1620981" y="5977681"/>
            <a:ext cx="5784273" cy="523220"/>
          </a:xfrm>
          <a:prstGeom prst="rect">
            <a:avLst/>
          </a:prstGeom>
          <a:noFill/>
        </p:spPr>
        <p:txBody>
          <a:bodyPr wrap="square" rtlCol="0">
            <a:spAutoFit/>
          </a:bodyPr>
          <a:lstStyle/>
          <a:p>
            <a:pPr algn="ctr"/>
            <a:r>
              <a:rPr lang="en-US" sz="2800" b="1" dirty="0" smtClean="0">
                <a:solidFill>
                  <a:srgbClr val="FFFF00"/>
                </a:solidFill>
                <a:effectLst>
                  <a:outerShdw blurRad="38100" dist="38100" dir="2700000" algn="tl">
                    <a:srgbClr val="000000">
                      <a:alpha val="43137"/>
                    </a:srgbClr>
                  </a:outerShdw>
                </a:effectLst>
              </a:rPr>
              <a:t>Localized plaque-psoriasis </a:t>
            </a:r>
            <a:endParaRPr lang="en-US" sz="28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480552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051E8F6A-2268-4538-902C-08C358E8CCC9}" type="slidenum">
              <a:rPr lang="ar-SA" smtClean="0"/>
              <a:pPr>
                <a:defRPr/>
              </a:pPr>
              <a:t>17</a:t>
            </a:fld>
            <a:endParaRPr lang="en-US" dirty="0"/>
          </a:p>
        </p:txBody>
      </p:sp>
      <p:pic>
        <p:nvPicPr>
          <p:cNvPr id="4099" name="Picture 3" descr="E:\Slides\New folder\IMG_0325.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8463" y="381000"/>
            <a:ext cx="8734005" cy="5038502"/>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198463" y="5715000"/>
            <a:ext cx="8734005" cy="954107"/>
          </a:xfrm>
          <a:prstGeom prst="rect">
            <a:avLst/>
          </a:prstGeom>
          <a:noFill/>
        </p:spPr>
        <p:txBody>
          <a:bodyPr wrap="square" rtlCol="0">
            <a:spAutoFit/>
          </a:bodyPr>
          <a:lstStyle/>
          <a:p>
            <a:pPr algn="ctr"/>
            <a:r>
              <a:rPr lang="en-US" sz="2800" dirty="0" smtClean="0">
                <a:solidFill>
                  <a:srgbClr val="FFFF00"/>
                </a:solidFill>
                <a:effectLst>
                  <a:outerShdw blurRad="38100" dist="38100" dir="2700000" algn="tl">
                    <a:srgbClr val="000000">
                      <a:alpha val="43137"/>
                    </a:srgbClr>
                  </a:outerShdw>
                </a:effectLst>
              </a:rPr>
              <a:t>Well-demarcated plaque-psoriasis with thick white-silvery scales on the extensor surfaces of the limbs</a:t>
            </a:r>
            <a:endParaRPr lang="en-US" sz="28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38710555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14400" y="381000"/>
            <a:ext cx="7334548" cy="53313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38200" y="5754006"/>
            <a:ext cx="7486948" cy="954107"/>
          </a:xfrm>
          <a:prstGeom prst="rect">
            <a:avLst/>
          </a:prstGeom>
        </p:spPr>
        <p:txBody>
          <a:bodyPr wrap="square">
            <a:spAutoFit/>
          </a:bodyPr>
          <a:lstStyle/>
          <a:p>
            <a:pPr algn="ctr"/>
            <a:r>
              <a:rPr lang="en-US" sz="2800" i="1" u="sng" dirty="0">
                <a:solidFill>
                  <a:srgbClr val="FFFF00"/>
                </a:solidFill>
                <a:effectLst>
                  <a:outerShdw blurRad="38100" dist="38100" dir="2700000" algn="tl">
                    <a:srgbClr val="000000">
                      <a:alpha val="43137"/>
                    </a:srgbClr>
                  </a:outerShdw>
                </a:effectLst>
              </a:rPr>
              <a:t>Koebner </a:t>
            </a:r>
            <a:r>
              <a:rPr lang="en-US" sz="2800" i="1" u="sng" dirty="0" smtClean="0">
                <a:solidFill>
                  <a:srgbClr val="FFFF00"/>
                </a:solidFill>
                <a:effectLst>
                  <a:outerShdw blurRad="38100" dist="38100" dir="2700000" algn="tl">
                    <a:srgbClr val="000000">
                      <a:alpha val="43137"/>
                    </a:srgbClr>
                  </a:outerShdw>
                </a:effectLst>
              </a:rPr>
              <a:t>phenomenon</a:t>
            </a:r>
          </a:p>
          <a:p>
            <a:pPr algn="ctr"/>
            <a:r>
              <a:rPr lang="en-US" sz="2800" i="1" dirty="0" smtClean="0">
                <a:solidFill>
                  <a:srgbClr val="FFFF00"/>
                </a:solidFill>
                <a:effectLst>
                  <a:outerShdw blurRad="38100" dist="38100" dir="2700000" algn="tl">
                    <a:srgbClr val="000000">
                      <a:alpha val="43137"/>
                    </a:srgbClr>
                  </a:outerShdw>
                </a:effectLst>
              </a:rPr>
              <a:t> </a:t>
            </a:r>
            <a:r>
              <a:rPr lang="en-US" sz="2800" i="1" dirty="0">
                <a:solidFill>
                  <a:srgbClr val="FFFF00"/>
                </a:solidFill>
                <a:effectLst>
                  <a:outerShdw blurRad="38100" dist="38100" dir="2700000" algn="tl">
                    <a:srgbClr val="000000">
                      <a:alpha val="43137"/>
                    </a:srgbClr>
                  </a:outerShdw>
                </a:effectLst>
              </a:rPr>
              <a:t>Linear psoriasis on the waist from tight clothing</a:t>
            </a:r>
          </a:p>
        </p:txBody>
      </p:sp>
    </p:spTree>
    <p:extLst>
      <p:ext uri="{BB962C8B-B14F-4D97-AF65-F5344CB8AC3E}">
        <p14:creationId xmlns="" xmlns:p14="http://schemas.microsoft.com/office/powerpoint/2010/main" val="12455117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19</a:t>
            </a:fld>
            <a:endParaRPr lang="en-US"/>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99655" y="381000"/>
            <a:ext cx="7696200" cy="52334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5800" y="5614416"/>
            <a:ext cx="7391400" cy="954107"/>
          </a:xfrm>
          <a:prstGeom prst="rect">
            <a:avLst/>
          </a:prstGeom>
          <a:noFill/>
        </p:spPr>
        <p:txBody>
          <a:bodyPr wrap="square" rtlCol="0">
            <a:spAutoFit/>
          </a:bodyPr>
          <a:lstStyle/>
          <a:p>
            <a:pPr algn="ctr"/>
            <a:r>
              <a:rPr lang="en-US" sz="2800" i="1" u="sng" dirty="0" smtClean="0">
                <a:solidFill>
                  <a:srgbClr val="FFFF00"/>
                </a:solidFill>
                <a:effectLst>
                  <a:outerShdw blurRad="38100" dist="38100" dir="2700000" algn="tl">
                    <a:srgbClr val="000000">
                      <a:alpha val="43137"/>
                    </a:srgbClr>
                  </a:outerShdw>
                </a:effectLst>
              </a:rPr>
              <a:t>Koebner phenomenon</a:t>
            </a:r>
          </a:p>
          <a:p>
            <a:pPr algn="ctr"/>
            <a:r>
              <a:rPr lang="en-US" sz="2800" i="1" dirty="0" smtClean="0">
                <a:solidFill>
                  <a:srgbClr val="FFFF00"/>
                </a:solidFill>
                <a:effectLst>
                  <a:outerShdw blurRad="38100" dist="38100" dir="2700000" algn="tl">
                    <a:srgbClr val="000000">
                      <a:alpha val="43137"/>
                    </a:srgbClr>
                  </a:outerShdw>
                </a:effectLst>
              </a:rPr>
              <a:t>Psoriatic plaque along a thoracotomy scar</a:t>
            </a:r>
            <a:endParaRPr lang="en-US" sz="2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925433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a:bodyPr>
          <a:lstStyle/>
          <a:p>
            <a:pPr algn="l"/>
            <a:r>
              <a:rPr lang="en-US" sz="3600" b="1" i="1" dirty="0" smtClean="0">
                <a:solidFill>
                  <a:srgbClr val="FF3399"/>
                </a:solidFill>
                <a:effectLst>
                  <a:outerShdw blurRad="38100" dist="38100" dir="2700000" algn="tl">
                    <a:srgbClr val="000000">
                      <a:alpha val="43137"/>
                    </a:srgbClr>
                  </a:outerShdw>
                </a:effectLst>
              </a:rPr>
              <a:t>Variants of plaque psoriasis</a:t>
            </a:r>
            <a:endParaRPr lang="en-US" sz="3600" b="1" i="1" dirty="0">
              <a:solidFill>
                <a:srgbClr val="FF3399"/>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20</a:t>
            </a:fld>
            <a:endParaRPr lang="en-US"/>
          </a:p>
        </p:txBody>
      </p:sp>
      <p:sp>
        <p:nvSpPr>
          <p:cNvPr id="4" name="TextBox 3"/>
          <p:cNvSpPr txBox="1"/>
          <p:nvPr/>
        </p:nvSpPr>
        <p:spPr>
          <a:xfrm flipH="1">
            <a:off x="207818" y="990600"/>
            <a:ext cx="8686800" cy="5170646"/>
          </a:xfrm>
          <a:prstGeom prst="rect">
            <a:avLst/>
          </a:prstGeom>
          <a:noFill/>
        </p:spPr>
        <p:txBody>
          <a:bodyPr wrap="square" rtlCol="0">
            <a:spAutoFit/>
          </a:bodyPr>
          <a:lstStyle/>
          <a:p>
            <a:pPr algn="just"/>
            <a:r>
              <a:rPr lang="en-US" sz="3000" dirty="0" smtClean="0">
                <a:solidFill>
                  <a:srgbClr val="FFFF00"/>
                </a:solidFill>
              </a:rPr>
              <a:t>A. </a:t>
            </a:r>
            <a:r>
              <a:rPr lang="en-US" sz="3000" i="1" dirty="0" smtClean="0">
                <a:solidFill>
                  <a:srgbClr val="FFFF00"/>
                </a:solidFill>
                <a:effectLst>
                  <a:outerShdw blurRad="38100" dist="38100" dir="2700000" algn="tl">
                    <a:srgbClr val="000000">
                      <a:alpha val="43137"/>
                    </a:srgbClr>
                  </a:outerShdw>
                </a:effectLst>
              </a:rPr>
              <a:t>Scalp psoriasis</a:t>
            </a:r>
          </a:p>
          <a:p>
            <a:pPr marL="457200" indent="-457200" algn="just">
              <a:buFont typeface="Wingdings" pitchFamily="2" charset="2"/>
              <a:buChar char="ü"/>
            </a:pPr>
            <a:r>
              <a:rPr lang="en-US" sz="3000" dirty="0" smtClean="0">
                <a:solidFill>
                  <a:schemeClr val="bg1"/>
                </a:solidFill>
                <a:effectLst>
                  <a:outerShdw blurRad="38100" dist="38100" dir="2700000" algn="tl">
                    <a:srgbClr val="000000">
                      <a:alpha val="43137"/>
                    </a:srgbClr>
                  </a:outerShdw>
                </a:effectLst>
              </a:rPr>
              <a:t>The scalp is often involved by psoriasis.</a:t>
            </a:r>
          </a:p>
          <a:p>
            <a:pPr marL="457200" indent="-457200" algn="just">
              <a:buFont typeface="Wingdings" pitchFamily="2" charset="2"/>
              <a:buChar char="ü"/>
            </a:pPr>
            <a:r>
              <a:rPr lang="en-US" sz="3000" dirty="0" smtClean="0">
                <a:solidFill>
                  <a:schemeClr val="bg1"/>
                </a:solidFill>
                <a:effectLst>
                  <a:outerShdw blurRad="38100" dist="38100" dir="2700000" algn="tl">
                    <a:srgbClr val="000000">
                      <a:alpha val="43137"/>
                    </a:srgbClr>
                  </a:outerShdw>
                </a:effectLst>
              </a:rPr>
              <a:t>Localized areas of scaliness are interspersed with normal skin.</a:t>
            </a:r>
          </a:p>
          <a:p>
            <a:pPr marL="457200" indent="-457200" algn="just">
              <a:buFont typeface="Wingdings" pitchFamily="2" charset="2"/>
              <a:buChar char="ü"/>
            </a:pPr>
            <a:r>
              <a:rPr lang="en-US" sz="3000" dirty="0" smtClean="0">
                <a:solidFill>
                  <a:schemeClr val="bg1"/>
                </a:solidFill>
                <a:effectLst>
                  <a:outerShdw blurRad="38100" dist="38100" dir="2700000" algn="tl">
                    <a:srgbClr val="000000">
                      <a:alpha val="43137"/>
                    </a:srgbClr>
                  </a:outerShdw>
                </a:effectLst>
              </a:rPr>
              <a:t>Lumpiness is sometimes more easily felt than seen.</a:t>
            </a:r>
          </a:p>
          <a:p>
            <a:pPr marL="457200" indent="-457200" algn="just">
              <a:buFont typeface="Wingdings" pitchFamily="2" charset="2"/>
              <a:buChar char="ü"/>
            </a:pPr>
            <a:r>
              <a:rPr lang="en-US" sz="3000" dirty="0" smtClean="0">
                <a:solidFill>
                  <a:schemeClr val="bg1"/>
                </a:solidFill>
                <a:effectLst>
                  <a:outerShdw blurRad="38100" dist="38100" dir="2700000" algn="tl">
                    <a:srgbClr val="000000">
                      <a:alpha val="43137"/>
                    </a:srgbClr>
                  </a:outerShdw>
                </a:effectLst>
              </a:rPr>
              <a:t>Scalp lesions may be itchy.</a:t>
            </a:r>
          </a:p>
          <a:p>
            <a:pPr marL="457200" indent="-457200" algn="just">
              <a:buFont typeface="Wingdings" pitchFamily="2" charset="2"/>
              <a:buChar char="ü"/>
            </a:pPr>
            <a:r>
              <a:rPr lang="en-US" sz="3000" dirty="0" smtClean="0">
                <a:solidFill>
                  <a:schemeClr val="bg1"/>
                </a:solidFill>
                <a:effectLst>
                  <a:outerShdw blurRad="38100" dist="38100" dir="2700000" algn="tl">
                    <a:srgbClr val="000000">
                      <a:alpha val="43137"/>
                    </a:srgbClr>
                  </a:outerShdw>
                </a:effectLst>
              </a:rPr>
              <a:t>Frequently, the psoriasis overflows just beyond the scalp margin (</a:t>
            </a:r>
            <a:r>
              <a:rPr lang="en-US" sz="3000" i="1" dirty="0" smtClean="0">
                <a:solidFill>
                  <a:srgbClr val="FF3399"/>
                </a:solidFill>
                <a:effectLst>
                  <a:outerShdw blurRad="38100" dist="38100" dir="2700000" algn="tl">
                    <a:srgbClr val="000000">
                      <a:alpha val="43137"/>
                    </a:srgbClr>
                  </a:outerShdw>
                </a:effectLst>
              </a:rPr>
              <a:t>Corona psoriatica</a:t>
            </a:r>
            <a:r>
              <a:rPr lang="en-US" sz="3000" dirty="0" smtClean="0">
                <a:solidFill>
                  <a:schemeClr val="bg1"/>
                </a:solidFill>
                <a:effectLst>
                  <a:outerShdw blurRad="38100" dist="38100" dir="2700000" algn="tl">
                    <a:srgbClr val="000000">
                      <a:alpha val="43137"/>
                    </a:srgbClr>
                  </a:outerShdw>
                </a:effectLst>
              </a:rPr>
              <a:t>).</a:t>
            </a:r>
          </a:p>
          <a:p>
            <a:pPr marL="457200" indent="-457200" algn="just">
              <a:buFont typeface="Wingdings" pitchFamily="2" charset="2"/>
              <a:buChar char="ü"/>
            </a:pPr>
            <a:r>
              <a:rPr lang="en-US" sz="3000" dirty="0" smtClean="0">
                <a:solidFill>
                  <a:schemeClr val="bg1"/>
                </a:solidFill>
                <a:effectLst>
                  <a:outerShdw blurRad="38100" dist="38100" dir="2700000" algn="tl">
                    <a:srgbClr val="000000">
                      <a:alpha val="43137"/>
                    </a:srgbClr>
                  </a:outerShdw>
                </a:effectLst>
              </a:rPr>
              <a:t>Significant hair loss is rare.</a:t>
            </a:r>
          </a:p>
          <a:p>
            <a:pPr marL="457200" indent="-457200" algn="just">
              <a:buFont typeface="Wingdings" pitchFamily="2" charset="2"/>
              <a:buChar char="ü"/>
            </a:pPr>
            <a:r>
              <a:rPr lang="en-US" sz="3000" dirty="0" smtClean="0">
                <a:solidFill>
                  <a:schemeClr val="bg1"/>
                </a:solidFill>
                <a:effectLst>
                  <a:outerShdw blurRad="38100" dist="38100" dir="2700000" algn="tl">
                    <a:srgbClr val="000000">
                      <a:alpha val="43137"/>
                    </a:srgbClr>
                  </a:outerShdw>
                </a:effectLst>
              </a:rPr>
              <a:t>The most important differential diagnosis is </a:t>
            </a:r>
            <a:r>
              <a:rPr lang="en-US" sz="3000" dirty="0" smtClean="0">
                <a:solidFill>
                  <a:srgbClr val="FF3399"/>
                </a:solidFill>
                <a:effectLst>
                  <a:outerShdw blurRad="38100" dist="38100" dir="2700000" algn="tl">
                    <a:srgbClr val="000000">
                      <a:alpha val="43137"/>
                    </a:srgbClr>
                  </a:outerShdw>
                </a:effectLst>
              </a:rPr>
              <a:t>seborrhoeic dermatitis</a:t>
            </a:r>
            <a:r>
              <a:rPr lang="en-US" sz="3000" dirty="0" smtClean="0">
                <a:solidFill>
                  <a:schemeClr val="bg1"/>
                </a:solidFill>
                <a:effectLst>
                  <a:outerShdw blurRad="38100" dist="38100" dir="2700000" algn="tl">
                    <a:srgbClr val="000000">
                      <a:alpha val="43137"/>
                    </a:srgbClr>
                  </a:outerShdw>
                </a:effectLst>
              </a:rPr>
              <a:t>.</a:t>
            </a:r>
            <a:endParaRPr lang="en-US" sz="3000" i="1" u="sng"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7727996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21</a:t>
            </a:fld>
            <a:endParaRPr lang="en-US"/>
          </a:p>
        </p:txBody>
      </p:sp>
      <p:pic>
        <p:nvPicPr>
          <p:cNvPr id="3" name="Picture 3" descr="PSORIASIS4"/>
          <p:cNvPicPr>
            <a:picLocks noChangeAspect="1" noChangeArrowheads="1"/>
          </p:cNvPicPr>
          <p:nvPr/>
        </p:nvPicPr>
        <p:blipFill>
          <a:blip r:embed="rId2" cstate="print"/>
          <a:srcRect/>
          <a:stretch>
            <a:fillRect/>
          </a:stretch>
        </p:blipFill>
        <p:spPr>
          <a:xfrm>
            <a:off x="761999" y="381000"/>
            <a:ext cx="7543799" cy="5657849"/>
          </a:xfrm>
          <a:prstGeom prst="rect">
            <a:avLst/>
          </a:prstGeom>
        </p:spPr>
      </p:pic>
      <p:sp>
        <p:nvSpPr>
          <p:cNvPr id="4" name="TextBox 3"/>
          <p:cNvSpPr txBox="1"/>
          <p:nvPr/>
        </p:nvSpPr>
        <p:spPr>
          <a:xfrm>
            <a:off x="685800" y="6096000"/>
            <a:ext cx="7696201" cy="523220"/>
          </a:xfrm>
          <a:prstGeom prst="rect">
            <a:avLst/>
          </a:prstGeom>
          <a:noFill/>
        </p:spPr>
        <p:txBody>
          <a:bodyPr wrap="square" rtlCol="0">
            <a:spAutoFit/>
          </a:bodyPr>
          <a:lstStyle/>
          <a:p>
            <a:r>
              <a:rPr lang="en-US" sz="2800" i="1" dirty="0" smtClean="0">
                <a:solidFill>
                  <a:srgbClr val="FFFF00"/>
                </a:solidFill>
                <a:effectLst>
                  <a:outerShdw blurRad="38100" dist="38100" dir="2700000" algn="tl">
                    <a:srgbClr val="000000">
                      <a:alpha val="43137"/>
                    </a:srgbClr>
                  </a:outerShdw>
                </a:effectLst>
              </a:rPr>
              <a:t>Scalp psoriasis with characteristic corona psoriatica</a:t>
            </a:r>
            <a:endParaRPr lang="en-US" sz="2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17646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22</a:t>
            </a:fld>
            <a:endParaRPr lang="en-US"/>
          </a:p>
        </p:txBody>
      </p:sp>
      <p:pic>
        <p:nvPicPr>
          <p:cNvPr id="3" name="Picture 2"/>
          <p:cNvPicPr>
            <a:picLocks noChangeAspect="1" noChangeArrowheads="1"/>
          </p:cNvPicPr>
          <p:nvPr/>
        </p:nvPicPr>
        <p:blipFill>
          <a:blip r:embed="rId2" cstate="print"/>
          <a:srcRect/>
          <a:stretch>
            <a:fillRect/>
          </a:stretch>
        </p:blipFill>
        <p:spPr>
          <a:xfrm>
            <a:off x="3676891" y="457200"/>
            <a:ext cx="5150274" cy="6019800"/>
          </a:xfrm>
          <a:prstGeom prst="rect">
            <a:avLst/>
          </a:prstGeom>
        </p:spPr>
      </p:pic>
      <p:sp>
        <p:nvSpPr>
          <p:cNvPr id="4" name="TextBox 3"/>
          <p:cNvSpPr txBox="1"/>
          <p:nvPr/>
        </p:nvSpPr>
        <p:spPr>
          <a:xfrm rot="19464948">
            <a:off x="-547952" y="1346240"/>
            <a:ext cx="4953000" cy="1015663"/>
          </a:xfrm>
          <a:prstGeom prst="rect">
            <a:avLst/>
          </a:prstGeom>
          <a:noFill/>
        </p:spPr>
        <p:txBody>
          <a:bodyPr wrap="square" rtlCol="0">
            <a:spAutoFit/>
          </a:bodyPr>
          <a:lstStyle/>
          <a:p>
            <a:pPr algn="ctr"/>
            <a:r>
              <a:rPr lang="en-US" sz="3200" i="1" dirty="0" smtClean="0">
                <a:solidFill>
                  <a:srgbClr val="FFFF00"/>
                </a:solidFill>
                <a:effectLst>
                  <a:outerShdw blurRad="38100" dist="38100" dir="2700000" algn="tl">
                    <a:srgbClr val="000000">
                      <a:alpha val="43137"/>
                    </a:srgbClr>
                  </a:outerShdw>
                </a:effectLst>
              </a:rPr>
              <a:t>Diffuse Scalp psoriasis </a:t>
            </a:r>
          </a:p>
          <a:p>
            <a:pPr algn="ctr"/>
            <a:endParaRPr lang="en-US" sz="2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10962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a:bodyPr>
          <a:lstStyle/>
          <a:p>
            <a:pPr algn="l"/>
            <a:r>
              <a:rPr lang="en-US" sz="3200" b="1" i="1" dirty="0" smtClean="0">
                <a:solidFill>
                  <a:srgbClr val="FF3399"/>
                </a:solidFill>
                <a:effectLst>
                  <a:outerShdw blurRad="38100" dist="38100" dir="2700000" algn="tl">
                    <a:srgbClr val="000000">
                      <a:alpha val="43137"/>
                    </a:srgbClr>
                  </a:outerShdw>
                </a:effectLst>
              </a:rPr>
              <a:t>Variants of plaque psoriasis</a:t>
            </a:r>
            <a:endParaRPr lang="en-US" sz="3200" b="1" i="1" dirty="0">
              <a:solidFill>
                <a:srgbClr val="FF3399"/>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23</a:t>
            </a:fld>
            <a:endParaRPr lang="en-US"/>
          </a:p>
        </p:txBody>
      </p:sp>
      <p:sp>
        <p:nvSpPr>
          <p:cNvPr id="4" name="TextBox 3"/>
          <p:cNvSpPr txBox="1"/>
          <p:nvPr/>
        </p:nvSpPr>
        <p:spPr>
          <a:xfrm flipH="1">
            <a:off x="152400" y="838200"/>
            <a:ext cx="8763000" cy="5693866"/>
          </a:xfrm>
          <a:prstGeom prst="rect">
            <a:avLst/>
          </a:prstGeom>
          <a:noFill/>
        </p:spPr>
        <p:txBody>
          <a:bodyPr wrap="square" rtlCol="0">
            <a:spAutoFit/>
          </a:bodyPr>
          <a:lstStyle/>
          <a:p>
            <a:r>
              <a:rPr lang="en-US" sz="2800" dirty="0" smtClean="0">
                <a:solidFill>
                  <a:srgbClr val="FFFF00"/>
                </a:solidFill>
              </a:rPr>
              <a:t>B. </a:t>
            </a:r>
            <a:r>
              <a:rPr lang="en-US" sz="2800" i="1" dirty="0" smtClean="0">
                <a:solidFill>
                  <a:srgbClr val="FFFF00"/>
                </a:solidFill>
              </a:rPr>
              <a:t>Flexural psoriasis (Inverse psoriasis)</a:t>
            </a:r>
          </a:p>
          <a:p>
            <a:pPr marL="457200" indent="-457200">
              <a:buFont typeface="Wingdings" pitchFamily="2" charset="2"/>
              <a:buChar char="ü"/>
            </a:pPr>
            <a:r>
              <a:rPr lang="en-US" sz="2800" dirty="0" smtClean="0">
                <a:solidFill>
                  <a:schemeClr val="bg1"/>
                </a:solidFill>
              </a:rPr>
              <a:t>It involves body flexures ( Axillae, groins, submammary folds, umbilicus and anogenital “natal cleft”).</a:t>
            </a:r>
          </a:p>
          <a:p>
            <a:pPr marL="457200" indent="-457200">
              <a:buFont typeface="Wingdings" pitchFamily="2" charset="2"/>
              <a:buChar char="ü"/>
            </a:pPr>
            <a:r>
              <a:rPr lang="en-US" sz="2800" dirty="0" smtClean="0">
                <a:solidFill>
                  <a:schemeClr val="bg1"/>
                </a:solidFill>
              </a:rPr>
              <a:t>Moist, red, glistening sharply demarcated plaques often with fissuring in the depth of the folds.</a:t>
            </a:r>
          </a:p>
          <a:p>
            <a:pPr marL="457200" indent="-457200">
              <a:buFont typeface="Wingdings" pitchFamily="2" charset="2"/>
              <a:buChar char="ü"/>
            </a:pPr>
            <a:r>
              <a:rPr lang="en-US" sz="2800" dirty="0" smtClean="0">
                <a:solidFill>
                  <a:schemeClr val="bg1"/>
                </a:solidFill>
              </a:rPr>
              <a:t>Lack of scales.</a:t>
            </a:r>
          </a:p>
          <a:p>
            <a:pPr marL="457200" indent="-457200">
              <a:buFont typeface="Wingdings" pitchFamily="2" charset="2"/>
              <a:buChar char="ü"/>
            </a:pPr>
            <a:r>
              <a:rPr lang="en-US" sz="2800" dirty="0" smtClean="0">
                <a:solidFill>
                  <a:schemeClr val="bg1"/>
                </a:solidFill>
              </a:rPr>
              <a:t>Bilateral symmetrical involvement. </a:t>
            </a:r>
          </a:p>
          <a:p>
            <a:pPr marL="457200" indent="-457200">
              <a:buFont typeface="Wingdings" pitchFamily="2" charset="2"/>
              <a:buChar char="ü"/>
            </a:pPr>
            <a:r>
              <a:rPr lang="en-US" sz="2800" dirty="0" smtClean="0">
                <a:solidFill>
                  <a:schemeClr val="bg1"/>
                </a:solidFill>
              </a:rPr>
              <a:t>The most important </a:t>
            </a:r>
            <a:r>
              <a:rPr lang="en-US" sz="2800" dirty="0" smtClean="0">
                <a:solidFill>
                  <a:srgbClr val="FF3399"/>
                </a:solidFill>
              </a:rPr>
              <a:t>differential diagnoses</a:t>
            </a:r>
            <a:r>
              <a:rPr lang="en-US" sz="2800" dirty="0" smtClean="0">
                <a:solidFill>
                  <a:schemeClr val="bg1"/>
                </a:solidFill>
              </a:rPr>
              <a:t>:</a:t>
            </a:r>
          </a:p>
          <a:p>
            <a:pPr marL="571500" indent="-571500">
              <a:buFont typeface="+mj-lt"/>
              <a:buAutoNum type="romanLcPeriod"/>
            </a:pPr>
            <a:r>
              <a:rPr lang="en-US" sz="2800" dirty="0" smtClean="0">
                <a:solidFill>
                  <a:srgbClr val="FFFF00"/>
                </a:solidFill>
              </a:rPr>
              <a:t>Seborrhoeic dermatitis</a:t>
            </a:r>
          </a:p>
          <a:p>
            <a:pPr marL="571500" indent="-571500">
              <a:buFont typeface="+mj-lt"/>
              <a:buAutoNum type="romanLcPeriod"/>
            </a:pPr>
            <a:r>
              <a:rPr lang="en-US" sz="2800" dirty="0" smtClean="0">
                <a:solidFill>
                  <a:srgbClr val="FFFF00"/>
                </a:solidFill>
              </a:rPr>
              <a:t>Tinea cruris</a:t>
            </a:r>
          </a:p>
          <a:p>
            <a:pPr marL="571500" indent="-571500">
              <a:buFont typeface="+mj-lt"/>
              <a:buAutoNum type="romanLcPeriod"/>
            </a:pPr>
            <a:r>
              <a:rPr lang="en-US" sz="2800" dirty="0" smtClean="0">
                <a:solidFill>
                  <a:srgbClr val="FFFF00"/>
                </a:solidFill>
              </a:rPr>
              <a:t>Candidiasis</a:t>
            </a:r>
          </a:p>
          <a:p>
            <a:pPr marL="571500" indent="-571500">
              <a:buFont typeface="+mj-lt"/>
              <a:buAutoNum type="romanLcPeriod"/>
            </a:pPr>
            <a:r>
              <a:rPr lang="en-US" sz="2800" dirty="0" smtClean="0">
                <a:solidFill>
                  <a:srgbClr val="FFFF00"/>
                </a:solidFill>
              </a:rPr>
              <a:t>Erythrasma</a:t>
            </a:r>
            <a:r>
              <a:rPr lang="en-US" sz="2800" b="1" dirty="0" smtClean="0">
                <a:solidFill>
                  <a:srgbClr val="FFFF00"/>
                </a:solidFill>
              </a:rPr>
              <a:t> </a:t>
            </a:r>
          </a:p>
          <a:p>
            <a:pPr marL="571500" indent="-571500">
              <a:buFont typeface="+mj-lt"/>
              <a:buAutoNum type="romanLcPeriod"/>
            </a:pPr>
            <a:r>
              <a:rPr lang="en-US" sz="2800" dirty="0" smtClean="0">
                <a:solidFill>
                  <a:srgbClr val="FFFF00"/>
                </a:solidFill>
              </a:rPr>
              <a:t>Napkin dermatitis (Infants)</a:t>
            </a:r>
            <a:endParaRPr lang="en-US" sz="2800" dirty="0">
              <a:solidFill>
                <a:srgbClr val="FFFF00"/>
              </a:solidFill>
            </a:endParaRPr>
          </a:p>
        </p:txBody>
      </p:sp>
    </p:spTree>
    <p:extLst>
      <p:ext uri="{BB962C8B-B14F-4D97-AF65-F5344CB8AC3E}">
        <p14:creationId xmlns="" xmlns:p14="http://schemas.microsoft.com/office/powerpoint/2010/main" val="12042975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24</a:t>
            </a:fld>
            <a:endParaRPr lang="en-US"/>
          </a:p>
        </p:txBody>
      </p:sp>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75219" y="411920"/>
            <a:ext cx="7706781" cy="49982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62000" y="5562600"/>
            <a:ext cx="7467600" cy="584775"/>
          </a:xfrm>
          <a:prstGeom prst="rect">
            <a:avLst/>
          </a:prstGeom>
        </p:spPr>
        <p:txBody>
          <a:bodyPr wrap="square">
            <a:spAutoFit/>
          </a:bodyPr>
          <a:lstStyle/>
          <a:p>
            <a:pPr algn="ctr"/>
            <a:r>
              <a:rPr lang="en-US" sz="3200" i="1" dirty="0" smtClean="0">
                <a:solidFill>
                  <a:srgbClr val="FFFF00"/>
                </a:solidFill>
                <a:effectLst>
                  <a:outerShdw blurRad="38100" dist="38100" dir="2700000" algn="tl">
                    <a:srgbClr val="000000">
                      <a:alpha val="43137"/>
                    </a:srgbClr>
                  </a:outerShdw>
                </a:effectLst>
              </a:rPr>
              <a:t>Flexural psoriasis (lacking of scales)</a:t>
            </a:r>
            <a:endParaRPr lang="en-US" sz="32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3884719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a:bodyPr>
          <a:lstStyle/>
          <a:p>
            <a:pPr algn="l"/>
            <a:r>
              <a:rPr lang="en-US" sz="3600" b="1" i="1" dirty="0" smtClean="0">
                <a:solidFill>
                  <a:srgbClr val="FF3399"/>
                </a:solidFill>
                <a:effectLst>
                  <a:outerShdw blurRad="38100" dist="38100" dir="2700000" algn="tl">
                    <a:srgbClr val="000000">
                      <a:alpha val="43137"/>
                    </a:srgbClr>
                  </a:outerShdw>
                </a:effectLst>
              </a:rPr>
              <a:t>Variants of plaque psoriasis</a:t>
            </a:r>
            <a:endParaRPr lang="en-US" sz="3600" b="1" i="1" dirty="0">
              <a:solidFill>
                <a:srgbClr val="FF3399"/>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a:p>
        </p:txBody>
      </p:sp>
      <p:sp>
        <p:nvSpPr>
          <p:cNvPr id="4" name="TextBox 3"/>
          <p:cNvSpPr txBox="1"/>
          <p:nvPr/>
        </p:nvSpPr>
        <p:spPr>
          <a:xfrm flipH="1">
            <a:off x="367145" y="990600"/>
            <a:ext cx="8382000" cy="5262979"/>
          </a:xfrm>
          <a:prstGeom prst="rect">
            <a:avLst/>
          </a:prstGeom>
          <a:noFill/>
        </p:spPr>
        <p:txBody>
          <a:bodyPr wrap="square" rtlCol="0">
            <a:spAutoFit/>
          </a:bodyPr>
          <a:lstStyle/>
          <a:p>
            <a:r>
              <a:rPr lang="en-US" sz="2800" dirty="0" smtClean="0">
                <a:solidFill>
                  <a:srgbClr val="FFFF00"/>
                </a:solidFill>
              </a:rPr>
              <a:t>C. </a:t>
            </a:r>
            <a:r>
              <a:rPr lang="en-US" sz="2800" b="1" i="1" dirty="0" smtClean="0">
                <a:solidFill>
                  <a:srgbClr val="FFFF00"/>
                </a:solidFill>
                <a:effectLst>
                  <a:outerShdw blurRad="38100" dist="38100" dir="2700000" algn="tl">
                    <a:srgbClr val="000000">
                      <a:alpha val="43137"/>
                    </a:srgbClr>
                  </a:outerShdw>
                </a:effectLst>
              </a:rPr>
              <a:t>Palmoplanter psoriasis</a:t>
            </a:r>
          </a:p>
          <a:p>
            <a:pPr marL="457200" indent="-457200" algn="just">
              <a:buFont typeface="Wingdings" pitchFamily="2" charset="2"/>
              <a:buChar char="ü"/>
            </a:pPr>
            <a:r>
              <a:rPr lang="en-US" sz="2800" dirty="0" smtClean="0">
                <a:solidFill>
                  <a:schemeClr val="bg1"/>
                </a:solidFill>
              </a:rPr>
              <a:t>Often poorly demarcated, faintly erythematous lesions that may associate with fissuring, inflammation or itching. </a:t>
            </a:r>
          </a:p>
          <a:p>
            <a:pPr marL="457200" indent="-457200" algn="just">
              <a:buFont typeface="Wingdings" pitchFamily="2" charset="2"/>
              <a:buChar char="ü"/>
            </a:pPr>
            <a:r>
              <a:rPr lang="en-US" sz="2800" dirty="0" smtClean="0">
                <a:solidFill>
                  <a:schemeClr val="bg1"/>
                </a:solidFill>
              </a:rPr>
              <a:t>Sometimes difficult to be diagnosed.</a:t>
            </a:r>
          </a:p>
          <a:p>
            <a:pPr marL="457200" indent="-457200" algn="just">
              <a:buFont typeface="Wingdings" pitchFamily="2" charset="2"/>
              <a:buChar char="ü"/>
            </a:pPr>
            <a:r>
              <a:rPr lang="en-US" sz="2800" dirty="0" smtClean="0">
                <a:solidFill>
                  <a:schemeClr val="bg1"/>
                </a:solidFill>
              </a:rPr>
              <a:t>Psoriasis is one of the common causes of acquired palmoplanter keratoderma (thick palms and soles).</a:t>
            </a:r>
          </a:p>
          <a:p>
            <a:pPr marL="457200" indent="-457200" algn="just">
              <a:buFont typeface="Wingdings" pitchFamily="2" charset="2"/>
              <a:buChar char="ü"/>
            </a:pPr>
            <a:r>
              <a:rPr lang="en-US" sz="2800" dirty="0" smtClean="0">
                <a:solidFill>
                  <a:schemeClr val="bg1"/>
                </a:solidFill>
              </a:rPr>
              <a:t>Maximum involvement: Thenar and hypothenar eminences of the hands and over the metatarsal bones and heels of the feet.</a:t>
            </a:r>
          </a:p>
          <a:p>
            <a:pPr marL="457200" indent="-457200" algn="just">
              <a:buFont typeface="Wingdings" pitchFamily="2" charset="2"/>
              <a:buChar char="ü"/>
            </a:pPr>
            <a:r>
              <a:rPr lang="en-US" sz="2800" dirty="0" smtClean="0">
                <a:solidFill>
                  <a:srgbClr val="FFFF00"/>
                </a:solidFill>
                <a:effectLst>
                  <a:outerShdw blurRad="38100" dist="38100" dir="2700000" algn="tl">
                    <a:srgbClr val="000000">
                      <a:alpha val="43137"/>
                    </a:srgbClr>
                  </a:outerShdw>
                </a:effectLst>
              </a:rPr>
              <a:t>Differential diagnosis</a:t>
            </a:r>
            <a:r>
              <a:rPr lang="en-US" sz="2800" dirty="0" smtClean="0">
                <a:solidFill>
                  <a:schemeClr val="bg1"/>
                </a:solidFill>
              </a:rPr>
              <a:t>: Hyperkeratotic eczema, tinea manuum and other causes of keratoderma.</a:t>
            </a:r>
            <a:endParaRPr lang="en-US" sz="2800" dirty="0">
              <a:solidFill>
                <a:schemeClr val="bg1"/>
              </a:solidFill>
            </a:endParaRPr>
          </a:p>
        </p:txBody>
      </p:sp>
    </p:spTree>
    <p:extLst>
      <p:ext uri="{BB962C8B-B14F-4D97-AF65-F5344CB8AC3E}">
        <p14:creationId xmlns="" xmlns:p14="http://schemas.microsoft.com/office/powerpoint/2010/main" val="37754540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26</a:t>
            </a:fld>
            <a:endParaRPr lang="en-US"/>
          </a:p>
        </p:txBody>
      </p:sp>
      <p:pic>
        <p:nvPicPr>
          <p:cNvPr id="3" name="Picture 3"/>
          <p:cNvPicPr>
            <a:picLocks noChangeAspect="1" noChangeArrowheads="1"/>
          </p:cNvPicPr>
          <p:nvPr/>
        </p:nvPicPr>
        <p:blipFill>
          <a:blip r:embed="rId2" cstate="print"/>
          <a:srcRect/>
          <a:stretch>
            <a:fillRect/>
          </a:stretch>
        </p:blipFill>
        <p:spPr bwMode="auto">
          <a:xfrm>
            <a:off x="4267200" y="381000"/>
            <a:ext cx="4663171" cy="5805054"/>
          </a:xfrm>
          <a:prstGeom prst="rect">
            <a:avLst/>
          </a:prstGeom>
          <a:noFill/>
          <a:ln w="38100">
            <a:solidFill>
              <a:srgbClr val="FFFF00"/>
            </a:solidFill>
            <a:miter lim="800000"/>
            <a:headEnd/>
            <a:tailEnd/>
          </a:ln>
        </p:spPr>
      </p:pic>
      <p:sp>
        <p:nvSpPr>
          <p:cNvPr id="4" name="TextBox 3"/>
          <p:cNvSpPr txBox="1"/>
          <p:nvPr/>
        </p:nvSpPr>
        <p:spPr>
          <a:xfrm rot="19444915">
            <a:off x="-543202" y="1324557"/>
            <a:ext cx="5014027" cy="954107"/>
          </a:xfrm>
          <a:prstGeom prst="rect">
            <a:avLst/>
          </a:prstGeom>
          <a:noFill/>
        </p:spPr>
        <p:txBody>
          <a:bodyPr wrap="square" rtlCol="0">
            <a:spAutoFit/>
          </a:bodyPr>
          <a:lstStyle/>
          <a:p>
            <a:pPr algn="ctr"/>
            <a:r>
              <a:rPr lang="en-US" sz="2800" i="1" dirty="0" smtClean="0">
                <a:solidFill>
                  <a:srgbClr val="FFFF00"/>
                </a:solidFill>
                <a:effectLst>
                  <a:outerShdw blurRad="38100" dist="38100" dir="2700000" algn="tl">
                    <a:srgbClr val="000000">
                      <a:alpha val="43137"/>
                    </a:srgbClr>
                  </a:outerShdw>
                </a:effectLst>
              </a:rPr>
              <a:t>Planter plaque psoriasis with characteristic large whitish scales</a:t>
            </a:r>
            <a:endParaRPr lang="en-US" sz="28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89475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27</a:t>
            </a:fld>
            <a:endParaRPr lang="en-US"/>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0" y="466542"/>
            <a:ext cx="7315200" cy="55532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94855" y="6096000"/>
            <a:ext cx="7890164" cy="492443"/>
          </a:xfrm>
          <a:prstGeom prst="rect">
            <a:avLst/>
          </a:prstGeom>
          <a:noFill/>
        </p:spPr>
        <p:txBody>
          <a:bodyPr wrap="square" rtlCol="0">
            <a:spAutoFit/>
          </a:bodyPr>
          <a:lstStyle/>
          <a:p>
            <a:pPr algn="ctr"/>
            <a:r>
              <a:rPr lang="en-US" sz="2600" i="1" dirty="0" smtClean="0">
                <a:solidFill>
                  <a:srgbClr val="FFFF00"/>
                </a:solidFill>
                <a:effectLst>
                  <a:outerShdw blurRad="38100" dist="38100" dir="2700000" algn="tl">
                    <a:srgbClr val="000000">
                      <a:alpha val="43137"/>
                    </a:srgbClr>
                  </a:outerShdw>
                </a:effectLst>
              </a:rPr>
              <a:t>Bilateral symmetrical plaque-type psoriasis of the palms</a:t>
            </a:r>
            <a:endParaRPr lang="en-US" sz="26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612160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a:bodyPr>
          <a:lstStyle/>
          <a:p>
            <a:pPr algn="l"/>
            <a:r>
              <a:rPr lang="en-US" sz="3200" b="1" i="1" dirty="0" smtClean="0">
                <a:solidFill>
                  <a:srgbClr val="FF3399"/>
                </a:solidFill>
                <a:effectLst>
                  <a:outerShdw blurRad="38100" dist="38100" dir="2700000" algn="tl">
                    <a:srgbClr val="000000">
                      <a:alpha val="43137"/>
                    </a:srgbClr>
                  </a:outerShdw>
                </a:effectLst>
              </a:rPr>
              <a:t>Variants of plaque psoriasis</a:t>
            </a:r>
            <a:endParaRPr lang="en-US" sz="3200" b="1" i="1" dirty="0">
              <a:solidFill>
                <a:srgbClr val="FF3399"/>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28</a:t>
            </a:fld>
            <a:endParaRPr lang="en-US"/>
          </a:p>
        </p:txBody>
      </p:sp>
      <p:sp>
        <p:nvSpPr>
          <p:cNvPr id="4" name="TextBox 3"/>
          <p:cNvSpPr txBox="1"/>
          <p:nvPr/>
        </p:nvSpPr>
        <p:spPr>
          <a:xfrm flipH="1">
            <a:off x="367144" y="838200"/>
            <a:ext cx="8472055" cy="5693866"/>
          </a:xfrm>
          <a:prstGeom prst="rect">
            <a:avLst/>
          </a:prstGeom>
          <a:noFill/>
        </p:spPr>
        <p:txBody>
          <a:bodyPr wrap="square" rtlCol="0">
            <a:spAutoFit/>
          </a:bodyPr>
          <a:lstStyle/>
          <a:p>
            <a:pPr algn="just"/>
            <a:r>
              <a:rPr lang="en-US" sz="2600" dirty="0" smtClean="0">
                <a:solidFill>
                  <a:srgbClr val="FFFF00"/>
                </a:solidFill>
              </a:rPr>
              <a:t>D.</a:t>
            </a:r>
            <a:r>
              <a:rPr lang="en-US" sz="2600" dirty="0" smtClean="0">
                <a:solidFill>
                  <a:srgbClr val="FF3399"/>
                </a:solidFill>
              </a:rPr>
              <a:t> </a:t>
            </a:r>
            <a:r>
              <a:rPr lang="en-US" sz="2600" b="1" i="1" dirty="0" smtClean="0">
                <a:solidFill>
                  <a:srgbClr val="FFFF00"/>
                </a:solidFill>
                <a:effectLst>
                  <a:outerShdw blurRad="38100" dist="38100" dir="2700000" algn="tl">
                    <a:srgbClr val="000000">
                      <a:alpha val="43137"/>
                    </a:srgbClr>
                  </a:outerShdw>
                </a:effectLst>
              </a:rPr>
              <a:t>Nail psoriasis</a:t>
            </a:r>
          </a:p>
          <a:p>
            <a:pPr algn="just"/>
            <a:r>
              <a:rPr lang="en-US" sz="2600" dirty="0" smtClean="0">
                <a:solidFill>
                  <a:schemeClr val="bg1"/>
                </a:solidFill>
              </a:rPr>
              <a:t>Nail involvement: 10-50%</a:t>
            </a:r>
          </a:p>
          <a:p>
            <a:pPr algn="just"/>
            <a:r>
              <a:rPr lang="en-US" sz="2600" dirty="0" smtClean="0">
                <a:solidFill>
                  <a:schemeClr val="bg1"/>
                </a:solidFill>
              </a:rPr>
              <a:t>All nail changes are not pathognomonic.</a:t>
            </a:r>
          </a:p>
          <a:p>
            <a:pPr algn="just"/>
            <a:r>
              <a:rPr lang="en-US" sz="2600" i="1" dirty="0" smtClean="0">
                <a:solidFill>
                  <a:srgbClr val="FFFF00"/>
                </a:solidFill>
                <a:effectLst>
                  <a:outerShdw blurRad="38100" dist="38100" dir="2700000" algn="tl">
                    <a:srgbClr val="000000">
                      <a:alpha val="43137"/>
                    </a:srgbClr>
                  </a:outerShdw>
                </a:effectLst>
              </a:rPr>
              <a:t>Nail pitting</a:t>
            </a:r>
            <a:r>
              <a:rPr lang="en-US" sz="2600" dirty="0" smtClean="0">
                <a:solidFill>
                  <a:schemeClr val="bg1">
                    <a:lumMod val="95000"/>
                  </a:schemeClr>
                </a:solidFill>
              </a:rPr>
              <a:t>: </a:t>
            </a:r>
            <a:r>
              <a:rPr lang="en-US" sz="2600" dirty="0" smtClean="0">
                <a:solidFill>
                  <a:schemeClr val="bg1"/>
                </a:solidFill>
              </a:rPr>
              <a:t>Thimble nails with tiny, punched-out pits is the most common nail change in psoriasis.</a:t>
            </a:r>
          </a:p>
          <a:p>
            <a:pPr algn="just"/>
            <a:r>
              <a:rPr lang="en-US" sz="2600" i="1" dirty="0" smtClean="0">
                <a:solidFill>
                  <a:srgbClr val="FFFF00"/>
                </a:solidFill>
                <a:effectLst>
                  <a:outerShdw blurRad="38100" dist="38100" dir="2700000" algn="tl">
                    <a:srgbClr val="000000">
                      <a:alpha val="43137"/>
                    </a:srgbClr>
                  </a:outerShdw>
                </a:effectLst>
              </a:rPr>
              <a:t>Onycholysis</a:t>
            </a:r>
            <a:r>
              <a:rPr lang="en-US" sz="2600" dirty="0" smtClean="0">
                <a:solidFill>
                  <a:schemeClr val="bg1"/>
                </a:solidFill>
              </a:rPr>
              <a:t>: Separation of the nail plate from the nail bed. The nail plate turns yellow (the main differential diagnosis is  tinea unguium). </a:t>
            </a:r>
          </a:p>
          <a:p>
            <a:pPr algn="just"/>
            <a:r>
              <a:rPr lang="en-US" sz="2600" i="1" dirty="0" smtClean="0">
                <a:solidFill>
                  <a:srgbClr val="FFFF00"/>
                </a:solidFill>
                <a:effectLst>
                  <a:outerShdw blurRad="38100" dist="38100" dir="2700000" algn="tl">
                    <a:srgbClr val="000000">
                      <a:alpha val="43137"/>
                    </a:srgbClr>
                  </a:outerShdw>
                </a:effectLst>
              </a:rPr>
              <a:t>Subungual hyperkeratosis</a:t>
            </a:r>
            <a:r>
              <a:rPr lang="en-US" sz="2600" dirty="0" smtClean="0">
                <a:solidFill>
                  <a:schemeClr val="bg1"/>
                </a:solidFill>
              </a:rPr>
              <a:t>: Retention of scales below the nail plates.</a:t>
            </a:r>
          </a:p>
          <a:p>
            <a:pPr algn="just"/>
            <a:r>
              <a:rPr lang="en-US" sz="2600" i="1" dirty="0" smtClean="0">
                <a:solidFill>
                  <a:srgbClr val="FFFF00"/>
                </a:solidFill>
                <a:effectLst>
                  <a:outerShdw blurRad="38100" dist="38100" dir="2700000" algn="tl">
                    <a:srgbClr val="000000">
                      <a:alpha val="43137"/>
                    </a:srgbClr>
                  </a:outerShdw>
                </a:effectLst>
              </a:rPr>
              <a:t>Nail discoloration</a:t>
            </a:r>
            <a:r>
              <a:rPr lang="en-US" sz="2600" dirty="0" smtClean="0">
                <a:solidFill>
                  <a:schemeClr val="bg1"/>
                </a:solidFill>
              </a:rPr>
              <a:t>: spotty brownish or yellowish discoloration of the nail plate (</a:t>
            </a:r>
            <a:r>
              <a:rPr lang="en-US" sz="2600" i="1" dirty="0" smtClean="0">
                <a:solidFill>
                  <a:srgbClr val="FFFF00"/>
                </a:solidFill>
                <a:effectLst>
                  <a:outerShdw blurRad="38100" dist="38100" dir="2700000" algn="tl">
                    <a:srgbClr val="000000">
                      <a:alpha val="43137"/>
                    </a:srgbClr>
                  </a:outerShdw>
                </a:effectLst>
              </a:rPr>
              <a:t>Oily spot discoloration</a:t>
            </a:r>
            <a:r>
              <a:rPr lang="en-US" sz="2600" dirty="0" smtClean="0">
                <a:solidFill>
                  <a:schemeClr val="bg1"/>
                </a:solidFill>
              </a:rPr>
              <a:t>). This is the most specific nail change in psoriasis.</a:t>
            </a:r>
          </a:p>
          <a:p>
            <a:pPr algn="just"/>
            <a:r>
              <a:rPr lang="en-US" sz="2600" i="1" dirty="0" smtClean="0">
                <a:solidFill>
                  <a:srgbClr val="FFFF00"/>
                </a:solidFill>
                <a:effectLst>
                  <a:outerShdw blurRad="38100" dist="38100" dir="2700000" algn="tl">
                    <a:srgbClr val="000000">
                      <a:alpha val="43137"/>
                    </a:srgbClr>
                  </a:outerShdw>
                </a:effectLst>
              </a:rPr>
              <a:t>Nail dystrophy</a:t>
            </a:r>
            <a:r>
              <a:rPr lang="en-US" sz="2600" dirty="0" smtClean="0">
                <a:solidFill>
                  <a:schemeClr val="bg1"/>
                </a:solidFill>
              </a:rPr>
              <a:t>: Partial or complete nail destruction.</a:t>
            </a:r>
          </a:p>
        </p:txBody>
      </p:sp>
    </p:spTree>
    <p:extLst>
      <p:ext uri="{BB962C8B-B14F-4D97-AF65-F5344CB8AC3E}">
        <p14:creationId xmlns="" xmlns:p14="http://schemas.microsoft.com/office/powerpoint/2010/main" val="33836587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a:p>
        </p:txBody>
      </p:sp>
      <p:pic>
        <p:nvPicPr>
          <p:cNvPr id="3" name="Picture 4"/>
          <p:cNvPicPr>
            <a:picLocks noChangeAspect="1" noChangeArrowheads="1"/>
          </p:cNvPicPr>
          <p:nvPr/>
        </p:nvPicPr>
        <p:blipFill>
          <a:blip r:embed="rId2" cstate="print"/>
          <a:srcRect/>
          <a:stretch>
            <a:fillRect/>
          </a:stretch>
        </p:blipFill>
        <p:spPr>
          <a:xfrm>
            <a:off x="4343400" y="270165"/>
            <a:ext cx="4552419" cy="5597235"/>
          </a:xfrm>
          <a:prstGeom prst="rect">
            <a:avLst/>
          </a:prstGeom>
        </p:spPr>
      </p:pic>
      <p:sp>
        <p:nvSpPr>
          <p:cNvPr id="4" name="TextBox 3"/>
          <p:cNvSpPr txBox="1"/>
          <p:nvPr/>
        </p:nvSpPr>
        <p:spPr>
          <a:xfrm>
            <a:off x="152400" y="1600200"/>
            <a:ext cx="4191000" cy="3385542"/>
          </a:xfrm>
          <a:prstGeom prst="rect">
            <a:avLst/>
          </a:prstGeom>
          <a:noFill/>
        </p:spPr>
        <p:txBody>
          <a:bodyPr wrap="square" rtlCol="0">
            <a:spAutoFit/>
          </a:bodyPr>
          <a:lstStyle/>
          <a:p>
            <a:pPr algn="ctr"/>
            <a:r>
              <a:rPr lang="en-US" sz="3200" b="1" i="1" dirty="0" smtClean="0">
                <a:solidFill>
                  <a:srgbClr val="FF3399"/>
                </a:solidFill>
                <a:effectLst>
                  <a:outerShdw blurRad="38100" dist="38100" dir="2700000" algn="tl">
                    <a:srgbClr val="000000">
                      <a:alpha val="43137"/>
                    </a:srgbClr>
                  </a:outerShdw>
                </a:effectLst>
              </a:rPr>
              <a:t>Causes of Nail pitting</a:t>
            </a:r>
          </a:p>
          <a:p>
            <a:pPr marL="514350" indent="-514350">
              <a:buAutoNum type="arabicPeriod"/>
            </a:pPr>
            <a:r>
              <a:rPr lang="en-US" sz="2600" i="1" dirty="0" smtClean="0">
                <a:solidFill>
                  <a:srgbClr val="FFFF00"/>
                </a:solidFill>
                <a:effectLst>
                  <a:outerShdw blurRad="38100" dist="38100" dir="2700000" algn="tl">
                    <a:srgbClr val="000000">
                      <a:alpha val="43137"/>
                    </a:srgbClr>
                  </a:outerShdw>
                </a:effectLst>
              </a:rPr>
              <a:t>Psoriasis</a:t>
            </a:r>
          </a:p>
          <a:p>
            <a:pPr marL="514350" indent="-514350">
              <a:buAutoNum type="arabicPeriod"/>
            </a:pPr>
            <a:r>
              <a:rPr lang="en-US" sz="2600" i="1" dirty="0" smtClean="0">
                <a:solidFill>
                  <a:srgbClr val="FFFF00"/>
                </a:solidFill>
                <a:effectLst>
                  <a:outerShdw blurRad="38100" dist="38100" dir="2700000" algn="tl">
                    <a:srgbClr val="000000">
                      <a:alpha val="43137"/>
                    </a:srgbClr>
                  </a:outerShdw>
                </a:effectLst>
              </a:rPr>
              <a:t>Alopecia areata (Hammered brass nails)</a:t>
            </a:r>
          </a:p>
          <a:p>
            <a:pPr marL="514350" indent="-514350">
              <a:buAutoNum type="arabicPeriod"/>
            </a:pPr>
            <a:r>
              <a:rPr lang="en-US" sz="2600" i="1" dirty="0" smtClean="0">
                <a:solidFill>
                  <a:srgbClr val="FFFF00"/>
                </a:solidFill>
                <a:effectLst>
                  <a:outerShdw blurRad="38100" dist="38100" dir="2700000" algn="tl">
                    <a:srgbClr val="000000">
                      <a:alpha val="43137"/>
                    </a:srgbClr>
                  </a:outerShdw>
                </a:effectLst>
              </a:rPr>
              <a:t>Active hand eczema</a:t>
            </a:r>
          </a:p>
          <a:p>
            <a:pPr marL="514350" indent="-514350">
              <a:buAutoNum type="arabicPeriod"/>
            </a:pPr>
            <a:r>
              <a:rPr lang="en-US" sz="2600" i="1" dirty="0" smtClean="0">
                <a:solidFill>
                  <a:srgbClr val="FFFF00"/>
                </a:solidFill>
                <a:effectLst>
                  <a:outerShdw blurRad="38100" dist="38100" dir="2700000" algn="tl">
                    <a:srgbClr val="000000">
                      <a:alpha val="43137"/>
                    </a:srgbClr>
                  </a:outerShdw>
                </a:effectLst>
              </a:rPr>
              <a:t>Idiopathic (Few nail pits may be found in about 4% of general population)</a:t>
            </a:r>
            <a:endParaRPr lang="en-US" sz="2600" i="1" dirty="0">
              <a:solidFill>
                <a:srgbClr val="FFFF00"/>
              </a:solidFill>
              <a:effectLst>
                <a:outerShdw blurRad="38100" dist="38100" dir="2700000" algn="tl">
                  <a:srgbClr val="000000">
                    <a:alpha val="43137"/>
                  </a:srgbClr>
                </a:outerShdw>
              </a:effectLst>
            </a:endParaRPr>
          </a:p>
        </p:txBody>
      </p:sp>
      <p:sp>
        <p:nvSpPr>
          <p:cNvPr id="5" name="Rectangle 4"/>
          <p:cNvSpPr/>
          <p:nvPr/>
        </p:nvSpPr>
        <p:spPr>
          <a:xfrm>
            <a:off x="4343400" y="5860473"/>
            <a:ext cx="4572000" cy="461665"/>
          </a:xfrm>
          <a:prstGeom prst="rect">
            <a:avLst/>
          </a:prstGeom>
        </p:spPr>
        <p:txBody>
          <a:bodyPr>
            <a:spAutoFit/>
          </a:bodyPr>
          <a:lstStyle/>
          <a:p>
            <a:pPr algn="ctr"/>
            <a:r>
              <a:rPr lang="en-US" sz="2400" i="1" dirty="0" smtClean="0">
                <a:solidFill>
                  <a:srgbClr val="FFFF00"/>
                </a:solidFill>
                <a:effectLst>
                  <a:outerShdw blurRad="38100" dist="38100" dir="2700000" algn="tl">
                    <a:srgbClr val="000000">
                      <a:alpha val="43137"/>
                    </a:srgbClr>
                  </a:outerShdw>
                </a:effectLst>
              </a:rPr>
              <a:t>Nail </a:t>
            </a:r>
            <a:r>
              <a:rPr lang="en-US" sz="2400" i="1" dirty="0">
                <a:solidFill>
                  <a:srgbClr val="FFFF00"/>
                </a:solidFill>
                <a:effectLst>
                  <a:outerShdw blurRad="38100" dist="38100" dir="2700000" algn="tl">
                    <a:srgbClr val="000000">
                      <a:alpha val="43137"/>
                    </a:srgbClr>
                  </a:outerShdw>
                </a:effectLst>
              </a:rPr>
              <a:t>pitting with distal onycholysis</a:t>
            </a:r>
          </a:p>
        </p:txBody>
      </p:sp>
    </p:spTree>
    <p:extLst>
      <p:ext uri="{BB962C8B-B14F-4D97-AF65-F5344CB8AC3E}">
        <p14:creationId xmlns="" xmlns:p14="http://schemas.microsoft.com/office/powerpoint/2010/main" val="305915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ou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30</a:t>
            </a:fld>
            <a:endParaRPr lang="en-US"/>
          </a:p>
        </p:txBody>
      </p:sp>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9964" y="381000"/>
            <a:ext cx="7874436" cy="541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62001" y="5953780"/>
            <a:ext cx="7614862" cy="584775"/>
          </a:xfrm>
          <a:prstGeom prst="rect">
            <a:avLst/>
          </a:prstGeom>
        </p:spPr>
        <p:txBody>
          <a:bodyPr wrap="square">
            <a:spAutoFit/>
          </a:bodyPr>
          <a:lstStyle/>
          <a:p>
            <a:pPr algn="ctr"/>
            <a:r>
              <a:rPr lang="en-US" sz="3200" i="1" dirty="0" smtClean="0">
                <a:solidFill>
                  <a:srgbClr val="FFFF00"/>
                </a:solidFill>
                <a:effectLst>
                  <a:outerShdw blurRad="38100" dist="38100" dir="2700000" algn="tl">
                    <a:srgbClr val="000000">
                      <a:alpha val="43137"/>
                    </a:srgbClr>
                  </a:outerShdw>
                </a:effectLst>
              </a:rPr>
              <a:t>Thimble-like </a:t>
            </a:r>
            <a:r>
              <a:rPr lang="en-US" sz="3200" i="1" dirty="0">
                <a:solidFill>
                  <a:srgbClr val="FFFF00"/>
                </a:solidFill>
                <a:effectLst>
                  <a:outerShdw blurRad="38100" dist="38100" dir="2700000" algn="tl">
                    <a:srgbClr val="000000">
                      <a:alpha val="43137"/>
                    </a:srgbClr>
                  </a:outerShdw>
                </a:effectLst>
              </a:rPr>
              <a:t>pitting of nails with </a:t>
            </a:r>
            <a:r>
              <a:rPr lang="en-US" sz="3200" i="1" dirty="0" smtClean="0">
                <a:solidFill>
                  <a:srgbClr val="FFFF00"/>
                </a:solidFill>
                <a:effectLst>
                  <a:outerShdw blurRad="38100" dist="38100" dir="2700000" algn="tl">
                    <a:srgbClr val="000000">
                      <a:alpha val="43137"/>
                    </a:srgbClr>
                  </a:outerShdw>
                </a:effectLst>
              </a:rPr>
              <a:t>onycholysis</a:t>
            </a:r>
            <a:endParaRPr lang="en-US" sz="32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1580279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200" dirty="0" smtClean="0">
                <a:solidFill>
                  <a:srgbClr val="FFFF00"/>
                </a:solidFill>
                <a:effectLst>
                  <a:outerShdw blurRad="38100" dist="38100" dir="2700000" algn="tl">
                    <a:srgbClr val="000000">
                      <a:alpha val="43137"/>
                    </a:srgbClr>
                  </a:outerShdw>
                </a:effectLst>
              </a:rPr>
              <a:t>2</a:t>
            </a:r>
            <a:r>
              <a:rPr lang="en-US" sz="3600" i="1" dirty="0" smtClean="0">
                <a:solidFill>
                  <a:srgbClr val="FFFF00"/>
                </a:solidFill>
                <a:effectLst>
                  <a:outerShdw blurRad="38100" dist="38100" dir="2700000" algn="tl">
                    <a:srgbClr val="000000">
                      <a:alpha val="43137"/>
                    </a:srgbClr>
                  </a:outerShdw>
                </a:effectLst>
              </a:rPr>
              <a:t>. Guttate psoriasis</a:t>
            </a:r>
            <a:endParaRPr lang="en-US" sz="3600" i="1" dirty="0">
              <a:solidFill>
                <a:srgbClr val="FFFF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31</a:t>
            </a:fld>
            <a:endParaRPr lang="en-US"/>
          </a:p>
        </p:txBody>
      </p:sp>
      <p:sp>
        <p:nvSpPr>
          <p:cNvPr id="4" name="TextBox 3"/>
          <p:cNvSpPr txBox="1"/>
          <p:nvPr/>
        </p:nvSpPr>
        <p:spPr>
          <a:xfrm>
            <a:off x="381000" y="1219200"/>
            <a:ext cx="8305800" cy="4462760"/>
          </a:xfrm>
          <a:prstGeom prst="rect">
            <a:avLst/>
          </a:prstGeom>
          <a:noFill/>
        </p:spPr>
        <p:txBody>
          <a:bodyPr wrap="square" rtlCol="0">
            <a:spAutoFit/>
          </a:bodyPr>
          <a:lstStyle/>
          <a:p>
            <a:pPr marL="457200" indent="-457200" algn="just">
              <a:buFont typeface="Wingdings" pitchFamily="2" charset="2"/>
              <a:buChar char="ü"/>
            </a:pPr>
            <a:r>
              <a:rPr lang="en-US" sz="3200" dirty="0" smtClean="0">
                <a:solidFill>
                  <a:schemeClr val="bg1"/>
                </a:solidFill>
              </a:rPr>
              <a:t>Usually seen in children and adolescent.</a:t>
            </a:r>
          </a:p>
          <a:p>
            <a:pPr marL="457200" indent="-457200" algn="just">
              <a:buFont typeface="Wingdings" pitchFamily="2" charset="2"/>
              <a:buChar char="ü"/>
            </a:pPr>
            <a:r>
              <a:rPr lang="en-US" sz="3200" dirty="0" smtClean="0">
                <a:solidFill>
                  <a:schemeClr val="bg1"/>
                </a:solidFill>
              </a:rPr>
              <a:t>Often </a:t>
            </a:r>
            <a:r>
              <a:rPr lang="en-US" sz="3200" dirty="0" smtClean="0">
                <a:solidFill>
                  <a:schemeClr val="bg1"/>
                </a:solidFill>
              </a:rPr>
              <a:t>triggered by streptococcal tonsillitis.</a:t>
            </a:r>
          </a:p>
          <a:p>
            <a:pPr marL="457200" indent="-457200" algn="just">
              <a:buFont typeface="Wingdings" pitchFamily="2" charset="2"/>
              <a:buChar char="ü"/>
            </a:pPr>
            <a:r>
              <a:rPr lang="en-US" sz="3200" dirty="0" smtClean="0">
                <a:solidFill>
                  <a:schemeClr val="bg1"/>
                </a:solidFill>
              </a:rPr>
              <a:t>“Guttate</a:t>
            </a:r>
            <a:r>
              <a:rPr lang="en-US" sz="3200" dirty="0" smtClean="0">
                <a:solidFill>
                  <a:schemeClr val="bg1"/>
                </a:solidFill>
              </a:rPr>
              <a:t>” means drop-shaped. The size of </a:t>
            </a:r>
            <a:r>
              <a:rPr lang="en-US" sz="3200" dirty="0" smtClean="0">
                <a:solidFill>
                  <a:schemeClr val="bg1"/>
                </a:solidFill>
              </a:rPr>
              <a:t> </a:t>
            </a:r>
            <a:r>
              <a:rPr lang="en-US" sz="3200" dirty="0" smtClean="0">
                <a:solidFill>
                  <a:schemeClr val="bg1"/>
                </a:solidFill>
              </a:rPr>
              <a:t>lesions rarely more </a:t>
            </a:r>
            <a:r>
              <a:rPr lang="en-US" sz="3200" dirty="0" smtClean="0">
                <a:solidFill>
                  <a:schemeClr val="bg1"/>
                </a:solidFill>
              </a:rPr>
              <a:t>&gt; </a:t>
            </a:r>
            <a:r>
              <a:rPr lang="en-US" sz="3200" dirty="0" smtClean="0">
                <a:solidFill>
                  <a:schemeClr val="bg1"/>
                </a:solidFill>
              </a:rPr>
              <a:t>1 centimeter.</a:t>
            </a:r>
          </a:p>
          <a:p>
            <a:pPr marL="457200" indent="-457200" algn="just">
              <a:buFont typeface="Wingdings" pitchFamily="2" charset="2"/>
              <a:buChar char="ü"/>
            </a:pPr>
            <a:r>
              <a:rPr lang="en-US" sz="3200" dirty="0" smtClean="0">
                <a:solidFill>
                  <a:schemeClr val="bg1"/>
                </a:solidFill>
              </a:rPr>
              <a:t>Numerous </a:t>
            </a:r>
            <a:r>
              <a:rPr lang="en-US" sz="3200" dirty="0" smtClean="0">
                <a:solidFill>
                  <a:schemeClr val="bg1"/>
                </a:solidFill>
              </a:rPr>
              <a:t>small round red macules that erupt suddenly on the trunk and soon become scaly.</a:t>
            </a:r>
          </a:p>
          <a:p>
            <a:pPr marL="457200" indent="-457200" algn="just">
              <a:buFont typeface="Wingdings" pitchFamily="2" charset="2"/>
              <a:buChar char="ü"/>
            </a:pPr>
            <a:r>
              <a:rPr lang="en-US" sz="3200" dirty="0" smtClean="0">
                <a:solidFill>
                  <a:schemeClr val="bg1"/>
                </a:solidFill>
              </a:rPr>
              <a:t>The rash often clears in a few months but plaque psoriasis may develop later.</a:t>
            </a:r>
          </a:p>
          <a:p>
            <a:pPr algn="just"/>
            <a:endParaRPr lang="en-US" sz="2800" dirty="0">
              <a:solidFill>
                <a:schemeClr val="bg1"/>
              </a:solidFill>
            </a:endParaRPr>
          </a:p>
        </p:txBody>
      </p:sp>
    </p:spTree>
    <p:extLst>
      <p:ext uri="{BB962C8B-B14F-4D97-AF65-F5344CB8AC3E}">
        <p14:creationId xmlns="" xmlns:p14="http://schemas.microsoft.com/office/powerpoint/2010/main" val="1636601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4"/>
          <p:cNvSpPr>
            <a:spLocks noGrp="1"/>
          </p:cNvSpPr>
          <p:nvPr>
            <p:ph type="sldNum" sz="quarter" idx="12"/>
          </p:nvPr>
        </p:nvSpPr>
        <p:spPr>
          <a:noFill/>
        </p:spPr>
        <p:txBody>
          <a:bodyPr/>
          <a:lstStyle/>
          <a:p>
            <a:fld id="{14B34904-67AB-48A0-AD8F-68BA756189E5}" type="slidenum">
              <a:rPr lang="ar-SA" smtClean="0">
                <a:cs typeface="Arial" pitchFamily="34" charset="0"/>
              </a:rPr>
              <a:pPr/>
              <a:t>32</a:t>
            </a:fld>
            <a:endParaRPr lang="en-US" smtClean="0">
              <a:cs typeface="Arial" pitchFamily="34" charset="0"/>
            </a:endParaRPr>
          </a:p>
        </p:txBody>
      </p:sp>
      <p:pic>
        <p:nvPicPr>
          <p:cNvPr id="140291" name="Picture 3"/>
          <p:cNvPicPr>
            <a:picLocks noGrp="1" noChangeAspect="1" noChangeArrowheads="1"/>
          </p:cNvPicPr>
          <p:nvPr>
            <p:ph/>
          </p:nvPr>
        </p:nvPicPr>
        <p:blipFill>
          <a:blip r:embed="rId4" cstate="print"/>
          <a:srcRect b="11995"/>
          <a:stretch>
            <a:fillRect/>
          </a:stretch>
        </p:blipFill>
        <p:spPr>
          <a:xfrm>
            <a:off x="4008784" y="533400"/>
            <a:ext cx="4119725" cy="5943600"/>
          </a:xfrm>
        </p:spPr>
      </p:pic>
      <p:sp>
        <p:nvSpPr>
          <p:cNvPr id="140294" name="Text Box 6"/>
          <p:cNvSpPr txBox="1">
            <a:spLocks noChangeArrowheads="1"/>
          </p:cNvSpPr>
          <p:nvPr/>
        </p:nvSpPr>
        <p:spPr bwMode="auto">
          <a:xfrm rot="19782865">
            <a:off x="170968" y="3248950"/>
            <a:ext cx="3919053" cy="707886"/>
          </a:xfrm>
          <a:prstGeom prst="rect">
            <a:avLst/>
          </a:prstGeom>
          <a:noFill/>
          <a:ln w="19050">
            <a:noFill/>
            <a:miter lim="800000"/>
            <a:headEnd/>
            <a:tailEnd/>
          </a:ln>
        </p:spPr>
        <p:txBody>
          <a:bodyPr wrap="square">
            <a:spAutoFit/>
          </a:bodyPr>
          <a:lstStyle/>
          <a:p>
            <a:pPr algn="ctr">
              <a:spcBef>
                <a:spcPct val="50000"/>
              </a:spcBef>
            </a:pPr>
            <a:r>
              <a:rPr lang="en-US" sz="4000" b="1" i="1" dirty="0">
                <a:solidFill>
                  <a:srgbClr val="FFFF00"/>
                </a:solidFill>
              </a:rPr>
              <a:t>Guttate Psoriasis</a:t>
            </a:r>
          </a:p>
        </p:txBody>
      </p:sp>
    </p:spTree>
    <p:extLst>
      <p:ext uri="{BB962C8B-B14F-4D97-AF65-F5344CB8AC3E}">
        <p14:creationId xmlns="" xmlns:p14="http://schemas.microsoft.com/office/powerpoint/2010/main" val="3684444486"/>
      </p:ext>
    </p:extLst>
  </p:cSld>
  <p:clrMapOvr>
    <a:masterClrMapping/>
  </p:clrMapOvr>
  <p:transition spd="med">
    <p:wipe dir="d"/>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140291"/>
                                        </p:tgtEl>
                                        <p:attrNameLst>
                                          <p:attrName>style.visibility</p:attrName>
                                        </p:attrNameLst>
                                      </p:cBhvr>
                                      <p:to>
                                        <p:strVal val="visible"/>
                                      </p:to>
                                    </p:set>
                                    <p:animEffect transition="in" filter="diamond(out)">
                                      <p:cBhvr>
                                        <p:cTn id="7" dur="1000"/>
                                        <p:tgtEl>
                                          <p:spTgt spid="14029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0294"/>
                                        </p:tgtEl>
                                        <p:attrNameLst>
                                          <p:attrName>style.visibility</p:attrName>
                                        </p:attrNameLst>
                                      </p:cBhvr>
                                      <p:to>
                                        <p:strVal val="visible"/>
                                      </p:to>
                                    </p:set>
                                    <p:animEffect transition="in" filter="box(out)">
                                      <p:cBhvr>
                                        <p:cTn id="12" dur="1000"/>
                                        <p:tgtEl>
                                          <p:spTgt spid="140294"/>
                                        </p:tgtEl>
                                      </p:cBhvr>
                                    </p:animEffect>
                                  </p:childTnLst>
                                  <p:subTnLst>
                                    <p:audio>
                                      <p:cMediaNode>
                                        <p:cTn display="0" masterRel="sameClick">
                                          <p:stCondLst>
                                            <p:cond evt="begin" delay="0">
                                              <p:tn val="10"/>
                                            </p:cond>
                                          </p:stCondLst>
                                          <p:endCondLst>
                                            <p:cond evt="onStopAudio" delay="0">
                                              <p:tgtEl>
                                                <p:sldTgt/>
                                              </p:tgtEl>
                                            </p:cond>
                                          </p:endCondLst>
                                        </p:cTn>
                                        <p:tgtEl>
                                          <p:sndTgt r:embed="rId3" name="hamm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228600"/>
            <a:ext cx="8229600" cy="685800"/>
          </a:xfrm>
        </p:spPr>
        <p:txBody>
          <a:bodyPr>
            <a:normAutofit/>
          </a:bodyPr>
          <a:lstStyle/>
          <a:p>
            <a:pPr algn="l"/>
            <a:r>
              <a:rPr lang="en-US" sz="3200" i="1" dirty="0" smtClean="0">
                <a:solidFill>
                  <a:srgbClr val="FFFF00"/>
                </a:solidFill>
                <a:effectLst>
                  <a:outerShdw blurRad="38100" dist="38100" dir="2700000" algn="tl">
                    <a:srgbClr val="000000">
                      <a:alpha val="43137"/>
                    </a:srgbClr>
                  </a:outerShdw>
                </a:effectLst>
              </a:rPr>
              <a:t>3</a:t>
            </a:r>
            <a:r>
              <a:rPr lang="en-US" sz="3600" i="1" dirty="0" smtClean="0">
                <a:solidFill>
                  <a:srgbClr val="FFFF00"/>
                </a:solidFill>
                <a:effectLst>
                  <a:outerShdw blurRad="38100" dist="38100" dir="2700000" algn="tl">
                    <a:srgbClr val="000000">
                      <a:alpha val="43137"/>
                    </a:srgbClr>
                  </a:outerShdw>
                </a:effectLst>
              </a:rPr>
              <a:t>. Pustular psoriasis</a:t>
            </a:r>
            <a:endParaRPr lang="en-US" sz="3600" i="1" dirty="0">
              <a:solidFill>
                <a:srgbClr val="FFFF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33</a:t>
            </a:fld>
            <a:endParaRPr lang="en-US"/>
          </a:p>
        </p:txBody>
      </p:sp>
      <p:sp>
        <p:nvSpPr>
          <p:cNvPr id="6" name="TextBox 5"/>
          <p:cNvSpPr txBox="1"/>
          <p:nvPr/>
        </p:nvSpPr>
        <p:spPr>
          <a:xfrm>
            <a:off x="367145" y="838200"/>
            <a:ext cx="8382000" cy="5016758"/>
          </a:xfrm>
          <a:prstGeom prst="rect">
            <a:avLst/>
          </a:prstGeom>
          <a:noFill/>
        </p:spPr>
        <p:txBody>
          <a:bodyPr wrap="square" rtlCol="0">
            <a:spAutoFit/>
          </a:bodyPr>
          <a:lstStyle/>
          <a:p>
            <a:r>
              <a:rPr lang="en-US" sz="2600" i="1" dirty="0" smtClean="0">
                <a:solidFill>
                  <a:srgbClr val="FFFF00"/>
                </a:solidFill>
                <a:effectLst>
                  <a:outerShdw blurRad="38100" dist="38100" dir="2700000" algn="tl">
                    <a:srgbClr val="000000">
                      <a:alpha val="43137"/>
                    </a:srgbClr>
                  </a:outerShdw>
                </a:effectLst>
              </a:rPr>
              <a:t>A. </a:t>
            </a:r>
            <a:r>
              <a:rPr lang="en-US" sz="3200" i="1" dirty="0" smtClean="0">
                <a:solidFill>
                  <a:srgbClr val="FFFF00"/>
                </a:solidFill>
                <a:effectLst>
                  <a:outerShdw blurRad="38100" dist="38100" dir="2700000" algn="tl">
                    <a:srgbClr val="000000">
                      <a:alpha val="43137"/>
                    </a:srgbClr>
                  </a:outerShdw>
                </a:effectLst>
              </a:rPr>
              <a:t>Generalized (von Zumbsch) Psoriasis</a:t>
            </a:r>
          </a:p>
          <a:p>
            <a:pPr marL="457200" indent="-457200">
              <a:buFont typeface="Wingdings" pitchFamily="2" charset="2"/>
              <a:buChar char="ü"/>
            </a:pPr>
            <a:r>
              <a:rPr lang="en-US" sz="3200" dirty="0" smtClean="0">
                <a:solidFill>
                  <a:schemeClr val="bg1"/>
                </a:solidFill>
              </a:rPr>
              <a:t>Rare but serious variant of psoriasis. </a:t>
            </a:r>
          </a:p>
          <a:p>
            <a:pPr marL="457200" indent="-457200">
              <a:buFont typeface="Wingdings" pitchFamily="2" charset="2"/>
              <a:buChar char="ü"/>
            </a:pPr>
            <a:r>
              <a:rPr lang="en-US" sz="3200" dirty="0" smtClean="0">
                <a:solidFill>
                  <a:schemeClr val="bg1"/>
                </a:solidFill>
              </a:rPr>
              <a:t>Usually starts in flexures.</a:t>
            </a:r>
          </a:p>
          <a:p>
            <a:pPr marL="457200" indent="-457200">
              <a:buFont typeface="Wingdings" pitchFamily="2" charset="2"/>
              <a:buChar char="ü"/>
            </a:pPr>
            <a:r>
              <a:rPr lang="en-US" sz="3200" dirty="0" smtClean="0">
                <a:solidFill>
                  <a:schemeClr val="bg1"/>
                </a:solidFill>
              </a:rPr>
              <a:t>Sudden onset of  myriads </a:t>
            </a:r>
            <a:r>
              <a:rPr lang="en-US" sz="3200" dirty="0">
                <a:solidFill>
                  <a:schemeClr val="bg1"/>
                </a:solidFill>
              </a:rPr>
              <a:t>of small </a:t>
            </a:r>
            <a:r>
              <a:rPr lang="en-US" sz="3200" i="1" u="sng" dirty="0">
                <a:solidFill>
                  <a:srgbClr val="FFFF00"/>
                </a:solidFill>
                <a:effectLst>
                  <a:outerShdw blurRad="38100" dist="38100" dir="2700000" algn="tl">
                    <a:srgbClr val="000000">
                      <a:alpha val="43137"/>
                    </a:srgbClr>
                  </a:outerShdw>
                </a:effectLst>
              </a:rPr>
              <a:t>sterile </a:t>
            </a:r>
            <a:r>
              <a:rPr lang="en-US" sz="3200" i="1" u="sng" dirty="0" smtClean="0">
                <a:solidFill>
                  <a:srgbClr val="FFFF00"/>
                </a:solidFill>
                <a:effectLst>
                  <a:outerShdw blurRad="38100" dist="38100" dir="2700000" algn="tl">
                    <a:srgbClr val="000000">
                      <a:alpha val="43137"/>
                    </a:srgbClr>
                  </a:outerShdw>
                </a:effectLst>
              </a:rPr>
              <a:t>pustules</a:t>
            </a:r>
            <a:r>
              <a:rPr lang="en-US" sz="3200" dirty="0" smtClean="0">
                <a:solidFill>
                  <a:schemeClr val="bg1"/>
                </a:solidFill>
              </a:rPr>
              <a:t> on red bases. The patient is usually ill with swinging pyrexia.</a:t>
            </a:r>
          </a:p>
          <a:p>
            <a:pPr marL="457200" indent="-457200">
              <a:buFont typeface="Wingdings" pitchFamily="2" charset="2"/>
              <a:buChar char="ü"/>
            </a:pPr>
            <a:r>
              <a:rPr lang="en-US" sz="3200" i="1" u="sng" dirty="0" smtClean="0">
                <a:solidFill>
                  <a:srgbClr val="FFFF00"/>
                </a:solidFill>
                <a:effectLst>
                  <a:outerShdw blurRad="38100" dist="38100" dir="2700000" algn="tl">
                    <a:srgbClr val="000000">
                      <a:alpha val="43137"/>
                    </a:srgbClr>
                  </a:outerShdw>
                </a:effectLst>
              </a:rPr>
              <a:t>Impetigo herpetiformis </a:t>
            </a:r>
            <a:r>
              <a:rPr lang="en-US" sz="3200" dirty="0" smtClean="0">
                <a:solidFill>
                  <a:schemeClr val="bg1"/>
                </a:solidFill>
              </a:rPr>
              <a:t>is acute generalized pustular psoriasis </a:t>
            </a:r>
            <a:r>
              <a:rPr lang="en-US" sz="3200" dirty="0" smtClean="0">
                <a:solidFill>
                  <a:schemeClr val="bg1"/>
                </a:solidFill>
              </a:rPr>
              <a:t>of </a:t>
            </a:r>
            <a:r>
              <a:rPr lang="en-US" sz="3200" dirty="0" smtClean="0">
                <a:solidFill>
                  <a:schemeClr val="bg1"/>
                </a:solidFill>
              </a:rPr>
              <a:t>pregnancy. </a:t>
            </a:r>
          </a:p>
          <a:p>
            <a:pPr marL="457200" indent="-457200">
              <a:buFont typeface="Wingdings" pitchFamily="2" charset="2"/>
              <a:buChar char="ü"/>
            </a:pPr>
            <a:r>
              <a:rPr lang="en-US" sz="3200" dirty="0" smtClean="0">
                <a:solidFill>
                  <a:schemeClr val="bg1"/>
                </a:solidFill>
              </a:rPr>
              <a:t>Leukocytosis.</a:t>
            </a:r>
          </a:p>
          <a:p>
            <a:pPr marL="457200" indent="-457200">
              <a:buFont typeface="Wingdings" pitchFamily="2" charset="2"/>
              <a:buChar char="ü"/>
            </a:pPr>
            <a:r>
              <a:rPr lang="en-US" sz="3200" dirty="0" smtClean="0">
                <a:solidFill>
                  <a:schemeClr val="bg1"/>
                </a:solidFill>
              </a:rPr>
              <a:t>Prognosis may be serious (may threaten life</a:t>
            </a:r>
            <a:r>
              <a:rPr lang="en-US" sz="3200" dirty="0" smtClean="0">
                <a:solidFill>
                  <a:schemeClr val="bg1"/>
                </a:solidFill>
              </a:rPr>
              <a:t>).</a:t>
            </a:r>
            <a:endParaRPr lang="en-US" sz="3200" dirty="0" smtClean="0">
              <a:solidFill>
                <a:schemeClr val="bg1"/>
              </a:solidFill>
            </a:endParaRPr>
          </a:p>
        </p:txBody>
      </p:sp>
    </p:spTree>
    <p:extLst>
      <p:ext uri="{BB962C8B-B14F-4D97-AF65-F5344CB8AC3E}">
        <p14:creationId xmlns="" xmlns:p14="http://schemas.microsoft.com/office/powerpoint/2010/main" val="35784877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34</a:t>
            </a:fld>
            <a:endParaRPr lang="en-US"/>
          </a:p>
        </p:txBody>
      </p:sp>
      <p:sp>
        <p:nvSpPr>
          <p:cNvPr id="3" name="Rectangle 2"/>
          <p:cNvSpPr/>
          <p:nvPr/>
        </p:nvSpPr>
        <p:spPr>
          <a:xfrm>
            <a:off x="609600" y="914400"/>
            <a:ext cx="8153400" cy="3046988"/>
          </a:xfrm>
          <a:prstGeom prst="rect">
            <a:avLst/>
          </a:prstGeom>
        </p:spPr>
        <p:txBody>
          <a:bodyPr wrap="square">
            <a:spAutoFit/>
          </a:bodyPr>
          <a:lstStyle/>
          <a:p>
            <a:r>
              <a:rPr lang="en-US" sz="3200" i="1" dirty="0" smtClean="0">
                <a:solidFill>
                  <a:srgbClr val="FFFF00"/>
                </a:solidFill>
                <a:effectLst>
                  <a:outerShdw blurRad="38100" dist="38100" dir="2700000" algn="tl">
                    <a:srgbClr val="000000">
                      <a:alpha val="43137"/>
                    </a:srgbClr>
                  </a:outerShdw>
                </a:effectLst>
              </a:rPr>
              <a:t>B. Localized palmoplanter pustular psoriasis</a:t>
            </a:r>
          </a:p>
          <a:p>
            <a:pPr marL="457200" indent="-457200">
              <a:buFont typeface="Wingdings" pitchFamily="2" charset="2"/>
              <a:buChar char="ü"/>
            </a:pPr>
            <a:r>
              <a:rPr lang="en-US" sz="3200" dirty="0" smtClean="0">
                <a:solidFill>
                  <a:schemeClr val="bg1"/>
                </a:solidFill>
              </a:rPr>
              <a:t>Also </a:t>
            </a:r>
            <a:r>
              <a:rPr lang="en-US" sz="3200" dirty="0" smtClean="0">
                <a:solidFill>
                  <a:schemeClr val="bg1"/>
                </a:solidFill>
              </a:rPr>
              <a:t>known </a:t>
            </a:r>
            <a:r>
              <a:rPr lang="en-US" sz="3200" dirty="0" smtClean="0">
                <a:solidFill>
                  <a:schemeClr val="bg1"/>
                </a:solidFill>
              </a:rPr>
              <a:t>as </a:t>
            </a:r>
            <a:r>
              <a:rPr lang="en-US" sz="3200" i="1" u="sng" dirty="0" smtClean="0">
                <a:solidFill>
                  <a:srgbClr val="FFFF00"/>
                </a:solidFill>
                <a:effectLst>
                  <a:outerShdw blurRad="38100" dist="38100" dir="2700000" algn="tl">
                    <a:srgbClr val="000000">
                      <a:alpha val="43137"/>
                    </a:srgbClr>
                  </a:outerShdw>
                </a:effectLst>
              </a:rPr>
              <a:t>Palmoplanter pustulosis</a:t>
            </a:r>
            <a:r>
              <a:rPr lang="en-US" sz="3200" dirty="0" smtClean="0">
                <a:solidFill>
                  <a:srgbClr val="FFFF00"/>
                </a:solidFill>
                <a:effectLst>
                  <a:outerShdw blurRad="38100" dist="38100" dir="2700000" algn="tl">
                    <a:srgbClr val="000000">
                      <a:alpha val="43137"/>
                    </a:srgbClr>
                  </a:outerShdw>
                </a:effectLst>
              </a:rPr>
              <a:t>.</a:t>
            </a:r>
          </a:p>
          <a:p>
            <a:pPr marL="457200" indent="-457200">
              <a:buFont typeface="Wingdings" pitchFamily="2" charset="2"/>
              <a:buChar char="ü"/>
            </a:pPr>
            <a:r>
              <a:rPr lang="en-US" sz="3200" dirty="0" smtClean="0">
                <a:solidFill>
                  <a:schemeClr val="bg1"/>
                </a:solidFill>
              </a:rPr>
              <a:t>Better prognosis than the generalized form.</a:t>
            </a:r>
          </a:p>
          <a:p>
            <a:pPr marL="457200" indent="-457200">
              <a:buFont typeface="Wingdings" pitchFamily="2" charset="2"/>
              <a:buChar char="ü"/>
            </a:pPr>
            <a:r>
              <a:rPr lang="en-US" sz="3200" dirty="0" smtClean="0">
                <a:solidFill>
                  <a:schemeClr val="bg1"/>
                </a:solidFill>
              </a:rPr>
              <a:t>Involves the middle portion of the palms and soles.</a:t>
            </a:r>
          </a:p>
          <a:p>
            <a:pPr marL="457200" indent="-457200">
              <a:buFont typeface="Wingdings" pitchFamily="2" charset="2"/>
              <a:buChar char="ü"/>
            </a:pPr>
            <a:r>
              <a:rPr lang="en-US" sz="3200" dirty="0" smtClean="0">
                <a:solidFill>
                  <a:schemeClr val="bg1"/>
                </a:solidFill>
              </a:rPr>
              <a:t>On resolution, it leaves brownish spots.</a:t>
            </a:r>
            <a:endParaRPr lang="en-US" sz="3200"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35</a:t>
            </a:fld>
            <a:endParaRPr lang="en-US"/>
          </a:p>
        </p:txBody>
      </p:sp>
      <p:pic>
        <p:nvPicPr>
          <p:cNvPr id="102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410200" y="634759"/>
            <a:ext cx="3429000" cy="51224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257800" y="5757223"/>
            <a:ext cx="3733800" cy="461665"/>
          </a:xfrm>
          <a:prstGeom prst="rect">
            <a:avLst/>
          </a:prstGeom>
        </p:spPr>
        <p:txBody>
          <a:bodyPr wrap="square">
            <a:spAutoFit/>
          </a:bodyPr>
          <a:lstStyle/>
          <a:p>
            <a:r>
              <a:rPr lang="en-US" sz="2400" i="1" u="sng" dirty="0">
                <a:solidFill>
                  <a:srgbClr val="FFFF00"/>
                </a:solidFill>
                <a:effectLst>
                  <a:outerShdw blurRad="38100" dist="38100" dir="2700000" algn="tl">
                    <a:srgbClr val="000000">
                      <a:alpha val="43137"/>
                    </a:srgbClr>
                  </a:outerShdw>
                </a:effectLst>
              </a:rPr>
              <a:t>Pustular psoriasis of the </a:t>
            </a:r>
            <a:r>
              <a:rPr lang="en-US" sz="2400" i="1" u="sng" dirty="0" smtClean="0">
                <a:solidFill>
                  <a:srgbClr val="FFFF00"/>
                </a:solidFill>
                <a:effectLst>
                  <a:outerShdw blurRad="38100" dist="38100" dir="2700000" algn="tl">
                    <a:srgbClr val="000000">
                      <a:alpha val="43137"/>
                    </a:srgbClr>
                  </a:outerShdw>
                </a:effectLst>
              </a:rPr>
              <a:t>sole</a:t>
            </a:r>
            <a:endParaRPr lang="en-US" sz="2400" i="1" u="sng" dirty="0">
              <a:solidFill>
                <a:srgbClr val="FFFF00"/>
              </a:solidFill>
              <a:effectLst>
                <a:outerShdw blurRad="38100" dist="38100" dir="2700000" algn="tl">
                  <a:srgbClr val="000000">
                    <a:alpha val="43137"/>
                  </a:srgbClr>
                </a:outerShdw>
              </a:effectLst>
            </a:endParaRPr>
          </a:p>
        </p:txBody>
      </p:sp>
      <p:pic>
        <p:nvPicPr>
          <p:cNvPr id="1026" name="Picture 2" descr="C:\Users\Nameer\Downloads\psoriasis-pustular_psoriasis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8601" y="634759"/>
            <a:ext cx="4914742" cy="477544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304800" y="5757223"/>
            <a:ext cx="4762343" cy="461665"/>
          </a:xfrm>
          <a:prstGeom prst="rect">
            <a:avLst/>
          </a:prstGeom>
          <a:noFill/>
        </p:spPr>
        <p:txBody>
          <a:bodyPr wrap="square" rtlCol="0">
            <a:spAutoFit/>
          </a:bodyPr>
          <a:lstStyle/>
          <a:p>
            <a:r>
              <a:rPr lang="en-US" sz="2400" u="sng" dirty="0" smtClean="0">
                <a:solidFill>
                  <a:srgbClr val="FF3399"/>
                </a:solidFill>
                <a:effectLst>
                  <a:outerShdw blurRad="38100" dist="38100" dir="2700000" algn="tl">
                    <a:srgbClr val="000000">
                      <a:alpha val="43137"/>
                    </a:srgbClr>
                  </a:outerShdw>
                </a:effectLst>
              </a:rPr>
              <a:t>Pustular psoriasis involving the trunk</a:t>
            </a:r>
            <a:endParaRPr lang="en-US" sz="2400" u="sng" dirty="0">
              <a:solidFill>
                <a:srgbClr val="FF3399"/>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3141097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228600"/>
            <a:ext cx="8229600" cy="685800"/>
          </a:xfrm>
        </p:spPr>
        <p:txBody>
          <a:bodyPr>
            <a:normAutofit/>
          </a:bodyPr>
          <a:lstStyle/>
          <a:p>
            <a:pPr algn="l"/>
            <a:r>
              <a:rPr lang="en-US" sz="3200" i="1" dirty="0" smtClean="0">
                <a:solidFill>
                  <a:srgbClr val="FFFF00"/>
                </a:solidFill>
                <a:effectLst>
                  <a:outerShdw blurRad="38100" dist="38100" dir="2700000" algn="tl">
                    <a:srgbClr val="000000">
                      <a:alpha val="43137"/>
                    </a:srgbClr>
                  </a:outerShdw>
                </a:effectLst>
              </a:rPr>
              <a:t>3. Erythrodermic psoriasis</a:t>
            </a:r>
            <a:endParaRPr lang="en-US" sz="3200" i="1" dirty="0">
              <a:solidFill>
                <a:srgbClr val="FFFF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36</a:t>
            </a:fld>
            <a:endParaRPr lang="en-US"/>
          </a:p>
        </p:txBody>
      </p:sp>
      <p:sp>
        <p:nvSpPr>
          <p:cNvPr id="6" name="TextBox 5"/>
          <p:cNvSpPr txBox="1"/>
          <p:nvPr/>
        </p:nvSpPr>
        <p:spPr>
          <a:xfrm>
            <a:off x="228600" y="858982"/>
            <a:ext cx="8610599" cy="5293757"/>
          </a:xfrm>
          <a:prstGeom prst="rect">
            <a:avLst/>
          </a:prstGeom>
          <a:noFill/>
        </p:spPr>
        <p:txBody>
          <a:bodyPr wrap="square" rtlCol="0">
            <a:spAutoFit/>
          </a:bodyPr>
          <a:lstStyle/>
          <a:p>
            <a:pPr marL="457200" indent="-457200">
              <a:buFont typeface="Wingdings" pitchFamily="2" charset="2"/>
              <a:buChar char="ü"/>
            </a:pPr>
            <a:r>
              <a:rPr lang="en-US" sz="2600" dirty="0" smtClean="0">
                <a:solidFill>
                  <a:schemeClr val="bg1"/>
                </a:solidFill>
              </a:rPr>
              <a:t>Also rare and may be serious variant of psoriasis.</a:t>
            </a:r>
          </a:p>
          <a:p>
            <a:pPr marL="457200" indent="-457200">
              <a:buFont typeface="Wingdings" pitchFamily="2" charset="2"/>
              <a:buChar char="ü"/>
            </a:pPr>
            <a:r>
              <a:rPr lang="en-US" sz="2600" dirty="0" smtClean="0">
                <a:solidFill>
                  <a:schemeClr val="bg1"/>
                </a:solidFill>
              </a:rPr>
              <a:t>Occur de novo or more often complicate chronic plaque psoriasis (stable plaque ps. → unstable erythrodermic ps.).</a:t>
            </a:r>
          </a:p>
          <a:p>
            <a:pPr marL="457200" indent="-457200">
              <a:buFont typeface="Wingdings" pitchFamily="2" charset="2"/>
              <a:buChar char="ü"/>
            </a:pPr>
            <a:r>
              <a:rPr lang="en-US" sz="2600" dirty="0" smtClean="0">
                <a:solidFill>
                  <a:schemeClr val="bg1"/>
                </a:solidFill>
              </a:rPr>
              <a:t>Might </a:t>
            </a:r>
            <a:r>
              <a:rPr lang="en-US" sz="2600" dirty="0" smtClean="0">
                <a:solidFill>
                  <a:schemeClr val="bg1"/>
                </a:solidFill>
              </a:rPr>
              <a:t>be sparked by:</a:t>
            </a:r>
          </a:p>
          <a:p>
            <a:pPr marL="514350" indent="-514350">
              <a:buAutoNum type="arabicPeriod"/>
            </a:pPr>
            <a:r>
              <a:rPr lang="en-US" sz="2600" dirty="0" smtClean="0">
                <a:solidFill>
                  <a:schemeClr val="bg1"/>
                </a:solidFill>
              </a:rPr>
              <a:t>Irritant treatment like tar, dithranol, phototherapy and corticosteroids (specially on withdrawal). </a:t>
            </a:r>
          </a:p>
          <a:p>
            <a:pPr marL="514350" indent="-514350">
              <a:buAutoNum type="arabicPeriod"/>
            </a:pPr>
            <a:r>
              <a:rPr lang="en-US" sz="2600" dirty="0" smtClean="0">
                <a:solidFill>
                  <a:schemeClr val="bg1"/>
                </a:solidFill>
              </a:rPr>
              <a:t>Severe emotional trauma.</a:t>
            </a:r>
          </a:p>
          <a:p>
            <a:pPr marL="514350" indent="-514350">
              <a:buAutoNum type="arabicPeriod"/>
            </a:pPr>
            <a:r>
              <a:rPr lang="en-US" sz="2600" dirty="0" smtClean="0">
                <a:solidFill>
                  <a:schemeClr val="bg1"/>
                </a:solidFill>
              </a:rPr>
              <a:t>Intercurrent infections.</a:t>
            </a:r>
          </a:p>
          <a:p>
            <a:pPr marL="457200" indent="-457200">
              <a:buFont typeface="Wingdings" pitchFamily="2" charset="2"/>
              <a:buChar char="ü"/>
            </a:pPr>
            <a:r>
              <a:rPr lang="en-US" sz="2600" dirty="0" smtClean="0">
                <a:solidFill>
                  <a:schemeClr val="bg1"/>
                </a:solidFill>
              </a:rPr>
              <a:t>The entire body becomes red with variable scaling. </a:t>
            </a:r>
          </a:p>
          <a:p>
            <a:pPr marL="457200" indent="-457200">
              <a:buFont typeface="Wingdings" pitchFamily="2" charset="2"/>
              <a:buChar char="ü"/>
            </a:pPr>
            <a:r>
              <a:rPr lang="en-US" sz="2600" dirty="0" smtClean="0">
                <a:solidFill>
                  <a:schemeClr val="bg1"/>
                </a:solidFill>
              </a:rPr>
              <a:t>Malaise is accompanied by shivering (heat loss due to generalized vasodilatation).</a:t>
            </a:r>
          </a:p>
          <a:p>
            <a:pPr marL="457200" indent="-457200">
              <a:buFont typeface="Wingdings" pitchFamily="2" charset="2"/>
              <a:buChar char="ü"/>
            </a:pPr>
            <a:r>
              <a:rPr lang="en-US" sz="2600" dirty="0" smtClean="0">
                <a:solidFill>
                  <a:schemeClr val="bg1"/>
                </a:solidFill>
              </a:rPr>
              <a:t>The skin feels hot and uncomfortable. </a:t>
            </a:r>
          </a:p>
          <a:p>
            <a:pPr marL="457200" indent="-457200">
              <a:buFont typeface="Wingdings" pitchFamily="2" charset="2"/>
              <a:buChar char="ü"/>
            </a:pPr>
            <a:r>
              <a:rPr lang="en-US" sz="2600" dirty="0" smtClean="0">
                <a:solidFill>
                  <a:schemeClr val="bg1"/>
                </a:solidFill>
              </a:rPr>
              <a:t>Prognosis: guarding (complications may ensue).</a:t>
            </a:r>
            <a:endParaRPr lang="en-US" sz="2600" dirty="0">
              <a:solidFill>
                <a:schemeClr val="bg1"/>
              </a:solidFill>
            </a:endParaRPr>
          </a:p>
        </p:txBody>
      </p:sp>
    </p:spTree>
    <p:extLst>
      <p:ext uri="{BB962C8B-B14F-4D97-AF65-F5344CB8AC3E}">
        <p14:creationId xmlns="" xmlns:p14="http://schemas.microsoft.com/office/powerpoint/2010/main" val="12634906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37</a:t>
            </a:fld>
            <a:endParaRPr lang="en-US"/>
          </a:p>
        </p:txBody>
      </p:sp>
      <p:pic>
        <p:nvPicPr>
          <p:cNvPr id="3" name="Picture 3" descr="Psor-007[1]"/>
          <p:cNvPicPr preferRelativeResize="0">
            <a:picLocks noChangeArrowheads="1"/>
          </p:cNvPicPr>
          <p:nvPr/>
        </p:nvPicPr>
        <p:blipFill>
          <a:blip r:embed="rId2" cstate="print"/>
          <a:srcRect/>
          <a:stretch>
            <a:fillRect/>
          </a:stretch>
        </p:blipFill>
        <p:spPr bwMode="auto">
          <a:xfrm>
            <a:off x="4191000" y="685800"/>
            <a:ext cx="4639491" cy="5638800"/>
          </a:xfrm>
          <a:prstGeom prst="rect">
            <a:avLst/>
          </a:prstGeom>
          <a:noFill/>
          <a:ln w="9525">
            <a:noFill/>
            <a:miter lim="800000"/>
            <a:headEnd/>
            <a:tailEnd/>
          </a:ln>
        </p:spPr>
      </p:pic>
      <p:sp>
        <p:nvSpPr>
          <p:cNvPr id="4" name="TextBox 3"/>
          <p:cNvSpPr txBox="1"/>
          <p:nvPr/>
        </p:nvSpPr>
        <p:spPr>
          <a:xfrm rot="19780340">
            <a:off x="-171420" y="1685326"/>
            <a:ext cx="4442559" cy="584775"/>
          </a:xfrm>
          <a:prstGeom prst="rect">
            <a:avLst/>
          </a:prstGeom>
          <a:noFill/>
        </p:spPr>
        <p:txBody>
          <a:bodyPr wrap="square" rtlCol="0">
            <a:spAutoFit/>
          </a:bodyPr>
          <a:lstStyle/>
          <a:p>
            <a:pPr algn="ctr"/>
            <a:r>
              <a:rPr lang="en-US" sz="3200" i="1" dirty="0" smtClean="0">
                <a:solidFill>
                  <a:srgbClr val="FFFF00"/>
                </a:solidFill>
                <a:effectLst>
                  <a:outerShdw blurRad="38100" dist="38100" dir="2700000" algn="tl">
                    <a:srgbClr val="000000">
                      <a:alpha val="43137"/>
                    </a:srgbClr>
                  </a:outerShdw>
                </a:effectLst>
              </a:rPr>
              <a:t>Erythrodermic psoriasis</a:t>
            </a:r>
            <a:endParaRPr lang="en-US" sz="3200" i="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8125620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38</a:t>
            </a:fld>
            <a:endParaRPr lang="en-US"/>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34345" y="256309"/>
            <a:ext cx="4114800" cy="60838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ectangle 2"/>
          <p:cNvSpPr/>
          <p:nvPr/>
        </p:nvSpPr>
        <p:spPr>
          <a:xfrm rot="19400493">
            <a:off x="-71357" y="1570657"/>
            <a:ext cx="4770969" cy="830997"/>
          </a:xfrm>
          <a:prstGeom prst="rect">
            <a:avLst/>
          </a:prstGeom>
        </p:spPr>
        <p:txBody>
          <a:bodyPr wrap="square">
            <a:spAutoFit/>
          </a:bodyPr>
          <a:lstStyle/>
          <a:p>
            <a:r>
              <a:rPr lang="en-US" sz="2400" i="1" dirty="0">
                <a:solidFill>
                  <a:srgbClr val="FFFF00"/>
                </a:solidFill>
                <a:effectLst>
                  <a:outerShdw blurRad="38100" dist="38100" dir="2700000" algn="tl">
                    <a:srgbClr val="000000">
                      <a:alpha val="43137"/>
                    </a:srgbClr>
                  </a:outerShdw>
                </a:effectLst>
              </a:rPr>
              <a:t>Unstable psoriasis following long-term use of </a:t>
            </a:r>
            <a:r>
              <a:rPr lang="en-US" sz="2400" i="1" dirty="0" smtClean="0">
                <a:solidFill>
                  <a:srgbClr val="FFFF00"/>
                </a:solidFill>
                <a:effectLst>
                  <a:outerShdw blurRad="38100" dist="38100" dir="2700000" algn="tl">
                    <a:srgbClr val="000000">
                      <a:alpha val="43137"/>
                    </a:srgbClr>
                  </a:outerShdw>
                </a:effectLst>
              </a:rPr>
              <a:t>a potent </a:t>
            </a:r>
            <a:r>
              <a:rPr lang="en-US" sz="2400" i="1" dirty="0">
                <a:solidFill>
                  <a:srgbClr val="FFFF00"/>
                </a:solidFill>
                <a:effectLst>
                  <a:outerShdw blurRad="38100" dist="38100" dir="2700000" algn="tl">
                    <a:srgbClr val="000000">
                      <a:alpha val="43137"/>
                    </a:srgbClr>
                  </a:outerShdw>
                </a:effectLst>
              </a:rPr>
              <a:t>topical steroid.</a:t>
            </a:r>
          </a:p>
        </p:txBody>
      </p:sp>
    </p:spTree>
    <p:extLst>
      <p:ext uri="{BB962C8B-B14F-4D97-AF65-F5344CB8AC3E}">
        <p14:creationId xmlns="" xmlns:p14="http://schemas.microsoft.com/office/powerpoint/2010/main" val="420929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200" i="1" dirty="0" smtClean="0">
                <a:solidFill>
                  <a:srgbClr val="FFFF00"/>
                </a:solidFill>
                <a:effectLst>
                  <a:outerShdw blurRad="38100" dist="38100" dir="2700000" algn="tl">
                    <a:srgbClr val="000000">
                      <a:alpha val="43137"/>
                    </a:srgbClr>
                  </a:outerShdw>
                </a:effectLst>
              </a:rPr>
              <a:t>Complications of erythrodermic psoriasis</a:t>
            </a:r>
            <a:endParaRPr lang="en-US" sz="3200" i="1" dirty="0">
              <a:solidFill>
                <a:srgbClr val="FFFF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39</a:t>
            </a:fld>
            <a:endParaRPr lang="en-US"/>
          </a:p>
        </p:txBody>
      </p:sp>
      <p:sp>
        <p:nvSpPr>
          <p:cNvPr id="4" name="TextBox 3"/>
          <p:cNvSpPr txBox="1"/>
          <p:nvPr/>
        </p:nvSpPr>
        <p:spPr>
          <a:xfrm>
            <a:off x="457200" y="1143000"/>
            <a:ext cx="6705600" cy="2246769"/>
          </a:xfrm>
          <a:prstGeom prst="rect">
            <a:avLst/>
          </a:prstGeom>
          <a:noFill/>
        </p:spPr>
        <p:txBody>
          <a:bodyPr wrap="square" rtlCol="0">
            <a:spAutoFit/>
          </a:bodyPr>
          <a:lstStyle/>
          <a:p>
            <a:pPr marL="342900" indent="-342900">
              <a:buAutoNum type="arabicPeriod"/>
            </a:pPr>
            <a:r>
              <a:rPr lang="en-US" sz="2800" dirty="0" smtClean="0">
                <a:solidFill>
                  <a:schemeClr val="bg1"/>
                </a:solidFill>
              </a:rPr>
              <a:t>Hypothermia</a:t>
            </a:r>
          </a:p>
          <a:p>
            <a:pPr marL="342900" indent="-342900">
              <a:buAutoNum type="arabicPeriod"/>
            </a:pPr>
            <a:r>
              <a:rPr lang="en-US" sz="2800" dirty="0" smtClean="0">
                <a:solidFill>
                  <a:schemeClr val="bg1"/>
                </a:solidFill>
              </a:rPr>
              <a:t>Hypovolemic shock</a:t>
            </a:r>
          </a:p>
          <a:p>
            <a:pPr marL="342900" indent="-342900">
              <a:buAutoNum type="arabicPeriod"/>
            </a:pPr>
            <a:r>
              <a:rPr lang="en-US" sz="2800" dirty="0" smtClean="0">
                <a:solidFill>
                  <a:schemeClr val="bg1"/>
                </a:solidFill>
              </a:rPr>
              <a:t>High out-put heart failure</a:t>
            </a:r>
          </a:p>
          <a:p>
            <a:pPr marL="342900" indent="-342900">
              <a:buAutoNum type="arabicPeriod"/>
            </a:pPr>
            <a:r>
              <a:rPr lang="en-US" sz="2800" dirty="0" smtClean="0">
                <a:solidFill>
                  <a:schemeClr val="bg1"/>
                </a:solidFill>
              </a:rPr>
              <a:t>Hypoalbuminemia</a:t>
            </a:r>
          </a:p>
          <a:p>
            <a:pPr marL="342900" indent="-342900">
              <a:buAutoNum type="arabicPeriod"/>
            </a:pPr>
            <a:r>
              <a:rPr lang="en-US" sz="2800" dirty="0" smtClean="0">
                <a:solidFill>
                  <a:schemeClr val="bg1"/>
                </a:solidFill>
              </a:rPr>
              <a:t>Sepsis</a:t>
            </a:r>
            <a:endParaRPr lang="en-US" sz="2800" dirty="0">
              <a:solidFill>
                <a:schemeClr val="bg1"/>
              </a:solidFill>
            </a:endParaRPr>
          </a:p>
        </p:txBody>
      </p:sp>
      <p:sp>
        <p:nvSpPr>
          <p:cNvPr id="5" name="Rectangle 4"/>
          <p:cNvSpPr/>
          <p:nvPr/>
        </p:nvSpPr>
        <p:spPr>
          <a:xfrm>
            <a:off x="533400" y="3476049"/>
            <a:ext cx="8382000" cy="584775"/>
          </a:xfrm>
          <a:prstGeom prst="rect">
            <a:avLst/>
          </a:prstGeom>
        </p:spPr>
        <p:txBody>
          <a:bodyPr wrap="square">
            <a:spAutoFit/>
          </a:bodyPr>
          <a:lstStyle/>
          <a:p>
            <a:r>
              <a:rPr lang="en-US" sz="3200" i="1" dirty="0">
                <a:solidFill>
                  <a:srgbClr val="FFFF00"/>
                </a:solidFill>
                <a:effectLst>
                  <a:outerShdw blurRad="38100" dist="38100" dir="2700000" algn="tl">
                    <a:srgbClr val="000000">
                      <a:alpha val="43137"/>
                    </a:srgbClr>
                  </a:outerShdw>
                </a:effectLst>
              </a:rPr>
              <a:t>5. Psoriatic arthropathy (</a:t>
            </a:r>
            <a:r>
              <a:rPr lang="en-US" sz="3200" i="1" dirty="0" smtClean="0">
                <a:solidFill>
                  <a:srgbClr val="FFFF00"/>
                </a:solidFill>
                <a:effectLst>
                  <a:outerShdw blurRad="38100" dist="38100" dir="2700000" algn="tl">
                    <a:srgbClr val="000000">
                      <a:alpha val="43137"/>
                    </a:srgbClr>
                  </a:outerShdw>
                </a:effectLst>
              </a:rPr>
              <a:t>Arthropathic </a:t>
            </a:r>
            <a:r>
              <a:rPr lang="en-US" sz="3200" i="1" dirty="0">
                <a:solidFill>
                  <a:srgbClr val="FFFF00"/>
                </a:solidFill>
                <a:effectLst>
                  <a:outerShdw blurRad="38100" dist="38100" dir="2700000" algn="tl">
                    <a:srgbClr val="000000">
                      <a:alpha val="43137"/>
                    </a:srgbClr>
                  </a:outerShdw>
                </a:effectLst>
              </a:rPr>
              <a:t>psoriasis)</a:t>
            </a:r>
          </a:p>
        </p:txBody>
      </p:sp>
      <p:sp>
        <p:nvSpPr>
          <p:cNvPr id="7" name="Rectangle 6"/>
          <p:cNvSpPr/>
          <p:nvPr/>
        </p:nvSpPr>
        <p:spPr>
          <a:xfrm>
            <a:off x="561109" y="4091418"/>
            <a:ext cx="8118764" cy="2246769"/>
          </a:xfrm>
          <a:prstGeom prst="rect">
            <a:avLst/>
          </a:prstGeom>
        </p:spPr>
        <p:txBody>
          <a:bodyPr wrap="square">
            <a:spAutoFit/>
          </a:bodyPr>
          <a:lstStyle/>
          <a:p>
            <a:pPr marL="457200" indent="-457200">
              <a:buFont typeface="Wingdings" pitchFamily="2" charset="2"/>
              <a:buChar char="ü"/>
            </a:pPr>
            <a:r>
              <a:rPr lang="en-US" sz="2800" dirty="0">
                <a:solidFill>
                  <a:schemeClr val="bg1"/>
                </a:solidFill>
              </a:rPr>
              <a:t>May be considered as a complication rather than a variant of psoriasis.</a:t>
            </a:r>
          </a:p>
          <a:p>
            <a:pPr marL="457200" indent="-457200">
              <a:buFont typeface="Wingdings" pitchFamily="2" charset="2"/>
              <a:buChar char="ü"/>
            </a:pPr>
            <a:r>
              <a:rPr lang="en-US" sz="2800" dirty="0">
                <a:solidFill>
                  <a:schemeClr val="bg1"/>
                </a:solidFill>
              </a:rPr>
              <a:t>Arthritis occurs in 5-20% of psoriatics + skin lesions.</a:t>
            </a:r>
          </a:p>
          <a:p>
            <a:pPr marL="457200" indent="-457200">
              <a:buFont typeface="Wingdings" pitchFamily="2" charset="2"/>
              <a:buChar char="ü"/>
            </a:pPr>
            <a:r>
              <a:rPr lang="en-US" sz="2800" dirty="0">
                <a:solidFill>
                  <a:schemeClr val="bg1"/>
                </a:solidFill>
              </a:rPr>
              <a:t>Nail involvement is common (up to 80%).</a:t>
            </a:r>
          </a:p>
          <a:p>
            <a:pPr marL="457200" indent="-457200">
              <a:buFont typeface="Wingdings" pitchFamily="2" charset="2"/>
              <a:buChar char="ü"/>
            </a:pPr>
            <a:r>
              <a:rPr lang="en-US" sz="2800" dirty="0">
                <a:solidFill>
                  <a:schemeClr val="bg1"/>
                </a:solidFill>
              </a:rPr>
              <a:t>50% of the cases associated with HLA-B27. </a:t>
            </a:r>
          </a:p>
        </p:txBody>
      </p:sp>
      <p:sp>
        <p:nvSpPr>
          <p:cNvPr id="8" name="TextBox 7"/>
          <p:cNvSpPr txBox="1"/>
          <p:nvPr/>
        </p:nvSpPr>
        <p:spPr>
          <a:xfrm>
            <a:off x="6477000" y="4810780"/>
            <a:ext cx="685800" cy="523220"/>
          </a:xfrm>
          <a:prstGeom prst="rect">
            <a:avLst/>
          </a:prstGeom>
          <a:noFill/>
        </p:spPr>
        <p:txBody>
          <a:bodyPr wrap="square" rtlCol="0">
            <a:spAutoFit/>
          </a:bodyPr>
          <a:lstStyle/>
          <a:p>
            <a:r>
              <a:rPr lang="en-US" sz="2800" dirty="0" smtClean="0">
                <a:solidFill>
                  <a:schemeClr val="bg1"/>
                </a:solidFill>
              </a:rPr>
              <a:t>-</a:t>
            </a:r>
            <a:endParaRPr lang="en-US" sz="2800" dirty="0">
              <a:solidFill>
                <a:schemeClr val="bg1"/>
              </a:solidFill>
            </a:endParaRPr>
          </a:p>
        </p:txBody>
      </p:sp>
    </p:spTree>
    <p:extLst>
      <p:ext uri="{BB962C8B-B14F-4D97-AF65-F5344CB8AC3E}">
        <p14:creationId xmlns="" xmlns:p14="http://schemas.microsoft.com/office/powerpoint/2010/main" val="42896437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2293"/>
            <a:ext cx="8229600" cy="715962"/>
          </a:xfrm>
        </p:spPr>
        <p:txBody>
          <a:bodyPr>
            <a:normAutofit/>
          </a:bodyPr>
          <a:lstStyle/>
          <a:p>
            <a:r>
              <a:rPr lang="en-US" sz="3200" i="1" dirty="0" smtClean="0">
                <a:solidFill>
                  <a:srgbClr val="FFFF00"/>
                </a:solidFill>
                <a:effectLst>
                  <a:outerShdw blurRad="38100" dist="38100" dir="2700000" algn="tl">
                    <a:srgbClr val="000000">
                      <a:alpha val="43137"/>
                    </a:srgbClr>
                  </a:outerShdw>
                </a:effectLst>
              </a:rPr>
              <a:t>5. Psoriatic arthropathy (Arthropathic psoriasis)</a:t>
            </a:r>
            <a:endParaRPr lang="en-US" sz="3200" i="1" dirty="0">
              <a:solidFill>
                <a:srgbClr val="FFFF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40</a:t>
            </a:fld>
            <a:endParaRPr lang="en-US"/>
          </a:p>
        </p:txBody>
      </p:sp>
      <p:sp>
        <p:nvSpPr>
          <p:cNvPr id="4" name="TextBox 3"/>
          <p:cNvSpPr txBox="1"/>
          <p:nvPr/>
        </p:nvSpPr>
        <p:spPr>
          <a:xfrm>
            <a:off x="304800" y="954643"/>
            <a:ext cx="8534400" cy="5293757"/>
          </a:xfrm>
          <a:prstGeom prst="rect">
            <a:avLst/>
          </a:prstGeom>
          <a:noFill/>
        </p:spPr>
        <p:txBody>
          <a:bodyPr wrap="square" rtlCol="0">
            <a:spAutoFit/>
          </a:bodyPr>
          <a:lstStyle/>
          <a:p>
            <a:r>
              <a:rPr lang="en-US" sz="2600" b="1" i="1" dirty="0" smtClean="0">
                <a:solidFill>
                  <a:srgbClr val="FF3399"/>
                </a:solidFill>
                <a:effectLst>
                  <a:outerShdw blurRad="38100" dist="38100" dir="2700000" algn="tl">
                    <a:srgbClr val="000000">
                      <a:alpha val="43137"/>
                    </a:srgbClr>
                  </a:outerShdw>
                </a:effectLst>
              </a:rPr>
              <a:t>Clinical patterns of arthritis</a:t>
            </a:r>
          </a:p>
          <a:p>
            <a:pPr marL="514350" indent="-514350">
              <a:buAutoNum type="arabicPeriod"/>
            </a:pPr>
            <a:r>
              <a:rPr lang="en-US" sz="2600" dirty="0" smtClean="0">
                <a:solidFill>
                  <a:srgbClr val="FF3399"/>
                </a:solidFill>
              </a:rPr>
              <a:t>Oligoarthritis</a:t>
            </a:r>
            <a:r>
              <a:rPr lang="en-US" sz="2600" i="1" dirty="0" smtClean="0">
                <a:solidFill>
                  <a:srgbClr val="FF3399"/>
                </a:solidFill>
                <a:effectLst>
                  <a:outerShdw blurRad="38100" dist="38100" dir="2700000" algn="tl">
                    <a:srgbClr val="000000">
                      <a:alpha val="43137"/>
                    </a:srgbClr>
                  </a:outerShdw>
                </a:effectLst>
              </a:rPr>
              <a:t> </a:t>
            </a:r>
            <a:r>
              <a:rPr lang="en-US" sz="2600" dirty="0" smtClean="0">
                <a:solidFill>
                  <a:schemeClr val="bg1"/>
                </a:solidFill>
              </a:rPr>
              <a:t>involving one large joint </a:t>
            </a:r>
            <a:r>
              <a:rPr lang="en-US" sz="2600" dirty="0" smtClean="0">
                <a:solidFill>
                  <a:schemeClr val="bg1"/>
                </a:solidFill>
                <a:sym typeface="Wingdings" pitchFamily="2" charset="2"/>
              </a:rPr>
              <a:t>(70% of cases).</a:t>
            </a:r>
          </a:p>
          <a:p>
            <a:pPr marL="514350" indent="-514350">
              <a:buAutoNum type="arabicPeriod"/>
            </a:pPr>
            <a:r>
              <a:rPr lang="en-US" sz="2600" dirty="0" smtClean="0">
                <a:solidFill>
                  <a:srgbClr val="FF3399"/>
                </a:solidFill>
              </a:rPr>
              <a:t>Distal arthritis </a:t>
            </a:r>
            <a:r>
              <a:rPr lang="en-US" sz="2600" dirty="0" smtClean="0">
                <a:solidFill>
                  <a:schemeClr val="bg1"/>
                </a:solidFill>
              </a:rPr>
              <a:t>involves the distal interphalangeal joints of the toes and fingers.</a:t>
            </a:r>
          </a:p>
          <a:p>
            <a:pPr marL="514350" indent="-514350">
              <a:buAutoNum type="arabicPeriod"/>
            </a:pPr>
            <a:r>
              <a:rPr lang="en-US" sz="2600" dirty="0" smtClean="0">
                <a:solidFill>
                  <a:srgbClr val="FF3399"/>
                </a:solidFill>
              </a:rPr>
              <a:t>Symmetrical poly-arthritis </a:t>
            </a:r>
            <a:r>
              <a:rPr lang="en-US" sz="2600" dirty="0" smtClean="0">
                <a:solidFill>
                  <a:schemeClr val="bg1"/>
                </a:solidFill>
              </a:rPr>
              <a:t>(Rheumatoid arthritis-like) involves the small joints of the hands and feet. However, it is seronegative (negative rheumatoid factor) and absent rheumatoid nodules.</a:t>
            </a:r>
          </a:p>
          <a:p>
            <a:pPr marL="514350" indent="-514350">
              <a:buAutoNum type="arabicPeriod"/>
            </a:pPr>
            <a:r>
              <a:rPr lang="en-US" sz="2600" dirty="0" smtClean="0">
                <a:solidFill>
                  <a:srgbClr val="FF3399"/>
                </a:solidFill>
              </a:rPr>
              <a:t>Psoriatic spondylitis </a:t>
            </a:r>
            <a:r>
              <a:rPr lang="en-US" sz="2600" dirty="0" smtClean="0">
                <a:solidFill>
                  <a:schemeClr val="bg1"/>
                </a:solidFill>
              </a:rPr>
              <a:t>involves the sacroiliac joints and spines i.e. ankylosing spondylitis-like. It strongly correlates with the presence of HLA-B27 (90% of cases).</a:t>
            </a:r>
          </a:p>
          <a:p>
            <a:pPr marL="514350" indent="-514350">
              <a:buAutoNum type="arabicPeriod"/>
            </a:pPr>
            <a:r>
              <a:rPr lang="en-US" sz="2600" dirty="0" smtClean="0">
                <a:solidFill>
                  <a:srgbClr val="FF3399"/>
                </a:solidFill>
              </a:rPr>
              <a:t>Arthritis mutilans</a:t>
            </a:r>
            <a:r>
              <a:rPr lang="en-US" sz="2600" dirty="0" smtClean="0">
                <a:solidFill>
                  <a:schemeClr val="bg1"/>
                </a:solidFill>
              </a:rPr>
              <a:t>: Destruction of the small joints of the hands and feet.</a:t>
            </a:r>
            <a:endParaRPr lang="en-US" sz="2600" dirty="0">
              <a:solidFill>
                <a:srgbClr val="FF3399"/>
              </a:solidFill>
            </a:endParaRPr>
          </a:p>
        </p:txBody>
      </p:sp>
    </p:spTree>
    <p:extLst>
      <p:ext uri="{BB962C8B-B14F-4D97-AF65-F5344CB8AC3E}">
        <p14:creationId xmlns="" xmlns:p14="http://schemas.microsoft.com/office/powerpoint/2010/main" val="10689615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41</a:t>
            </a:fld>
            <a:endParaRPr lang="en-US"/>
          </a:p>
        </p:txBody>
      </p:sp>
      <p:pic>
        <p:nvPicPr>
          <p:cNvPr id="3074"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15241"/>
          <a:stretch/>
        </p:blipFill>
        <p:spPr bwMode="auto">
          <a:xfrm>
            <a:off x="228600" y="228600"/>
            <a:ext cx="4267200" cy="30819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28600" y="3505200"/>
            <a:ext cx="4267200" cy="1200329"/>
          </a:xfrm>
          <a:prstGeom prst="rect">
            <a:avLst/>
          </a:prstGeom>
        </p:spPr>
        <p:txBody>
          <a:bodyPr wrap="square">
            <a:spAutoFit/>
          </a:bodyPr>
          <a:lstStyle/>
          <a:p>
            <a:r>
              <a:rPr lang="en-US" sz="2400" i="1" dirty="0">
                <a:solidFill>
                  <a:srgbClr val="FF3399"/>
                </a:solidFill>
                <a:effectLst>
                  <a:outerShdw blurRad="38100" dist="38100" dir="2700000" algn="tl">
                    <a:srgbClr val="000000">
                      <a:alpha val="43137"/>
                    </a:srgbClr>
                  </a:outerShdw>
                </a:effectLst>
              </a:rPr>
              <a:t>Fixed flexion deformity of distal </a:t>
            </a:r>
            <a:r>
              <a:rPr lang="en-US" sz="2400" i="1" dirty="0" smtClean="0">
                <a:solidFill>
                  <a:srgbClr val="FF3399"/>
                </a:solidFill>
                <a:effectLst>
                  <a:outerShdw blurRad="38100" dist="38100" dir="2700000" algn="tl">
                    <a:srgbClr val="000000">
                      <a:alpha val="43137"/>
                    </a:srgbClr>
                  </a:outerShdw>
                </a:effectLst>
              </a:rPr>
              <a:t>interphalangeal joints </a:t>
            </a:r>
            <a:r>
              <a:rPr lang="en-US" sz="2400" i="1" dirty="0">
                <a:solidFill>
                  <a:srgbClr val="FF3399"/>
                </a:solidFill>
                <a:effectLst>
                  <a:outerShdw blurRad="38100" dist="38100" dir="2700000" algn="tl">
                    <a:srgbClr val="000000">
                      <a:alpha val="43137"/>
                    </a:srgbClr>
                  </a:outerShdw>
                </a:effectLst>
              </a:rPr>
              <a:t>following arthropathy.</a:t>
            </a:r>
          </a:p>
        </p:txBody>
      </p:sp>
      <p:pic>
        <p:nvPicPr>
          <p:cNvPr id="307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28717" y="2178284"/>
            <a:ext cx="4310063" cy="29105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628717" y="5257800"/>
            <a:ext cx="4310063" cy="1200329"/>
          </a:xfrm>
          <a:prstGeom prst="rect">
            <a:avLst/>
          </a:prstGeom>
        </p:spPr>
        <p:txBody>
          <a:bodyPr wrap="square">
            <a:spAutoFit/>
          </a:bodyPr>
          <a:lstStyle/>
          <a:p>
            <a:pPr algn="ctr"/>
            <a:r>
              <a:rPr lang="en-US" sz="2400" i="1" dirty="0">
                <a:solidFill>
                  <a:srgbClr val="FFFF00"/>
                </a:solidFill>
                <a:effectLst>
                  <a:outerShdw blurRad="38100" dist="38100" dir="2700000" algn="tl">
                    <a:srgbClr val="000000">
                      <a:alpha val="43137"/>
                    </a:srgbClr>
                  </a:outerShdw>
                </a:effectLst>
              </a:rPr>
              <a:t>Rheumatoid-like changes associated </a:t>
            </a:r>
            <a:r>
              <a:rPr lang="en-US" sz="2400" i="1" dirty="0" smtClean="0">
                <a:solidFill>
                  <a:srgbClr val="FFFF00"/>
                </a:solidFill>
                <a:effectLst>
                  <a:outerShdw blurRad="38100" dist="38100" dir="2700000" algn="tl">
                    <a:srgbClr val="000000">
                      <a:alpha val="43137"/>
                    </a:srgbClr>
                  </a:outerShdw>
                </a:effectLst>
              </a:rPr>
              <a:t>with severe </a:t>
            </a:r>
            <a:r>
              <a:rPr lang="en-US" sz="2400" i="1" dirty="0">
                <a:solidFill>
                  <a:srgbClr val="FFFF00"/>
                </a:solidFill>
                <a:effectLst>
                  <a:outerShdw blurRad="38100" dist="38100" dir="2700000" algn="tl">
                    <a:srgbClr val="000000">
                      <a:alpha val="43137"/>
                    </a:srgbClr>
                  </a:outerShdw>
                </a:effectLst>
              </a:rPr>
              <a:t>psoriasis of hands.</a:t>
            </a:r>
          </a:p>
        </p:txBody>
      </p:sp>
    </p:spTree>
    <p:extLst>
      <p:ext uri="{BB962C8B-B14F-4D97-AF65-F5344CB8AC3E}">
        <p14:creationId xmlns="" xmlns:p14="http://schemas.microsoft.com/office/powerpoint/2010/main" val="31126005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639762"/>
          </a:xfrm>
        </p:spPr>
        <p:txBody>
          <a:bodyPr>
            <a:normAutofit/>
          </a:bodyPr>
          <a:lstStyle/>
          <a:p>
            <a:pPr algn="l"/>
            <a:r>
              <a:rPr lang="en-US" sz="3200" dirty="0" smtClean="0">
                <a:solidFill>
                  <a:srgbClr val="FFFF00"/>
                </a:solidFill>
                <a:effectLst>
                  <a:outerShdw blurRad="38100" dist="38100" dir="2700000" algn="tl">
                    <a:srgbClr val="000000">
                      <a:alpha val="43137"/>
                    </a:srgbClr>
                  </a:outerShdw>
                </a:effectLst>
              </a:rPr>
              <a:t>Differential Diagnosis</a:t>
            </a:r>
            <a:endParaRPr lang="en-US" sz="3200" dirty="0">
              <a:solidFill>
                <a:srgbClr val="FFFF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42</a:t>
            </a:fld>
            <a:endParaRPr lang="en-US"/>
          </a:p>
        </p:txBody>
      </p:sp>
      <p:sp>
        <p:nvSpPr>
          <p:cNvPr id="4" name="TextBox 3"/>
          <p:cNvSpPr txBox="1"/>
          <p:nvPr/>
        </p:nvSpPr>
        <p:spPr>
          <a:xfrm>
            <a:off x="457200" y="1295400"/>
            <a:ext cx="8153400" cy="4524315"/>
          </a:xfrm>
          <a:prstGeom prst="rect">
            <a:avLst/>
          </a:prstGeom>
          <a:noFill/>
        </p:spPr>
        <p:txBody>
          <a:bodyPr wrap="square" rtlCol="0">
            <a:spAutoFit/>
          </a:bodyPr>
          <a:lstStyle/>
          <a:p>
            <a:r>
              <a:rPr lang="en-US" sz="3200" i="1" u="sng" dirty="0" smtClean="0">
                <a:solidFill>
                  <a:srgbClr val="FF3399"/>
                </a:solidFill>
                <a:effectLst>
                  <a:outerShdw blurRad="38100" dist="38100" dir="2700000" algn="tl">
                    <a:srgbClr val="000000">
                      <a:alpha val="43137"/>
                    </a:srgbClr>
                  </a:outerShdw>
                </a:effectLst>
              </a:rPr>
              <a:t>Plaque </a:t>
            </a:r>
            <a:r>
              <a:rPr lang="en-US" sz="3200" i="1" u="sng" dirty="0" smtClean="0">
                <a:solidFill>
                  <a:srgbClr val="FF3399"/>
                </a:solidFill>
                <a:effectLst>
                  <a:outerShdw blurRad="38100" dist="38100" dir="2700000" algn="tl">
                    <a:srgbClr val="000000">
                      <a:alpha val="43137"/>
                    </a:srgbClr>
                  </a:outerShdw>
                </a:effectLst>
              </a:rPr>
              <a:t>psoriasis</a:t>
            </a:r>
            <a:endParaRPr lang="en-US" sz="3200" dirty="0" smtClean="0">
              <a:solidFill>
                <a:srgbClr val="FF3399"/>
              </a:solidFill>
            </a:endParaRPr>
          </a:p>
          <a:p>
            <a:pPr marL="342900" indent="-342900">
              <a:buAutoNum type="arabicPeriod"/>
            </a:pPr>
            <a:r>
              <a:rPr lang="en-US" sz="3200" dirty="0" smtClean="0">
                <a:solidFill>
                  <a:schemeClr val="bg1"/>
                </a:solidFill>
              </a:rPr>
              <a:t>Discoid </a:t>
            </a:r>
            <a:r>
              <a:rPr lang="en-US" sz="3200" dirty="0" smtClean="0">
                <a:solidFill>
                  <a:schemeClr val="bg1"/>
                </a:solidFill>
              </a:rPr>
              <a:t>eczema</a:t>
            </a:r>
          </a:p>
          <a:p>
            <a:pPr marL="342900" indent="-342900">
              <a:buAutoNum type="arabicPeriod"/>
            </a:pPr>
            <a:r>
              <a:rPr lang="en-US" sz="3200" dirty="0" smtClean="0">
                <a:solidFill>
                  <a:schemeClr val="bg1"/>
                </a:solidFill>
              </a:rPr>
              <a:t>Seborrhoeic eczema</a:t>
            </a:r>
          </a:p>
          <a:p>
            <a:pPr marL="342900" indent="-342900">
              <a:buAutoNum type="arabicPeriod"/>
            </a:pPr>
            <a:r>
              <a:rPr lang="en-US" sz="3200" dirty="0" smtClean="0">
                <a:solidFill>
                  <a:schemeClr val="bg1"/>
                </a:solidFill>
              </a:rPr>
              <a:t>Pityriasis rosea (PR)</a:t>
            </a:r>
          </a:p>
          <a:p>
            <a:pPr marL="342900" indent="-342900">
              <a:buAutoNum type="arabicPeriod"/>
            </a:pPr>
            <a:r>
              <a:rPr lang="en-US" sz="3200" dirty="0" smtClean="0">
                <a:solidFill>
                  <a:schemeClr val="bg1"/>
                </a:solidFill>
              </a:rPr>
              <a:t>Secondary syphilis</a:t>
            </a:r>
          </a:p>
          <a:p>
            <a:pPr marL="342900" indent="-342900">
              <a:buAutoNum type="arabicPeriod"/>
            </a:pPr>
            <a:r>
              <a:rPr lang="en-US" sz="3200" dirty="0" smtClean="0">
                <a:solidFill>
                  <a:schemeClr val="bg1"/>
                </a:solidFill>
              </a:rPr>
              <a:t>Tinea corporis</a:t>
            </a:r>
          </a:p>
          <a:p>
            <a:pPr marL="342900" indent="-342900">
              <a:buAutoNum type="arabicPeriod"/>
            </a:pPr>
            <a:r>
              <a:rPr lang="en-US" sz="3200" dirty="0" smtClean="0">
                <a:solidFill>
                  <a:schemeClr val="bg1"/>
                </a:solidFill>
              </a:rPr>
              <a:t>Psoriasiform drug eruption</a:t>
            </a:r>
          </a:p>
          <a:p>
            <a:pPr marL="342900" indent="-342900">
              <a:buAutoNum type="arabicPeriod"/>
            </a:pPr>
            <a:r>
              <a:rPr lang="en-US" sz="3200" dirty="0" smtClean="0">
                <a:solidFill>
                  <a:schemeClr val="bg1"/>
                </a:solidFill>
              </a:rPr>
              <a:t>Discoid lupus erythematosus (DLE)</a:t>
            </a:r>
          </a:p>
          <a:p>
            <a:pPr marL="342900" indent="-342900">
              <a:buAutoNum type="arabicPeriod"/>
            </a:pPr>
            <a:r>
              <a:rPr lang="en-US" sz="3200" dirty="0" smtClean="0">
                <a:solidFill>
                  <a:schemeClr val="bg1"/>
                </a:solidFill>
              </a:rPr>
              <a:t>Lichen </a:t>
            </a:r>
            <a:r>
              <a:rPr lang="en-US" sz="3200" dirty="0" smtClean="0">
                <a:solidFill>
                  <a:schemeClr val="bg1"/>
                </a:solidFill>
              </a:rPr>
              <a:t>planus</a:t>
            </a:r>
            <a:endParaRPr lang="en-US" sz="3200" dirty="0" smtClean="0">
              <a:solidFill>
                <a:schemeClr val="bg1"/>
              </a:solidFill>
            </a:endParaRPr>
          </a:p>
        </p:txBody>
      </p:sp>
    </p:spTree>
    <p:extLst>
      <p:ext uri="{BB962C8B-B14F-4D97-AF65-F5344CB8AC3E}">
        <p14:creationId xmlns="" xmlns:p14="http://schemas.microsoft.com/office/powerpoint/2010/main" val="19611477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l"/>
            <a:r>
              <a:rPr lang="en-US" sz="3200" b="1" i="1" u="sng" dirty="0" smtClean="0">
                <a:solidFill>
                  <a:srgbClr val="FFFF00"/>
                </a:solidFill>
                <a:effectLst>
                  <a:outerShdw blurRad="38100" dist="38100" dir="2700000" algn="tl">
                    <a:srgbClr val="000000">
                      <a:alpha val="43137"/>
                    </a:srgbClr>
                  </a:outerShdw>
                </a:effectLst>
              </a:rPr>
              <a:t>Investigations</a:t>
            </a:r>
            <a:endParaRPr lang="en-US" sz="3200" i="1" u="sng" dirty="0">
              <a:solidFill>
                <a:srgbClr val="FFFF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43</a:t>
            </a:fld>
            <a:endParaRPr lang="en-US"/>
          </a:p>
        </p:txBody>
      </p:sp>
      <p:sp>
        <p:nvSpPr>
          <p:cNvPr id="4" name="Rectangle 3"/>
          <p:cNvSpPr/>
          <p:nvPr/>
        </p:nvSpPr>
        <p:spPr>
          <a:xfrm>
            <a:off x="457200" y="1143000"/>
            <a:ext cx="8305800" cy="4524315"/>
          </a:xfrm>
          <a:prstGeom prst="rect">
            <a:avLst/>
          </a:prstGeom>
        </p:spPr>
        <p:txBody>
          <a:bodyPr wrap="square">
            <a:spAutoFit/>
          </a:bodyPr>
          <a:lstStyle/>
          <a:p>
            <a:pPr algn="just"/>
            <a:r>
              <a:rPr lang="en-US" sz="3200" b="1" dirty="0" smtClean="0">
                <a:solidFill>
                  <a:schemeClr val="bg1"/>
                </a:solidFill>
              </a:rPr>
              <a:t>1. </a:t>
            </a:r>
            <a:r>
              <a:rPr lang="en-US" sz="3200" dirty="0">
                <a:solidFill>
                  <a:srgbClr val="FF3399"/>
                </a:solidFill>
              </a:rPr>
              <a:t>Biopsy</a:t>
            </a:r>
            <a:r>
              <a:rPr lang="en-US" sz="3200" dirty="0">
                <a:solidFill>
                  <a:schemeClr val="bg1"/>
                </a:solidFill>
              </a:rPr>
              <a:t> is seldom necessary. Usually, the </a:t>
            </a:r>
            <a:r>
              <a:rPr lang="en-US" sz="3200" dirty="0" smtClean="0">
                <a:solidFill>
                  <a:schemeClr val="bg1"/>
                </a:solidFill>
              </a:rPr>
              <a:t>diagnosis of </a:t>
            </a:r>
            <a:r>
              <a:rPr lang="en-US" sz="3200" dirty="0">
                <a:solidFill>
                  <a:schemeClr val="bg1"/>
                </a:solidFill>
              </a:rPr>
              <a:t>common plaque psoriasis is obvious from its </a:t>
            </a:r>
            <a:r>
              <a:rPr lang="en-US" sz="3200" dirty="0" smtClean="0">
                <a:solidFill>
                  <a:schemeClr val="bg1"/>
                </a:solidFill>
              </a:rPr>
              <a:t>clinical appearance</a:t>
            </a:r>
            <a:r>
              <a:rPr lang="en-US" sz="3200" dirty="0">
                <a:solidFill>
                  <a:schemeClr val="bg1"/>
                </a:solidFill>
              </a:rPr>
              <a:t>. </a:t>
            </a:r>
          </a:p>
          <a:p>
            <a:pPr algn="just"/>
            <a:r>
              <a:rPr lang="en-US" sz="3200" b="1" dirty="0" smtClean="0">
                <a:solidFill>
                  <a:schemeClr val="bg1"/>
                </a:solidFill>
              </a:rPr>
              <a:t>2. </a:t>
            </a:r>
            <a:r>
              <a:rPr lang="en-US" sz="3200" dirty="0" smtClean="0">
                <a:solidFill>
                  <a:srgbClr val="FF3399"/>
                </a:solidFill>
              </a:rPr>
              <a:t>Throat </a:t>
            </a:r>
            <a:r>
              <a:rPr lang="en-US" sz="3200" dirty="0">
                <a:solidFill>
                  <a:srgbClr val="FF3399"/>
                </a:solidFill>
              </a:rPr>
              <a:t>swabbing </a:t>
            </a:r>
            <a:r>
              <a:rPr lang="en-US" sz="3200" dirty="0">
                <a:solidFill>
                  <a:schemeClr val="bg1"/>
                </a:solidFill>
              </a:rPr>
              <a:t>for </a:t>
            </a:r>
            <a:r>
              <a:rPr lang="el-GR" sz="3200" dirty="0" smtClean="0">
                <a:solidFill>
                  <a:schemeClr val="bg1"/>
                </a:solidFill>
              </a:rPr>
              <a:t>β-</a:t>
            </a:r>
            <a:r>
              <a:rPr lang="en-US" sz="3200" dirty="0" smtClean="0">
                <a:solidFill>
                  <a:schemeClr val="bg1"/>
                </a:solidFill>
              </a:rPr>
              <a:t>hemolytic </a:t>
            </a:r>
            <a:r>
              <a:rPr lang="en-US" sz="3200" dirty="0">
                <a:solidFill>
                  <a:schemeClr val="bg1"/>
                </a:solidFill>
              </a:rPr>
              <a:t>streptococci </a:t>
            </a:r>
            <a:r>
              <a:rPr lang="en-US" sz="3200" dirty="0" smtClean="0">
                <a:solidFill>
                  <a:schemeClr val="bg1"/>
                </a:solidFill>
              </a:rPr>
              <a:t>is needed </a:t>
            </a:r>
            <a:r>
              <a:rPr lang="en-US" sz="3200" dirty="0">
                <a:solidFill>
                  <a:schemeClr val="bg1"/>
                </a:solidFill>
              </a:rPr>
              <a:t>in guttate psoriasis.</a:t>
            </a:r>
          </a:p>
          <a:p>
            <a:pPr algn="just"/>
            <a:r>
              <a:rPr lang="en-US" sz="3200" b="1" dirty="0" smtClean="0">
                <a:solidFill>
                  <a:schemeClr val="bg1"/>
                </a:solidFill>
              </a:rPr>
              <a:t>3. </a:t>
            </a:r>
            <a:r>
              <a:rPr lang="en-US" sz="3200" dirty="0">
                <a:solidFill>
                  <a:srgbClr val="FF3399"/>
                </a:solidFill>
              </a:rPr>
              <a:t>Skin scrapings </a:t>
            </a:r>
            <a:r>
              <a:rPr lang="en-US" sz="3200" dirty="0">
                <a:solidFill>
                  <a:schemeClr val="bg1"/>
                </a:solidFill>
              </a:rPr>
              <a:t>and </a:t>
            </a:r>
            <a:r>
              <a:rPr lang="en-US" sz="3200" dirty="0">
                <a:solidFill>
                  <a:srgbClr val="FF3399"/>
                </a:solidFill>
              </a:rPr>
              <a:t>nail clippings </a:t>
            </a:r>
            <a:r>
              <a:rPr lang="en-US" sz="3200" dirty="0">
                <a:solidFill>
                  <a:schemeClr val="bg1"/>
                </a:solidFill>
              </a:rPr>
              <a:t>may be </a:t>
            </a:r>
            <a:r>
              <a:rPr lang="en-US" sz="3200" dirty="0" smtClean="0">
                <a:solidFill>
                  <a:schemeClr val="bg1"/>
                </a:solidFill>
              </a:rPr>
              <a:t>required to </a:t>
            </a:r>
            <a:r>
              <a:rPr lang="en-US" sz="3200" dirty="0">
                <a:solidFill>
                  <a:schemeClr val="bg1"/>
                </a:solidFill>
              </a:rPr>
              <a:t>exclude tinea.</a:t>
            </a:r>
          </a:p>
          <a:p>
            <a:pPr algn="just"/>
            <a:r>
              <a:rPr lang="en-US" sz="3200" b="1" dirty="0">
                <a:solidFill>
                  <a:schemeClr val="bg1"/>
                </a:solidFill>
              </a:rPr>
              <a:t>4 </a:t>
            </a:r>
            <a:r>
              <a:rPr lang="en-US" sz="3200" dirty="0">
                <a:solidFill>
                  <a:srgbClr val="FF3399"/>
                </a:solidFill>
              </a:rPr>
              <a:t>Radiology</a:t>
            </a:r>
            <a:r>
              <a:rPr lang="en-US" sz="3200" dirty="0">
                <a:solidFill>
                  <a:schemeClr val="bg1"/>
                </a:solidFill>
              </a:rPr>
              <a:t> and tests for </a:t>
            </a:r>
            <a:r>
              <a:rPr lang="en-US" sz="3200" dirty="0">
                <a:solidFill>
                  <a:srgbClr val="FF3399"/>
                </a:solidFill>
              </a:rPr>
              <a:t>rheumatoid factor </a:t>
            </a:r>
            <a:r>
              <a:rPr lang="en-US" sz="3200" dirty="0">
                <a:solidFill>
                  <a:schemeClr val="bg1"/>
                </a:solidFill>
              </a:rPr>
              <a:t>are</a:t>
            </a:r>
          </a:p>
          <a:p>
            <a:pPr algn="just"/>
            <a:r>
              <a:rPr lang="en-US" sz="3200" dirty="0">
                <a:solidFill>
                  <a:schemeClr val="bg1"/>
                </a:solidFill>
              </a:rPr>
              <a:t>helpful in assessing arthritis.</a:t>
            </a:r>
          </a:p>
        </p:txBody>
      </p:sp>
    </p:spTree>
    <p:extLst>
      <p:ext uri="{BB962C8B-B14F-4D97-AF65-F5344CB8AC3E}">
        <p14:creationId xmlns="" xmlns:p14="http://schemas.microsoft.com/office/powerpoint/2010/main" val="9113307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15962"/>
          </a:xfrm>
        </p:spPr>
        <p:txBody>
          <a:bodyPr>
            <a:normAutofit/>
          </a:bodyPr>
          <a:lstStyle/>
          <a:p>
            <a:pPr algn="l"/>
            <a:r>
              <a:rPr lang="en-US" sz="3200" b="1" i="1" u="sng" dirty="0" smtClean="0">
                <a:solidFill>
                  <a:srgbClr val="FF3399"/>
                </a:solidFill>
                <a:effectLst>
                  <a:outerShdw blurRad="38100" dist="38100" dir="2700000" algn="tl">
                    <a:srgbClr val="000000">
                      <a:alpha val="43137"/>
                    </a:srgbClr>
                  </a:outerShdw>
                </a:effectLst>
              </a:rPr>
              <a:t>Management of psoriasis</a:t>
            </a:r>
            <a:endParaRPr lang="en-US" sz="3200" b="1" i="1" u="sng" dirty="0">
              <a:solidFill>
                <a:srgbClr val="FF3399"/>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44</a:t>
            </a:fld>
            <a:endParaRPr lang="en-US"/>
          </a:p>
        </p:txBody>
      </p:sp>
      <p:sp>
        <p:nvSpPr>
          <p:cNvPr id="5" name="Rectangle 4"/>
          <p:cNvSpPr/>
          <p:nvPr/>
        </p:nvSpPr>
        <p:spPr>
          <a:xfrm>
            <a:off x="228600" y="1295400"/>
            <a:ext cx="8610600" cy="4524315"/>
          </a:xfrm>
          <a:prstGeom prst="rect">
            <a:avLst/>
          </a:prstGeom>
        </p:spPr>
        <p:txBody>
          <a:bodyPr wrap="square">
            <a:spAutoFit/>
          </a:bodyPr>
          <a:lstStyle/>
          <a:p>
            <a:pPr marL="457200" indent="-457200" algn="just">
              <a:buFont typeface="Wingdings" pitchFamily="2" charset="2"/>
              <a:buChar char="ü"/>
            </a:pPr>
            <a:r>
              <a:rPr lang="en-US" sz="3200" dirty="0" smtClean="0">
                <a:solidFill>
                  <a:schemeClr val="bg1"/>
                </a:solidFill>
              </a:rPr>
              <a:t>Explanation and reassurance</a:t>
            </a:r>
          </a:p>
          <a:p>
            <a:pPr marL="457200" indent="-457200" algn="just">
              <a:buFont typeface="Wingdings" pitchFamily="2" charset="2"/>
              <a:buChar char="ü"/>
            </a:pPr>
            <a:r>
              <a:rPr lang="en-US" sz="3200" dirty="0" smtClean="0">
                <a:solidFill>
                  <a:schemeClr val="bg1"/>
                </a:solidFill>
              </a:rPr>
              <a:t>Not contagious </a:t>
            </a:r>
          </a:p>
          <a:p>
            <a:pPr marL="457200" indent="-457200" algn="just">
              <a:buFont typeface="Wingdings" pitchFamily="2" charset="2"/>
              <a:buChar char="ü"/>
            </a:pPr>
            <a:r>
              <a:rPr lang="en-US" sz="3200" dirty="0" smtClean="0">
                <a:solidFill>
                  <a:schemeClr val="bg1"/>
                </a:solidFill>
              </a:rPr>
              <a:t>Spontaneous remission may occur.</a:t>
            </a:r>
          </a:p>
          <a:p>
            <a:pPr marL="457200" indent="-457200" algn="just">
              <a:buFont typeface="Wingdings" pitchFamily="2" charset="2"/>
              <a:buChar char="ü"/>
            </a:pPr>
            <a:r>
              <a:rPr lang="en-US" sz="3200" dirty="0" smtClean="0">
                <a:solidFill>
                  <a:schemeClr val="bg1"/>
                </a:solidFill>
              </a:rPr>
              <a:t>No </a:t>
            </a:r>
            <a:r>
              <a:rPr lang="en-US" sz="3200" dirty="0">
                <a:solidFill>
                  <a:schemeClr val="bg1"/>
                </a:solidFill>
              </a:rPr>
              <a:t>treatment, at present, alters the overall course of the disease</a:t>
            </a:r>
            <a:r>
              <a:rPr lang="en-US" sz="3200" dirty="0" smtClean="0">
                <a:solidFill>
                  <a:schemeClr val="bg1"/>
                </a:solidFill>
              </a:rPr>
              <a:t>.</a:t>
            </a:r>
          </a:p>
          <a:p>
            <a:pPr marL="457200" indent="-457200" algn="just">
              <a:buFont typeface="Wingdings" pitchFamily="2" charset="2"/>
              <a:buChar char="ü"/>
            </a:pPr>
            <a:r>
              <a:rPr lang="en-US" sz="3200" dirty="0" smtClean="0">
                <a:solidFill>
                  <a:schemeClr val="bg1"/>
                </a:solidFill>
              </a:rPr>
              <a:t>Type of therapy depends on patient’s age, sex, type and severity of psoriasis, site of lesions, marital status and presence of co-morbidities.</a:t>
            </a:r>
          </a:p>
          <a:p>
            <a:pPr marL="457200" indent="-457200" algn="just">
              <a:buFont typeface="Wingdings" pitchFamily="2" charset="2"/>
              <a:buChar char="ü"/>
            </a:pPr>
            <a:r>
              <a:rPr lang="en-US" sz="3200" dirty="0" smtClean="0">
                <a:solidFill>
                  <a:schemeClr val="bg1"/>
                </a:solidFill>
              </a:rPr>
              <a:t>Types of treatment: topical or systemic</a:t>
            </a:r>
            <a:endParaRPr lang="en-US" sz="3200" dirty="0">
              <a:solidFill>
                <a:schemeClr val="bg1"/>
              </a:solidFill>
            </a:endParaRPr>
          </a:p>
        </p:txBody>
      </p:sp>
    </p:spTree>
    <p:extLst>
      <p:ext uri="{BB962C8B-B14F-4D97-AF65-F5344CB8AC3E}">
        <p14:creationId xmlns="" xmlns:p14="http://schemas.microsoft.com/office/powerpoint/2010/main" val="20461258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98438"/>
            <a:ext cx="8229600" cy="639762"/>
          </a:xfrm>
        </p:spPr>
        <p:txBody>
          <a:bodyPr>
            <a:normAutofit/>
          </a:bodyPr>
          <a:lstStyle/>
          <a:p>
            <a:pPr algn="l"/>
            <a:r>
              <a:rPr lang="en-US" sz="3200" b="1" i="1" u="sng" dirty="0" smtClean="0">
                <a:solidFill>
                  <a:srgbClr val="FF3399"/>
                </a:solidFill>
                <a:effectLst>
                  <a:outerShdw blurRad="38100" dist="38100" dir="2700000" algn="tl">
                    <a:srgbClr val="000000">
                      <a:alpha val="43137"/>
                    </a:srgbClr>
                  </a:outerShdw>
                </a:effectLst>
              </a:rPr>
              <a:t>Management of psoriasis</a:t>
            </a:r>
            <a:endParaRPr lang="en-US" sz="3200" b="1" i="1" u="sng" dirty="0">
              <a:solidFill>
                <a:srgbClr val="FF3399"/>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45</a:t>
            </a:fld>
            <a:endParaRPr lang="en-US"/>
          </a:p>
        </p:txBody>
      </p:sp>
      <p:sp>
        <p:nvSpPr>
          <p:cNvPr id="5" name="Rectangle 4"/>
          <p:cNvSpPr/>
          <p:nvPr/>
        </p:nvSpPr>
        <p:spPr>
          <a:xfrm>
            <a:off x="193964" y="748145"/>
            <a:ext cx="8610600" cy="5632311"/>
          </a:xfrm>
          <a:prstGeom prst="rect">
            <a:avLst/>
          </a:prstGeom>
        </p:spPr>
        <p:txBody>
          <a:bodyPr wrap="square">
            <a:spAutoFit/>
          </a:bodyPr>
          <a:lstStyle/>
          <a:p>
            <a:pPr marL="571500" indent="-571500"/>
            <a:r>
              <a:rPr lang="en-US" sz="2400" i="1" u="sng" dirty="0" smtClean="0">
                <a:solidFill>
                  <a:srgbClr val="FFFF00"/>
                </a:solidFill>
                <a:effectLst>
                  <a:outerShdw blurRad="38100" dist="38100" dir="2700000" algn="tl">
                    <a:srgbClr val="000000">
                      <a:alpha val="43137"/>
                    </a:srgbClr>
                  </a:outerShdw>
                </a:effectLst>
              </a:rPr>
              <a:t>Topical therapy</a:t>
            </a:r>
            <a:r>
              <a:rPr lang="en-US" sz="2400" dirty="0" smtClean="0">
                <a:solidFill>
                  <a:schemeClr val="bg1"/>
                </a:solidFill>
              </a:rPr>
              <a:t>: for limited plaque psoriasis involving  &lt; 20% of the body surface area. </a:t>
            </a:r>
          </a:p>
          <a:p>
            <a:pPr marL="514350" indent="-514350">
              <a:buAutoNum type="arabicPeriod"/>
            </a:pPr>
            <a:r>
              <a:rPr lang="en-US" sz="2400" i="1" dirty="0" smtClean="0">
                <a:solidFill>
                  <a:srgbClr val="FFFF00"/>
                </a:solidFill>
                <a:effectLst>
                  <a:outerShdw blurRad="38100" dist="38100" dir="2700000" algn="tl">
                    <a:srgbClr val="000000">
                      <a:alpha val="43137"/>
                    </a:srgbClr>
                  </a:outerShdw>
                </a:effectLst>
              </a:rPr>
              <a:t>Topical corticosteroids </a:t>
            </a:r>
            <a:r>
              <a:rPr lang="en-US" sz="2400" i="1" u="sng" dirty="0" smtClean="0">
                <a:solidFill>
                  <a:srgbClr val="FFFF00"/>
                </a:solidFill>
                <a:effectLst>
                  <a:outerShdw blurRad="38100" dist="38100" dir="2700000" algn="tl">
                    <a:srgbClr val="000000">
                      <a:alpha val="43137"/>
                    </a:srgbClr>
                  </a:outerShdw>
                </a:effectLst>
              </a:rPr>
              <a:t>+</a:t>
            </a:r>
            <a:r>
              <a:rPr lang="en-US" sz="2400" i="1" dirty="0" smtClean="0">
                <a:solidFill>
                  <a:srgbClr val="FFFF00"/>
                </a:solidFill>
                <a:effectLst>
                  <a:outerShdw blurRad="38100" dist="38100" dir="2700000" algn="tl">
                    <a:srgbClr val="000000">
                      <a:alpha val="43137"/>
                    </a:srgbClr>
                  </a:outerShdw>
                </a:effectLst>
              </a:rPr>
              <a:t> Salicylic acid</a:t>
            </a:r>
          </a:p>
          <a:p>
            <a:pPr marL="514350" indent="-514350">
              <a:buAutoNum type="arabicPeriod"/>
            </a:pPr>
            <a:r>
              <a:rPr lang="en-US" sz="2400" i="1" dirty="0" smtClean="0">
                <a:solidFill>
                  <a:srgbClr val="FFFF00"/>
                </a:solidFill>
                <a:effectLst>
                  <a:outerShdw blurRad="38100" dist="38100" dir="2700000" algn="tl">
                    <a:srgbClr val="000000">
                      <a:alpha val="43137"/>
                    </a:srgbClr>
                  </a:outerShdw>
                </a:effectLst>
              </a:rPr>
              <a:t>Tar preparations</a:t>
            </a:r>
            <a:r>
              <a:rPr lang="en-US" sz="2400" dirty="0" smtClean="0">
                <a:solidFill>
                  <a:schemeClr val="bg1"/>
                </a:solidFill>
              </a:rPr>
              <a:t>: Crude tar better than refined tar. It is used as ointment or solution or shampoo in 2-10% concentrations and may be mixed with other preparations like corticosteroids.</a:t>
            </a:r>
          </a:p>
          <a:p>
            <a:pPr marL="514350" indent="-514350">
              <a:buAutoNum type="arabicPeriod"/>
            </a:pPr>
            <a:r>
              <a:rPr lang="en-US" sz="2400" i="1" dirty="0" smtClean="0">
                <a:solidFill>
                  <a:srgbClr val="FFFF00"/>
                </a:solidFill>
                <a:effectLst>
                  <a:outerShdw blurRad="38100" dist="38100" dir="2700000" algn="tl">
                    <a:srgbClr val="000000">
                      <a:alpha val="43137"/>
                    </a:srgbClr>
                  </a:outerShdw>
                </a:effectLst>
              </a:rPr>
              <a:t>Vitamin D analogues</a:t>
            </a:r>
            <a:r>
              <a:rPr lang="en-US" sz="2400" dirty="0" smtClean="0">
                <a:solidFill>
                  <a:schemeClr val="bg1"/>
                </a:solidFill>
              </a:rPr>
              <a:t>: e.g. Calcipotriol (Cacipotriene, USA). Also it can be combined with corticosteroids to increase its efficacy and decreases its irritation.</a:t>
            </a:r>
          </a:p>
          <a:p>
            <a:pPr marL="514350" indent="-514350">
              <a:buAutoNum type="arabicPeriod"/>
            </a:pPr>
            <a:r>
              <a:rPr lang="en-US" sz="2400" i="1" dirty="0" smtClean="0">
                <a:solidFill>
                  <a:srgbClr val="FFFF00"/>
                </a:solidFill>
                <a:effectLst>
                  <a:outerShdw blurRad="38100" dist="38100" dir="2700000" algn="tl">
                    <a:srgbClr val="000000">
                      <a:alpha val="43137"/>
                    </a:srgbClr>
                  </a:outerShdw>
                </a:effectLst>
              </a:rPr>
              <a:t>Anathralin (Dithranol)</a:t>
            </a:r>
            <a:r>
              <a:rPr lang="en-US" sz="2400" dirty="0" smtClean="0">
                <a:solidFill>
                  <a:schemeClr val="bg1"/>
                </a:solidFill>
              </a:rPr>
              <a:t>:  Used in concentrations 0.1-2%. It is used alone or in combination with corticosteroids.  The main disadvantages are irritation, staining and costly. To decrease irritation it can be used as short contact therapy i.e. applied for only 30 minutes and washed off. </a:t>
            </a:r>
          </a:p>
          <a:p>
            <a:pPr marL="514350" indent="-514350">
              <a:buAutoNum type="arabicPeriod"/>
            </a:pPr>
            <a:r>
              <a:rPr lang="en-US" sz="2400" i="1" dirty="0" smtClean="0">
                <a:solidFill>
                  <a:srgbClr val="FFFF00"/>
                </a:solidFill>
                <a:effectLst>
                  <a:outerShdw blurRad="38100" dist="38100" dir="2700000" algn="tl">
                    <a:srgbClr val="000000">
                      <a:alpha val="43137"/>
                    </a:srgbClr>
                  </a:outerShdw>
                </a:effectLst>
              </a:rPr>
              <a:t>Local retinoids </a:t>
            </a:r>
            <a:r>
              <a:rPr lang="en-US" sz="2400" dirty="0" smtClean="0">
                <a:solidFill>
                  <a:schemeClr val="bg1"/>
                </a:solidFill>
              </a:rPr>
              <a:t>e.g. Tazarotene gel.</a:t>
            </a:r>
            <a:endParaRPr lang="en-US" sz="2400" i="1" dirty="0" smtClean="0">
              <a:solidFill>
                <a:srgbClr val="FFFF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2286702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98438"/>
            <a:ext cx="8229600" cy="639762"/>
          </a:xfrm>
        </p:spPr>
        <p:txBody>
          <a:bodyPr>
            <a:noAutofit/>
          </a:bodyPr>
          <a:lstStyle/>
          <a:p>
            <a:pPr algn="l"/>
            <a:r>
              <a:rPr lang="en-US" sz="3600" b="1" i="1" u="sng" dirty="0" smtClean="0">
                <a:solidFill>
                  <a:srgbClr val="FF3399"/>
                </a:solidFill>
                <a:effectLst>
                  <a:outerShdw blurRad="38100" dist="38100" dir="2700000" algn="tl">
                    <a:srgbClr val="000000">
                      <a:alpha val="43137"/>
                    </a:srgbClr>
                  </a:outerShdw>
                </a:effectLst>
              </a:rPr>
              <a:t>Management of psoriasis</a:t>
            </a:r>
            <a:endParaRPr lang="en-US" sz="3600" b="1" i="1" u="sng" dirty="0">
              <a:solidFill>
                <a:srgbClr val="FF3399"/>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46</a:t>
            </a:fld>
            <a:endParaRPr lang="en-US"/>
          </a:p>
        </p:txBody>
      </p:sp>
      <p:sp>
        <p:nvSpPr>
          <p:cNvPr id="5" name="Rectangle 4"/>
          <p:cNvSpPr/>
          <p:nvPr/>
        </p:nvSpPr>
        <p:spPr>
          <a:xfrm>
            <a:off x="381000" y="1371600"/>
            <a:ext cx="8382000" cy="4524315"/>
          </a:xfrm>
          <a:prstGeom prst="rect">
            <a:avLst/>
          </a:prstGeom>
        </p:spPr>
        <p:txBody>
          <a:bodyPr wrap="square">
            <a:spAutoFit/>
          </a:bodyPr>
          <a:lstStyle/>
          <a:p>
            <a:r>
              <a:rPr lang="en-US" sz="3200" i="1" dirty="0" smtClean="0">
                <a:solidFill>
                  <a:srgbClr val="FFFF00"/>
                </a:solidFill>
                <a:effectLst>
                  <a:outerShdw blurRad="38100" dist="38100" dir="2700000" algn="tl">
                    <a:srgbClr val="000000">
                      <a:alpha val="43137"/>
                    </a:srgbClr>
                  </a:outerShdw>
                </a:effectLst>
              </a:rPr>
              <a:t>7. Calcineurin inhibitors </a:t>
            </a:r>
            <a:r>
              <a:rPr lang="en-US" sz="3200" dirty="0" smtClean="0">
                <a:solidFill>
                  <a:schemeClr val="bg1"/>
                </a:solidFill>
              </a:rPr>
              <a:t>e.g. Tacrolimus ointment.</a:t>
            </a:r>
          </a:p>
          <a:p>
            <a:r>
              <a:rPr lang="en-US" sz="3200" i="1" dirty="0" smtClean="0">
                <a:solidFill>
                  <a:srgbClr val="FFFF00"/>
                </a:solidFill>
                <a:effectLst>
                  <a:outerShdw blurRad="38100" dist="38100" dir="2700000" algn="tl">
                    <a:srgbClr val="000000">
                      <a:alpha val="43137"/>
                    </a:srgbClr>
                  </a:outerShdw>
                </a:effectLst>
              </a:rPr>
              <a:t>8. Salicylic acid (2-6%)</a:t>
            </a:r>
            <a:r>
              <a:rPr lang="en-US" sz="3200" dirty="0" smtClean="0">
                <a:solidFill>
                  <a:schemeClr val="bg1"/>
                </a:solidFill>
              </a:rPr>
              <a:t>: </a:t>
            </a:r>
            <a:r>
              <a:rPr lang="en-US" sz="3200" dirty="0" smtClean="0">
                <a:solidFill>
                  <a:srgbClr val="FFFF00"/>
                </a:solidFill>
              </a:rPr>
              <a:t> </a:t>
            </a:r>
            <a:r>
              <a:rPr lang="en-US" sz="3200" dirty="0" smtClean="0">
                <a:solidFill>
                  <a:schemeClr val="bg1"/>
                </a:solidFill>
              </a:rPr>
              <a:t>Usually combined with corticosteroids. It is useful in decreasing the scaliness and so increasing penetration of corticosteroids.</a:t>
            </a:r>
          </a:p>
          <a:p>
            <a:r>
              <a:rPr lang="en-US" sz="3200" i="1" dirty="0" smtClean="0">
                <a:solidFill>
                  <a:schemeClr val="bg1"/>
                </a:solidFill>
                <a:effectLst>
                  <a:outerShdw blurRad="38100" dist="38100" dir="2700000" algn="tl">
                    <a:srgbClr val="000000">
                      <a:alpha val="43137"/>
                    </a:srgbClr>
                  </a:outerShdw>
                </a:effectLst>
              </a:rPr>
              <a:t>9. </a:t>
            </a:r>
            <a:r>
              <a:rPr lang="en-US" sz="3200" i="1" dirty="0" smtClean="0">
                <a:solidFill>
                  <a:srgbClr val="FFFF00"/>
                </a:solidFill>
                <a:effectLst>
                  <a:outerShdw blurRad="38100" dist="38100" dir="2700000" algn="tl">
                    <a:srgbClr val="000000">
                      <a:alpha val="43137"/>
                    </a:srgbClr>
                  </a:outerShdw>
                </a:effectLst>
              </a:rPr>
              <a:t>Phototherapy (Ultraviolet  therapy): </a:t>
            </a:r>
            <a:r>
              <a:rPr lang="en-US" sz="3200" dirty="0" smtClean="0">
                <a:solidFill>
                  <a:schemeClr val="bg1"/>
                </a:solidFill>
              </a:rPr>
              <a:t>Narrowband UVB (311nm) radiation is effective in many cases of plaque psoriasis.</a:t>
            </a:r>
          </a:p>
          <a:p>
            <a:endParaRPr lang="en-US" sz="3200" i="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2630923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47</a:t>
            </a:fld>
            <a:endParaRPr lang="en-US"/>
          </a:p>
        </p:txBody>
      </p:sp>
      <p:sp>
        <p:nvSpPr>
          <p:cNvPr id="4" name="Rectangle 3"/>
          <p:cNvSpPr/>
          <p:nvPr/>
        </p:nvSpPr>
        <p:spPr>
          <a:xfrm>
            <a:off x="533400" y="685800"/>
            <a:ext cx="8153400" cy="3539430"/>
          </a:xfrm>
          <a:prstGeom prst="rect">
            <a:avLst/>
          </a:prstGeom>
        </p:spPr>
        <p:txBody>
          <a:bodyPr wrap="square">
            <a:spAutoFit/>
          </a:bodyPr>
          <a:lstStyle/>
          <a:p>
            <a:r>
              <a:rPr lang="en-US" sz="3200" b="1" i="1" u="sng" dirty="0" smtClean="0">
                <a:solidFill>
                  <a:srgbClr val="FF3399"/>
                </a:solidFill>
                <a:effectLst>
                  <a:outerShdw blurRad="38100" dist="38100" dir="2700000" algn="tl">
                    <a:srgbClr val="000000">
                      <a:alpha val="43137"/>
                    </a:srgbClr>
                  </a:outerShdw>
                </a:effectLst>
              </a:rPr>
              <a:t>Systemic therapy</a:t>
            </a:r>
            <a:r>
              <a:rPr lang="en-US" sz="3200" b="1" i="1" dirty="0" smtClean="0">
                <a:solidFill>
                  <a:srgbClr val="FFFF00"/>
                </a:solidFill>
                <a:effectLst>
                  <a:outerShdw blurRad="38100" dist="38100" dir="2700000" algn="tl">
                    <a:srgbClr val="000000">
                      <a:alpha val="43137"/>
                    </a:srgbClr>
                  </a:outerShdw>
                </a:effectLst>
              </a:rPr>
              <a:t> </a:t>
            </a:r>
          </a:p>
          <a:p>
            <a:r>
              <a:rPr lang="en-US" sz="3200" b="1" i="1" u="sng" dirty="0" smtClean="0">
                <a:solidFill>
                  <a:srgbClr val="FFFF00"/>
                </a:solidFill>
                <a:effectLst>
                  <a:outerShdw blurRad="38100" dist="38100" dir="2700000" algn="tl">
                    <a:srgbClr val="000000">
                      <a:alpha val="43137"/>
                    </a:srgbClr>
                  </a:outerShdw>
                </a:effectLst>
              </a:rPr>
              <a:t>Indications</a:t>
            </a:r>
            <a:endParaRPr lang="en-US" sz="3200" b="1" i="1" u="sng" dirty="0" smtClean="0">
              <a:solidFill>
                <a:srgbClr val="FFFF00"/>
              </a:solidFill>
              <a:effectLst>
                <a:outerShdw blurRad="38100" dist="38100" dir="2700000" algn="tl">
                  <a:srgbClr val="000000">
                    <a:alpha val="43137"/>
                  </a:srgbClr>
                </a:outerShdw>
              </a:effectLst>
            </a:endParaRPr>
          </a:p>
          <a:p>
            <a:pPr marL="457200" indent="-457200">
              <a:buAutoNum type="arabicPeriod"/>
            </a:pPr>
            <a:r>
              <a:rPr lang="en-US" sz="3200" dirty="0" smtClean="0">
                <a:solidFill>
                  <a:schemeClr val="bg1"/>
                </a:solidFill>
                <a:effectLst>
                  <a:outerShdw blurRad="38100" dist="38100" dir="2700000" algn="tl">
                    <a:srgbClr val="000000">
                      <a:alpha val="43137"/>
                    </a:srgbClr>
                  </a:outerShdw>
                </a:effectLst>
              </a:rPr>
              <a:t>Plaque psoriasis &gt; 20% of body surface area.</a:t>
            </a:r>
          </a:p>
          <a:p>
            <a:pPr marL="457200" indent="-457200">
              <a:buAutoNum type="arabicPeriod"/>
            </a:pPr>
            <a:r>
              <a:rPr lang="en-US" sz="3200" dirty="0" smtClean="0">
                <a:solidFill>
                  <a:schemeClr val="bg1"/>
                </a:solidFill>
                <a:effectLst>
                  <a:outerShdw blurRad="38100" dist="38100" dir="2700000" algn="tl">
                    <a:srgbClr val="000000">
                      <a:alpha val="43137"/>
                    </a:srgbClr>
                  </a:outerShdw>
                </a:effectLst>
              </a:rPr>
              <a:t>Erythrodermic psoriasis.</a:t>
            </a:r>
          </a:p>
          <a:p>
            <a:pPr marL="457200" indent="-457200">
              <a:buAutoNum type="arabicPeriod"/>
            </a:pPr>
            <a:r>
              <a:rPr lang="en-US" sz="3200" dirty="0" smtClean="0">
                <a:solidFill>
                  <a:schemeClr val="bg1"/>
                </a:solidFill>
                <a:effectLst>
                  <a:outerShdw blurRad="38100" dist="38100" dir="2700000" algn="tl">
                    <a:srgbClr val="000000">
                      <a:alpha val="43137"/>
                    </a:srgbClr>
                  </a:outerShdw>
                </a:effectLst>
              </a:rPr>
              <a:t>Pustular psoriasis.</a:t>
            </a:r>
          </a:p>
          <a:p>
            <a:pPr marL="457200" indent="-457200">
              <a:buAutoNum type="arabicPeriod"/>
            </a:pPr>
            <a:r>
              <a:rPr lang="en-US" sz="3200" dirty="0" smtClean="0">
                <a:solidFill>
                  <a:schemeClr val="bg1"/>
                </a:solidFill>
                <a:effectLst>
                  <a:outerShdw blurRad="38100" dist="38100" dir="2700000" algn="tl">
                    <a:srgbClr val="000000">
                      <a:alpha val="43137"/>
                    </a:srgbClr>
                  </a:outerShdw>
                </a:effectLst>
              </a:rPr>
              <a:t>Arthropathic psoriasis.</a:t>
            </a:r>
          </a:p>
          <a:p>
            <a:pPr marL="457200" indent="-457200">
              <a:buAutoNum type="arabicPeriod"/>
            </a:pPr>
            <a:r>
              <a:rPr lang="en-US" sz="3200" dirty="0" smtClean="0">
                <a:solidFill>
                  <a:schemeClr val="bg1"/>
                </a:solidFill>
                <a:effectLst>
                  <a:outerShdw blurRad="38100" dist="38100" dir="2700000" algn="tl">
                    <a:srgbClr val="000000">
                      <a:alpha val="43137"/>
                    </a:srgbClr>
                  </a:outerShdw>
                </a:effectLst>
              </a:rPr>
              <a:t>Nail psoriasis.</a:t>
            </a:r>
            <a:endParaRPr lang="en-US" sz="3200" dirty="0" smtClean="0">
              <a:solidFill>
                <a:schemeClr val="bg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4724400" cy="639762"/>
          </a:xfrm>
        </p:spPr>
        <p:txBody>
          <a:bodyPr>
            <a:normAutofit/>
          </a:bodyPr>
          <a:lstStyle/>
          <a:p>
            <a:pPr algn="l"/>
            <a:r>
              <a:rPr lang="en-US" sz="3200" b="1" i="1" u="sng" dirty="0" smtClean="0">
                <a:solidFill>
                  <a:srgbClr val="FF3399"/>
                </a:solidFill>
                <a:effectLst>
                  <a:outerShdw blurRad="38100" dist="38100" dir="2700000" algn="tl">
                    <a:srgbClr val="000000">
                      <a:alpha val="43137"/>
                    </a:srgbClr>
                  </a:outerShdw>
                </a:effectLst>
              </a:rPr>
              <a:t>Management of psoriasis</a:t>
            </a:r>
            <a:endParaRPr lang="en-US" sz="3200" b="1" i="1" u="sng" dirty="0">
              <a:solidFill>
                <a:srgbClr val="FF3399"/>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48</a:t>
            </a:fld>
            <a:endParaRPr lang="en-US"/>
          </a:p>
        </p:txBody>
      </p:sp>
      <p:sp>
        <p:nvSpPr>
          <p:cNvPr id="4" name="TextBox 3"/>
          <p:cNvSpPr txBox="1"/>
          <p:nvPr/>
        </p:nvSpPr>
        <p:spPr>
          <a:xfrm>
            <a:off x="228600" y="990600"/>
            <a:ext cx="8534400" cy="5262979"/>
          </a:xfrm>
          <a:prstGeom prst="rect">
            <a:avLst/>
          </a:prstGeom>
          <a:noFill/>
        </p:spPr>
        <p:txBody>
          <a:bodyPr wrap="square" rtlCol="0">
            <a:spAutoFit/>
          </a:bodyPr>
          <a:lstStyle/>
          <a:p>
            <a:r>
              <a:rPr lang="en-US" sz="2800" u="sng" dirty="0" smtClean="0">
                <a:solidFill>
                  <a:srgbClr val="FFFF00"/>
                </a:solidFill>
                <a:effectLst>
                  <a:outerShdw blurRad="38100" dist="38100" dir="2700000" algn="tl">
                    <a:srgbClr val="000000">
                      <a:alpha val="43137"/>
                    </a:srgbClr>
                  </a:outerShdw>
                </a:effectLst>
              </a:rPr>
              <a:t>Systemic therapies</a:t>
            </a:r>
          </a:p>
          <a:p>
            <a:pPr marL="514350" indent="-514350">
              <a:buAutoNum type="arabicPeriod"/>
            </a:pPr>
            <a:r>
              <a:rPr lang="en-US" sz="2800" i="1" dirty="0" smtClean="0">
                <a:solidFill>
                  <a:srgbClr val="FFFF00"/>
                </a:solidFill>
                <a:effectLst>
                  <a:outerShdw blurRad="38100" dist="38100" dir="2700000" algn="tl">
                    <a:srgbClr val="000000">
                      <a:alpha val="43137"/>
                    </a:srgbClr>
                  </a:outerShdw>
                </a:effectLst>
              </a:rPr>
              <a:t>Retinoids</a:t>
            </a:r>
            <a:r>
              <a:rPr lang="en-US" sz="2800" dirty="0" smtClean="0">
                <a:solidFill>
                  <a:srgbClr val="FFFF00"/>
                </a:solidFill>
                <a:effectLst>
                  <a:outerShdw blurRad="38100" dist="38100" dir="2700000" algn="tl">
                    <a:srgbClr val="000000">
                      <a:alpha val="43137"/>
                    </a:srgbClr>
                  </a:outerShdw>
                </a:effectLst>
              </a:rPr>
              <a:t> </a:t>
            </a:r>
            <a:r>
              <a:rPr lang="en-US" sz="2800" dirty="0" smtClean="0">
                <a:solidFill>
                  <a:schemeClr val="bg1"/>
                </a:solidFill>
              </a:rPr>
              <a:t>e.g. Acitretin 10-50 mg per day. The most frequent and important side effects are dryness of skin and mucous membranes, increased plasma lipids and liver enzymes and </a:t>
            </a:r>
            <a:r>
              <a:rPr lang="en-US" sz="2800" i="1" u="sng" dirty="0" smtClean="0">
                <a:solidFill>
                  <a:srgbClr val="FF3399"/>
                </a:solidFill>
                <a:effectLst>
                  <a:outerShdw blurRad="38100" dist="38100" dir="2700000" algn="tl">
                    <a:srgbClr val="000000">
                      <a:alpha val="43137"/>
                    </a:srgbClr>
                  </a:outerShdw>
                </a:effectLst>
              </a:rPr>
              <a:t>teratogenicity</a:t>
            </a:r>
            <a:r>
              <a:rPr lang="en-US" sz="2800" dirty="0" smtClean="0">
                <a:solidFill>
                  <a:schemeClr val="bg1"/>
                </a:solidFill>
              </a:rPr>
              <a:t>.</a:t>
            </a:r>
          </a:p>
          <a:p>
            <a:pPr marL="514350" indent="-514350">
              <a:buAutoNum type="arabicPeriod"/>
            </a:pPr>
            <a:r>
              <a:rPr lang="en-US" sz="2800" i="1" dirty="0" smtClean="0">
                <a:solidFill>
                  <a:srgbClr val="FFFF00"/>
                </a:solidFill>
                <a:effectLst>
                  <a:outerShdw blurRad="38100" dist="38100" dir="2700000" algn="tl">
                    <a:srgbClr val="000000">
                      <a:alpha val="43137"/>
                    </a:srgbClr>
                  </a:outerShdw>
                </a:effectLst>
              </a:rPr>
              <a:t>Methotrexate </a:t>
            </a:r>
            <a:r>
              <a:rPr lang="en-US" sz="2800" dirty="0" smtClean="0">
                <a:solidFill>
                  <a:schemeClr val="bg1"/>
                </a:solidFill>
              </a:rPr>
              <a:t>0.2-0.4 mg per day, the main S/E is hepatotoxicity.</a:t>
            </a:r>
          </a:p>
          <a:p>
            <a:pPr marL="514350" indent="-514350">
              <a:buAutoNum type="arabicPeriod"/>
            </a:pPr>
            <a:r>
              <a:rPr lang="en-US" sz="2800" dirty="0" smtClean="0">
                <a:solidFill>
                  <a:srgbClr val="FFFF00"/>
                </a:solidFill>
                <a:effectLst>
                  <a:outerShdw blurRad="38100" dist="38100" dir="2700000" algn="tl">
                    <a:srgbClr val="000000">
                      <a:alpha val="43137"/>
                    </a:srgbClr>
                  </a:outerShdw>
                </a:effectLst>
              </a:rPr>
              <a:t>Cyclosporine </a:t>
            </a:r>
            <a:r>
              <a:rPr lang="en-US" sz="2800" dirty="0" smtClean="0">
                <a:solidFill>
                  <a:schemeClr val="bg1"/>
                </a:solidFill>
              </a:rPr>
              <a:t>2-5 mg per day, the main S/E is nephrotoxicity.</a:t>
            </a:r>
          </a:p>
          <a:p>
            <a:pPr marL="514350" indent="-514350">
              <a:buAutoNum type="arabicPeriod"/>
            </a:pPr>
            <a:r>
              <a:rPr lang="en-US" sz="2800" i="1" dirty="0" smtClean="0">
                <a:solidFill>
                  <a:srgbClr val="FFFF00"/>
                </a:solidFill>
                <a:effectLst>
                  <a:outerShdw blurRad="38100" dist="38100" dir="2700000" algn="tl">
                    <a:srgbClr val="000000">
                      <a:alpha val="43137"/>
                    </a:srgbClr>
                  </a:outerShdw>
                </a:effectLst>
              </a:rPr>
              <a:t>Photochemotherapy</a:t>
            </a:r>
            <a:r>
              <a:rPr lang="en-US" sz="2800" dirty="0" smtClean="0">
                <a:solidFill>
                  <a:schemeClr val="bg1"/>
                </a:solidFill>
              </a:rPr>
              <a:t> (PUVA = Psoralen + UVA). Psoralen 0.6-0.8 mg per kg per dose followed 2 hours later by UVA exposure. </a:t>
            </a:r>
          </a:p>
        </p:txBody>
      </p:sp>
    </p:spTree>
    <p:extLst>
      <p:ext uri="{BB962C8B-B14F-4D97-AF65-F5344CB8AC3E}">
        <p14:creationId xmlns="" xmlns:p14="http://schemas.microsoft.com/office/powerpoint/2010/main" val="18066639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49</a:t>
            </a:fld>
            <a:endParaRPr lang="en-US"/>
          </a:p>
        </p:txBody>
      </p:sp>
      <p:sp>
        <p:nvSpPr>
          <p:cNvPr id="3" name="Rectangle 2"/>
          <p:cNvSpPr/>
          <p:nvPr/>
        </p:nvSpPr>
        <p:spPr>
          <a:xfrm>
            <a:off x="304800" y="380999"/>
            <a:ext cx="8610600" cy="6063198"/>
          </a:xfrm>
          <a:prstGeom prst="rect">
            <a:avLst/>
          </a:prstGeom>
        </p:spPr>
        <p:txBody>
          <a:bodyPr wrap="square">
            <a:spAutoFit/>
          </a:bodyPr>
          <a:lstStyle/>
          <a:p>
            <a:pPr marL="514350" indent="-514350" algn="just"/>
            <a:r>
              <a:rPr lang="en-US" sz="3600" i="1" dirty="0" smtClean="0">
                <a:solidFill>
                  <a:srgbClr val="FFFF00"/>
                </a:solidFill>
                <a:effectLst>
                  <a:outerShdw blurRad="38100" dist="38100" dir="2700000" algn="tl">
                    <a:srgbClr val="000000">
                      <a:alpha val="43137"/>
                    </a:srgbClr>
                  </a:outerShdw>
                </a:effectLst>
              </a:rPr>
              <a:t>5. </a:t>
            </a:r>
            <a:r>
              <a:rPr lang="en-US" sz="3200" i="1" dirty="0" smtClean="0">
                <a:solidFill>
                  <a:srgbClr val="FFFF00"/>
                </a:solidFill>
                <a:effectLst>
                  <a:outerShdw blurRad="38100" dist="38100" dir="2700000" algn="tl">
                    <a:srgbClr val="000000">
                      <a:alpha val="43137"/>
                    </a:srgbClr>
                  </a:outerShdw>
                </a:effectLst>
              </a:rPr>
              <a:t>Biologics</a:t>
            </a:r>
            <a:r>
              <a:rPr lang="en-US" sz="3200" dirty="0" smtClean="0">
                <a:solidFill>
                  <a:schemeClr val="bg1"/>
                </a:solidFill>
              </a:rPr>
              <a:t>: are monoclonal antibodies act as  either </a:t>
            </a:r>
            <a:r>
              <a:rPr lang="en-US" sz="3200" dirty="0" smtClean="0">
                <a:solidFill>
                  <a:srgbClr val="FFFF00"/>
                </a:solidFill>
              </a:rPr>
              <a:t>inhibitors of TNF-alpha </a:t>
            </a:r>
            <a:r>
              <a:rPr lang="en-US" sz="3200" dirty="0" smtClean="0">
                <a:solidFill>
                  <a:schemeClr val="bg1"/>
                </a:solidFill>
              </a:rPr>
              <a:t>or prevent </a:t>
            </a:r>
            <a:r>
              <a:rPr lang="en-US" sz="3200" dirty="0" smtClean="0">
                <a:solidFill>
                  <a:srgbClr val="00B0F0"/>
                </a:solidFill>
              </a:rPr>
              <a:t>T-cell activation</a:t>
            </a:r>
            <a:r>
              <a:rPr lang="en-US" sz="3200" dirty="0" smtClean="0">
                <a:solidFill>
                  <a:schemeClr val="bg1"/>
                </a:solidFill>
              </a:rPr>
              <a:t>. </a:t>
            </a:r>
          </a:p>
          <a:p>
            <a:pPr marL="514350" indent="-514350" algn="just"/>
            <a:r>
              <a:rPr lang="en-US" sz="3200" dirty="0" smtClean="0">
                <a:solidFill>
                  <a:schemeClr val="bg1"/>
                </a:solidFill>
              </a:rPr>
              <a:t>Very expensive, not free of side effects and given through injections. </a:t>
            </a:r>
          </a:p>
          <a:p>
            <a:pPr marL="514350" indent="-514350" algn="just"/>
            <a:r>
              <a:rPr lang="en-US" sz="3200" dirty="0" smtClean="0">
                <a:solidFill>
                  <a:schemeClr val="bg1"/>
                </a:solidFill>
              </a:rPr>
              <a:t>Reserved for very severe or refractory cases. </a:t>
            </a:r>
          </a:p>
          <a:p>
            <a:pPr marL="514350" indent="-514350" algn="just"/>
            <a:r>
              <a:rPr lang="en-US" sz="3200" dirty="0" smtClean="0">
                <a:solidFill>
                  <a:schemeClr val="bg1"/>
                </a:solidFill>
              </a:rPr>
              <a:t>Examples of </a:t>
            </a:r>
            <a:r>
              <a:rPr lang="en-US" sz="3200" i="1" dirty="0" smtClean="0">
                <a:solidFill>
                  <a:srgbClr val="FFFF00"/>
                </a:solidFill>
                <a:effectLst>
                  <a:outerShdw blurRad="38100" dist="38100" dir="2700000" algn="tl">
                    <a:srgbClr val="000000">
                      <a:alpha val="43137"/>
                    </a:srgbClr>
                  </a:outerShdw>
                </a:effectLst>
              </a:rPr>
              <a:t>biologics</a:t>
            </a:r>
            <a:r>
              <a:rPr lang="en-US" sz="3200" dirty="0" smtClean="0">
                <a:solidFill>
                  <a:schemeClr val="bg1"/>
                </a:solidFill>
              </a:rPr>
              <a:t>:</a:t>
            </a:r>
          </a:p>
          <a:p>
            <a:pPr marL="514350" indent="-514350" algn="just"/>
            <a:r>
              <a:rPr lang="en-US" sz="3200" dirty="0" smtClean="0">
                <a:solidFill>
                  <a:srgbClr val="FFFF00"/>
                </a:solidFill>
              </a:rPr>
              <a:t>Etanercept</a:t>
            </a:r>
          </a:p>
          <a:p>
            <a:pPr marL="514350" indent="-514350" algn="just"/>
            <a:r>
              <a:rPr lang="en-US" sz="3200" dirty="0" smtClean="0">
                <a:solidFill>
                  <a:srgbClr val="FFFF00"/>
                </a:solidFill>
              </a:rPr>
              <a:t>Infliximab</a:t>
            </a:r>
          </a:p>
          <a:p>
            <a:pPr marL="514350" indent="-514350" algn="just"/>
            <a:r>
              <a:rPr lang="en-US" sz="3200" dirty="0" smtClean="0">
                <a:solidFill>
                  <a:srgbClr val="FFFF00"/>
                </a:solidFill>
              </a:rPr>
              <a:t>Adalimumab</a:t>
            </a:r>
          </a:p>
          <a:p>
            <a:pPr marL="514350" indent="-514350" algn="just"/>
            <a:r>
              <a:rPr lang="en-US" sz="3200" dirty="0" smtClean="0">
                <a:solidFill>
                  <a:srgbClr val="00B0F0"/>
                </a:solidFill>
              </a:rPr>
              <a:t>Alefacept</a:t>
            </a:r>
          </a:p>
          <a:p>
            <a:pPr marL="514350" indent="-514350" algn="just"/>
            <a:r>
              <a:rPr lang="en-US" sz="3200" dirty="0" smtClean="0">
                <a:solidFill>
                  <a:srgbClr val="00B0F0"/>
                </a:solidFill>
              </a:rPr>
              <a:t>Efalizumab</a:t>
            </a:r>
            <a:r>
              <a:rPr lang="en-US" sz="3200" dirty="0" smtClean="0">
                <a:solidFill>
                  <a:schemeClr val="bg1"/>
                </a:solidFill>
              </a:rPr>
              <a:t> </a:t>
            </a:r>
            <a:endParaRPr lang="en-US" sz="3200" dirty="0">
              <a:solidFill>
                <a:srgbClr val="FFFF0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50</a:t>
            </a:fld>
            <a:endParaRPr lang="en-US"/>
          </a:p>
        </p:txBody>
      </p:sp>
      <p:sp>
        <p:nvSpPr>
          <p:cNvPr id="3" name="TextBox 2"/>
          <p:cNvSpPr txBox="1"/>
          <p:nvPr/>
        </p:nvSpPr>
        <p:spPr>
          <a:xfrm rot="19540556">
            <a:off x="-39998" y="2598982"/>
            <a:ext cx="9298145" cy="156966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IQ" sz="9600" b="1" dirty="0" smtClean="0">
                <a:ln w="11430"/>
                <a:solidFill>
                  <a:srgbClr val="FFFF00"/>
                </a:solidFill>
                <a:effectLst>
                  <a:outerShdw blurRad="50800" dist="39000" dir="5460000" algn="tl">
                    <a:srgbClr val="000000">
                      <a:alpha val="38000"/>
                    </a:srgbClr>
                  </a:outerShdw>
                </a:effectLst>
              </a:rPr>
              <a:t>الحمد</a:t>
            </a:r>
            <a:r>
              <a:rPr lang="ar-IQ"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IQ" sz="9600" b="1" dirty="0" smtClean="0">
                <a:ln w="11430"/>
                <a:solidFill>
                  <a:srgbClr val="92D050"/>
                </a:solidFill>
                <a:effectLst>
                  <a:outerShdw blurRad="50800" dist="39000" dir="5460000" algn="tl">
                    <a:srgbClr val="000000">
                      <a:alpha val="38000"/>
                    </a:srgbClr>
                  </a:outerShdw>
                </a:effectLst>
              </a:rPr>
              <a:t>ل</a:t>
            </a:r>
            <a:r>
              <a:rPr lang="ar-IQ"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له </a:t>
            </a:r>
            <a:r>
              <a:rPr lang="ar-IQ" sz="9600" b="1" dirty="0" smtClean="0">
                <a:ln w="11430"/>
                <a:solidFill>
                  <a:srgbClr val="FF0000"/>
                </a:solidFill>
                <a:effectLst>
                  <a:outerShdw blurRad="50800" dist="39000" dir="5460000" algn="tl">
                    <a:srgbClr val="000000">
                      <a:alpha val="38000"/>
                    </a:srgbClr>
                  </a:outerShdw>
                </a:effectLst>
              </a:rPr>
              <a:t>رب</a:t>
            </a:r>
            <a:r>
              <a:rPr lang="ar-IQ" sz="9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ar-IQ" sz="9600" b="1" dirty="0" smtClean="0">
                <a:ln w="11430"/>
                <a:solidFill>
                  <a:srgbClr val="00B0F0"/>
                </a:solidFill>
                <a:effectLst>
                  <a:outerShdw blurRad="50800" dist="39000" dir="5460000" algn="tl">
                    <a:srgbClr val="000000">
                      <a:alpha val="38000"/>
                    </a:srgbClr>
                  </a:outerShdw>
                </a:effectLst>
              </a:rPr>
              <a:t>العالمين</a:t>
            </a:r>
            <a:endParaRPr lang="en-US" sz="9600" b="1" dirty="0">
              <a:ln w="11430"/>
              <a:solidFill>
                <a:srgbClr val="00B0F0"/>
              </a:solidFill>
              <a:effectLst>
                <a:outerShdw blurRad="50800" dist="39000" dir="5460000" algn="tl">
                  <a:srgbClr val="000000">
                    <a:alpha val="38000"/>
                  </a:srgbClr>
                </a:outerShdw>
              </a:effectLst>
            </a:endParaRPr>
          </a:p>
        </p:txBody>
      </p:sp>
    </p:spTree>
    <p:extLst>
      <p:ext uri="{BB962C8B-B14F-4D97-AF65-F5344CB8AC3E}">
        <p14:creationId xmlns="" xmlns:p14="http://schemas.microsoft.com/office/powerpoint/2010/main" val="3864393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3"/>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921</TotalTime>
  <Words>2167</Words>
  <Application>Microsoft Office PowerPoint</Application>
  <PresentationFormat>On-screen Show (4:3)</PresentationFormat>
  <Paragraphs>311</Paragraphs>
  <Slides>50</Slides>
  <Notes>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Psoriasis داء الصدف</vt:lpstr>
      <vt:lpstr>Psoriasis</vt:lpstr>
      <vt:lpstr>Aetiology</vt:lpstr>
      <vt:lpstr>Slide 4</vt:lpstr>
      <vt:lpstr>Slide 5</vt:lpstr>
      <vt:lpstr>Slide 6</vt:lpstr>
      <vt:lpstr>Slide 7</vt:lpstr>
      <vt:lpstr>Slide 8</vt:lpstr>
      <vt:lpstr>Provoking &amp; predisposing factors</vt:lpstr>
      <vt:lpstr>Provoking &amp; predisposing factors</vt:lpstr>
      <vt:lpstr>Slide 11</vt:lpstr>
      <vt:lpstr>Slide 12</vt:lpstr>
      <vt:lpstr>Presentation of Psoriasis</vt:lpstr>
      <vt:lpstr>Slide 14</vt:lpstr>
      <vt:lpstr>Slide 15</vt:lpstr>
      <vt:lpstr>Slide 16</vt:lpstr>
      <vt:lpstr>Slide 17</vt:lpstr>
      <vt:lpstr>Slide 18</vt:lpstr>
      <vt:lpstr>Slide 19</vt:lpstr>
      <vt:lpstr>Variants of plaque psoriasis</vt:lpstr>
      <vt:lpstr>Slide 21</vt:lpstr>
      <vt:lpstr>Slide 22</vt:lpstr>
      <vt:lpstr>Variants of plaque psoriasis</vt:lpstr>
      <vt:lpstr>Slide 24</vt:lpstr>
      <vt:lpstr>Variants of plaque psoriasis</vt:lpstr>
      <vt:lpstr>Slide 26</vt:lpstr>
      <vt:lpstr>Slide 27</vt:lpstr>
      <vt:lpstr>Variants of plaque psoriasis</vt:lpstr>
      <vt:lpstr>Slide 29</vt:lpstr>
      <vt:lpstr>Slide 30</vt:lpstr>
      <vt:lpstr>2. Guttate psoriasis</vt:lpstr>
      <vt:lpstr>Slide 32</vt:lpstr>
      <vt:lpstr>3. Pustular psoriasis</vt:lpstr>
      <vt:lpstr>Slide 34</vt:lpstr>
      <vt:lpstr>Slide 35</vt:lpstr>
      <vt:lpstr>3. Erythrodermic psoriasis</vt:lpstr>
      <vt:lpstr>Slide 37</vt:lpstr>
      <vt:lpstr>Slide 38</vt:lpstr>
      <vt:lpstr>Complications of erythrodermic psoriasis</vt:lpstr>
      <vt:lpstr>5. Psoriatic arthropathy (Arthropathic psoriasis)</vt:lpstr>
      <vt:lpstr>Slide 41</vt:lpstr>
      <vt:lpstr>Differential Diagnosis</vt:lpstr>
      <vt:lpstr>Investigations</vt:lpstr>
      <vt:lpstr>Management of psoriasis</vt:lpstr>
      <vt:lpstr>Management of psoriasis</vt:lpstr>
      <vt:lpstr>Management of psoriasis</vt:lpstr>
      <vt:lpstr>Slide 47</vt:lpstr>
      <vt:lpstr>Management of psoriasis</vt:lpstr>
      <vt:lpstr>Slide 49</vt:lpstr>
      <vt:lpstr>Slide 50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Nameer</dc:creator>
  <cp:lastModifiedBy>Nameer Al-Sudany</cp:lastModifiedBy>
  <cp:revision>100</cp:revision>
  <dcterms:created xsi:type="dcterms:W3CDTF">2006-08-16T00:00:00Z</dcterms:created>
  <dcterms:modified xsi:type="dcterms:W3CDTF">2014-03-23T03:39:58Z</dcterms:modified>
</cp:coreProperties>
</file>