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omments/comment8.xml" ContentType="application/vnd.openxmlformats-officedocument.presentationml.comment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s/comment6.xml" ContentType="application/vnd.openxmlformats-officedocument.presentationml.comment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2.xml" ContentType="application/vnd.openxmlformats-officedocument.presentationml.comments+xml"/>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comments/comment9.xml" ContentType="application/vnd.openxmlformats-officedocument.presentationml.comment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comments/comment7.xml" ContentType="application/vnd.openxmlformats-officedocument.presentationml.comment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omments/comment5.xml" ContentType="application/vnd.openxmlformats-officedocument.presentationml.comment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Default Extension="gif" ContentType="image/gif"/>
  <Override PartName="/ppt/comments/comment10.xml" ContentType="application/vnd.openxmlformats-officedocument.presentationml.comments+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5"/>
  </p:notesMasterIdLst>
  <p:sldIdLst>
    <p:sldId id="286" r:id="rId2"/>
    <p:sldId id="256" r:id="rId3"/>
    <p:sldId id="257" r:id="rId4"/>
    <p:sldId id="331" r:id="rId5"/>
    <p:sldId id="287" r:id="rId6"/>
    <p:sldId id="330" r:id="rId7"/>
    <p:sldId id="258" r:id="rId8"/>
    <p:sldId id="259" r:id="rId9"/>
    <p:sldId id="260" r:id="rId10"/>
    <p:sldId id="261" r:id="rId11"/>
    <p:sldId id="262" r:id="rId12"/>
    <p:sldId id="263" r:id="rId13"/>
    <p:sldId id="264" r:id="rId14"/>
    <p:sldId id="265" r:id="rId15"/>
    <p:sldId id="266" r:id="rId16"/>
    <p:sldId id="267" r:id="rId17"/>
    <p:sldId id="332" r:id="rId18"/>
    <p:sldId id="333" r:id="rId19"/>
    <p:sldId id="334" r:id="rId20"/>
    <p:sldId id="335" r:id="rId21"/>
    <p:sldId id="336" r:id="rId22"/>
    <p:sldId id="337" r:id="rId23"/>
    <p:sldId id="338" r:id="rId24"/>
    <p:sldId id="288" r:id="rId25"/>
    <p:sldId id="268" r:id="rId26"/>
    <p:sldId id="269" r:id="rId27"/>
    <p:sldId id="270"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271" r:id="rId41"/>
    <p:sldId id="272" r:id="rId42"/>
    <p:sldId id="273" r:id="rId43"/>
    <p:sldId id="274" r:id="rId44"/>
    <p:sldId id="351" r:id="rId45"/>
    <p:sldId id="352" r:id="rId46"/>
    <p:sldId id="353" r:id="rId47"/>
    <p:sldId id="276" r:id="rId48"/>
    <p:sldId id="275" r:id="rId49"/>
    <p:sldId id="289" r:id="rId50"/>
    <p:sldId id="354" r:id="rId51"/>
    <p:sldId id="355" r:id="rId52"/>
    <p:sldId id="356" r:id="rId53"/>
    <p:sldId id="277" r:id="rId54"/>
    <p:sldId id="278" r:id="rId55"/>
    <p:sldId id="279" r:id="rId56"/>
    <p:sldId id="280" r:id="rId57"/>
    <p:sldId id="281" r:id="rId58"/>
    <p:sldId id="282" r:id="rId59"/>
    <p:sldId id="284" r:id="rId60"/>
    <p:sldId id="318" r:id="rId61"/>
    <p:sldId id="319" r:id="rId62"/>
    <p:sldId id="320" r:id="rId63"/>
    <p:sldId id="329" r:id="rId64"/>
  </p:sldIdLst>
  <p:sldSz cx="9144000" cy="6858000" type="screen4x3"/>
  <p:notesSz cx="6735763" cy="9869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meer" initials="NKQ" lastIdx="11" clrIdx="0"/>
  <p:cmAuthor id="1" name="Nameer" initial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0099FF"/>
    <a:srgbClr val="000066"/>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660"/>
  </p:normalViewPr>
  <p:slideViewPr>
    <p:cSldViewPr>
      <p:cViewPr varScale="1">
        <p:scale>
          <a:sx n="68" d="100"/>
          <a:sy n="68" d="100"/>
        </p:scale>
        <p:origin x="-144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0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manualLayout>
          <c:layoutTarget val="inner"/>
          <c:xMode val="edge"/>
          <c:yMode val="edge"/>
          <c:x val="1.7727573772904705E-2"/>
          <c:y val="4.8611111111111133E-2"/>
          <c:w val="0.73261105796355486"/>
          <c:h val="0.91944444444444462"/>
        </c:manualLayout>
      </c:layout>
      <c:pie3DChart>
        <c:varyColors val="1"/>
        <c:ser>
          <c:idx val="0"/>
          <c:order val="0"/>
          <c:tx>
            <c:strRef>
              <c:f>Sheet1!$B$1</c:f>
              <c:strCache>
                <c:ptCount val="1"/>
                <c:pt idx="0">
                  <c:v>Sales</c:v>
                </c:pt>
              </c:strCache>
            </c:strRef>
          </c:tx>
          <c:explosion val="25"/>
          <c:dLbls>
            <c:showVal val="1"/>
            <c:showLeaderLines val="1"/>
          </c:dLbls>
          <c:cat>
            <c:strRef>
              <c:f>Sheet1!$A$2:$A$5</c:f>
              <c:strCache>
                <c:ptCount val="4"/>
                <c:pt idx="0">
                  <c:v>Neurosyphilis</c:v>
                </c:pt>
                <c:pt idx="1">
                  <c:v>CV Syphilis</c:v>
                </c:pt>
                <c:pt idx="2">
                  <c:v>Gumma </c:v>
                </c:pt>
                <c:pt idx="3">
                  <c:v>Uncomplicated</c:v>
                </c:pt>
              </c:strCache>
            </c:strRef>
          </c:cat>
          <c:val>
            <c:numRef>
              <c:f>Sheet1!$B$2:$B$5</c:f>
              <c:numCache>
                <c:formatCode>0%</c:formatCode>
                <c:ptCount val="4"/>
                <c:pt idx="0">
                  <c:v>6.0000000000000366E-2</c:v>
                </c:pt>
                <c:pt idx="1">
                  <c:v>0.1</c:v>
                </c:pt>
                <c:pt idx="2">
                  <c:v>0.16000000000000089</c:v>
                </c:pt>
                <c:pt idx="3">
                  <c:v>0.68000000000000438</c:v>
                </c:pt>
              </c:numCache>
            </c:numRef>
          </c:val>
        </c:ser>
      </c:pie3DChart>
    </c:plotArea>
    <c:legend>
      <c:legendPos val="r"/>
      <c:layout>
        <c:manualLayout>
          <c:xMode val="edge"/>
          <c:yMode val="edge"/>
          <c:x val="0.78208489709814644"/>
          <c:y val="0.18202449693788361"/>
          <c:w val="0.20856930850933519"/>
          <c:h val="0.46095100612423445"/>
        </c:manualLayout>
      </c:layout>
    </c:legend>
    <c:plotVisOnly val="1"/>
  </c:chart>
  <c:txPr>
    <a:bodyPr/>
    <a:lstStyle/>
    <a:p>
      <a:pPr>
        <a:defRPr sz="1800"/>
      </a:pPr>
      <a:endParaRPr lang="en-US"/>
    </a:p>
  </c:txPr>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1" dt="2013-12-04T21:51:15.573" idx="1">
    <p:pos x="5281" y="90"/>
    <p:text>This may because the outer sheath of the spirochetes is lacking immunogenic molecules, or it may be because of down-regulation of helper T cells of the TH1 class.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3-12-04T21:52:02.475" idx="2">
    <p:pos x="5459" y="1010"/>
    <p:text>Since the discovery of penicillin in the mid-20th century, the spread of this once very common disease has been largely controlled, but efforts to eradicate the disease entirely have been unsuccessful.</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3-04-27T14:38:35.134" idx="2">
    <p:pos x="5033" y="159"/>
    <p:text>Optic atrophy and blindness (ocular complications).</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3-04-27T15:19:49.347" idx="3">
    <p:pos x="4892" y="3828"/>
    <p:text>Patients with HIV are also at greater risk for development or relapse of early symptomatic neurosyphilis for up to 2 years after treatment with i.m or i.v penicillin.</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3-04-27T21:55:14.739" idx="4">
    <p:pos x="5264" y="134"/>
    <p:text>Histologically, the chancre is characterized by mononuclear leukocytic infiltration, macrophages and lymphocytes. The inflammatory reaction causes an obliterative endarteritis.
In rabbit studies, the spirochetes can be found in the lymphatic system as early as 30 minutes after inoculation, suggesting that syphilis is a systemic disease from the outset.</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3-04-28T09:13:49.469" idx="5">
    <p:pos x="4705" y="124"/>
    <p:text>Histologically, the inflammatory reaction of secondary stage is similar to but less intense than that of the primary chancre.</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3-05-03T22:12:39.199" idx="6">
    <p:pos x="5024" y="3270"/>
    <p:text>Both procedures (Dark-field M. and DFA-TP) detect the causative organism at a rate of approximately 82-92%.
Serological testing must be performed more than once in patients with latent syphilis in order to exclude laboratory errom</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3-05-03T22:48:23.974" idx="7">
    <p:pos x="4573" y="363"/>
    <p:text>ICE syphilis recombinant antigen test (recent non-treponemal antibody test).</p:text>
  </p:cm>
</p:cmLst>
</file>

<file path=ppt/comments/comment9.xml><?xml version="1.0" encoding="utf-8"?>
<p:cmLst xmlns:a="http://schemas.openxmlformats.org/drawingml/2006/main" xmlns:r="http://schemas.openxmlformats.org/officeDocument/2006/relationships" xmlns:p="http://schemas.openxmlformats.org/presentationml/2006/main">
  <p:cm authorId="0" dt="2013-05-04T23:40:20.075" idx="9">
    <p:pos x="5060" y="1861"/>
    <p:text>Other specific treponema tests are:
Quantitative VDRL/ RPR
Treponemal enzyme immunoassay (EIA) for immunoglobulin G (IgG) and immunoglobulin M (IgM).</p:text>
  </p:cm>
</p:cmLst>
</file>

<file path=ppt/comments/comment10.xml><?xml version="1.0" encoding="utf-8"?>
<p:cmLst xmlns:a="http://schemas.openxmlformats.org/drawingml/2006/main" xmlns:r="http://schemas.openxmlformats.org/officeDocument/2006/relationships" xmlns:p="http://schemas.openxmlformats.org/presentationml/2006/main">
  <p:cm authorId="0" dt="2013-05-13T00:32:35.279" idx="10">
    <p:pos x="5130" y="133"/>
    <p:text>Since the dividing time of T pallidum is slow (days), penicillin G Benzathine is the only penicillin effective for single-dose therapy bec. it is in depo form and levels remain therapeutic in the blood for up to 30 days. Avoid combination of procaine and benzathine penicillins as it remains in blood for only 7 days. 
On rare occasions, T pallidum has been found to persist after adequate penicillin therapy; however, no indication exists that it has acquired resistance to the drug. </p:text>
  </p:cm>
</p: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9AA4BF-85D2-4E70-BC2E-93EF5611A384}" type="doc">
      <dgm:prSet loTypeId="urn:microsoft.com/office/officeart/2005/8/layout/hierarchy1" loCatId="hierarchy" qsTypeId="urn:microsoft.com/office/officeart/2005/8/quickstyle/simple1" qsCatId="simple" csTypeId="urn:microsoft.com/office/officeart/2005/8/colors/accent2_2" csCatId="accent2" phldr="1"/>
      <dgm:spPr/>
      <dgm:t>
        <a:bodyPr/>
        <a:lstStyle/>
        <a:p>
          <a:endParaRPr lang="en-US"/>
        </a:p>
      </dgm:t>
    </dgm:pt>
    <dgm:pt modelId="{9D031B37-2A8C-4D6C-B356-AA31B0490CF7}">
      <dgm:prSet phldrT="[Text]" custT="1"/>
      <dgm:spPr>
        <a:solidFill>
          <a:schemeClr val="tx2">
            <a:lumMod val="50000"/>
            <a:alpha val="90000"/>
          </a:schemeClr>
        </a:solidFill>
      </dgm:spPr>
      <dgm:t>
        <a:bodyPr/>
        <a:lstStyle/>
        <a:p>
          <a:r>
            <a:rPr lang="en-US" sz="2800" dirty="0" smtClean="0">
              <a:effectLst>
                <a:outerShdw blurRad="38100" dist="38100" dir="2700000" algn="tl">
                  <a:srgbClr val="000000">
                    <a:alpha val="43137"/>
                  </a:srgbClr>
                </a:outerShdw>
              </a:effectLst>
              <a:latin typeface="Cambria" pitchFamily="18" charset="0"/>
            </a:rPr>
            <a:t>Syphilis</a:t>
          </a:r>
          <a:endParaRPr lang="en-US" sz="2800" dirty="0">
            <a:effectLst>
              <a:outerShdw blurRad="38100" dist="38100" dir="2700000" algn="tl">
                <a:srgbClr val="000000">
                  <a:alpha val="43137"/>
                </a:srgbClr>
              </a:outerShdw>
            </a:effectLst>
            <a:latin typeface="Cambria" pitchFamily="18" charset="0"/>
          </a:endParaRPr>
        </a:p>
      </dgm:t>
    </dgm:pt>
    <dgm:pt modelId="{FD2C1C68-A5F4-48CF-B263-561EA1062DD3}" type="parTrans" cxnId="{4C9FC4D7-34C2-4FA0-85E3-FF921938143A}">
      <dgm:prSet/>
      <dgm:spPr/>
      <dgm:t>
        <a:bodyPr/>
        <a:lstStyle/>
        <a:p>
          <a:endParaRPr lang="en-US"/>
        </a:p>
      </dgm:t>
    </dgm:pt>
    <dgm:pt modelId="{A296D3ED-39D5-404B-BF43-9AC90A82E52A}" type="sibTrans" cxnId="{4C9FC4D7-34C2-4FA0-85E3-FF921938143A}">
      <dgm:prSet/>
      <dgm:spPr/>
      <dgm:t>
        <a:bodyPr/>
        <a:lstStyle/>
        <a:p>
          <a:endParaRPr lang="en-US"/>
        </a:p>
      </dgm:t>
    </dgm:pt>
    <dgm:pt modelId="{A6A22E32-BE94-45E7-AEFD-5E0CACB8DCF9}">
      <dgm:prSet phldrT="[Text]" custT="1"/>
      <dgm:spPr>
        <a:solidFill>
          <a:srgbClr val="00B050">
            <a:alpha val="90000"/>
          </a:srgbClr>
        </a:solidFill>
      </dgm:spPr>
      <dgm:t>
        <a:bodyPr/>
        <a:lstStyle/>
        <a:p>
          <a:r>
            <a:rPr lang="en-US" sz="2000" dirty="0" smtClean="0">
              <a:effectLst>
                <a:outerShdw blurRad="38100" dist="38100" dir="2700000" algn="tl">
                  <a:srgbClr val="000000">
                    <a:alpha val="43137"/>
                  </a:srgbClr>
                </a:outerShdw>
              </a:effectLst>
            </a:rPr>
            <a:t>Congenital</a:t>
          </a:r>
          <a:endParaRPr lang="en-US" sz="2000" dirty="0">
            <a:effectLst>
              <a:outerShdw blurRad="38100" dist="38100" dir="2700000" algn="tl">
                <a:srgbClr val="000000">
                  <a:alpha val="43137"/>
                </a:srgbClr>
              </a:outerShdw>
            </a:effectLst>
          </a:endParaRPr>
        </a:p>
      </dgm:t>
    </dgm:pt>
    <dgm:pt modelId="{47C3632D-1B12-460F-82DB-A33781373D2C}" type="parTrans" cxnId="{40291383-7DD4-403F-AB06-8E1B04318A9B}">
      <dgm:prSet/>
      <dgm:spPr/>
      <dgm:t>
        <a:bodyPr/>
        <a:lstStyle/>
        <a:p>
          <a:endParaRPr lang="en-US" dirty="0"/>
        </a:p>
      </dgm:t>
    </dgm:pt>
    <dgm:pt modelId="{C60EF3DD-0557-4DB3-935C-F68EE65986E8}" type="sibTrans" cxnId="{40291383-7DD4-403F-AB06-8E1B04318A9B}">
      <dgm:prSet/>
      <dgm:spPr/>
      <dgm:t>
        <a:bodyPr/>
        <a:lstStyle/>
        <a:p>
          <a:endParaRPr lang="en-US"/>
        </a:p>
      </dgm:t>
    </dgm:pt>
    <dgm:pt modelId="{E3D5F8D8-457F-4690-ACE6-7222D0086080}">
      <dgm:prSet phldrT="[Text]" custT="1"/>
      <dgm:spPr>
        <a:solidFill>
          <a:srgbClr val="00B050">
            <a:alpha val="90000"/>
          </a:srgbClr>
        </a:solidFill>
      </dgm:spPr>
      <dgm:t>
        <a:bodyPr/>
        <a:lstStyle/>
        <a:p>
          <a:r>
            <a:rPr lang="en-US" sz="2000" dirty="0" smtClean="0">
              <a:effectLst>
                <a:outerShdw blurRad="38100" dist="38100" dir="2700000" algn="tl">
                  <a:srgbClr val="000000">
                    <a:alpha val="43137"/>
                  </a:srgbClr>
                </a:outerShdw>
              </a:effectLst>
            </a:rPr>
            <a:t>Early</a:t>
          </a:r>
          <a:endParaRPr lang="en-US" sz="2000" dirty="0">
            <a:effectLst>
              <a:outerShdw blurRad="38100" dist="38100" dir="2700000" algn="tl">
                <a:srgbClr val="000000">
                  <a:alpha val="43137"/>
                </a:srgbClr>
              </a:outerShdw>
            </a:effectLst>
          </a:endParaRPr>
        </a:p>
      </dgm:t>
    </dgm:pt>
    <dgm:pt modelId="{60DEF60B-0EC3-440B-9874-C1AAA2A8EE87}" type="parTrans" cxnId="{B71BCBB8-C555-4538-8FFB-2E48269B972F}">
      <dgm:prSet/>
      <dgm:spPr/>
      <dgm:t>
        <a:bodyPr/>
        <a:lstStyle/>
        <a:p>
          <a:endParaRPr lang="en-US" dirty="0"/>
        </a:p>
      </dgm:t>
    </dgm:pt>
    <dgm:pt modelId="{99BCB265-A670-4A93-A9E5-ECA252F7D96C}" type="sibTrans" cxnId="{B71BCBB8-C555-4538-8FFB-2E48269B972F}">
      <dgm:prSet/>
      <dgm:spPr/>
      <dgm:t>
        <a:bodyPr/>
        <a:lstStyle/>
        <a:p>
          <a:endParaRPr lang="en-US"/>
        </a:p>
      </dgm:t>
    </dgm:pt>
    <dgm:pt modelId="{4C1454BE-65A1-4806-B785-A04D27CE562B}">
      <dgm:prSet phldrT="[Text]" custT="1"/>
      <dgm:spPr>
        <a:solidFill>
          <a:srgbClr val="00B050">
            <a:alpha val="90000"/>
          </a:srgbClr>
        </a:solidFill>
      </dgm:spPr>
      <dgm:t>
        <a:bodyPr/>
        <a:lstStyle/>
        <a:p>
          <a:r>
            <a:rPr lang="en-US" sz="2000" dirty="0" smtClean="0">
              <a:effectLst>
                <a:outerShdw blurRad="38100" dist="38100" dir="2700000" algn="tl">
                  <a:srgbClr val="000000">
                    <a:alpha val="43137"/>
                  </a:srgbClr>
                </a:outerShdw>
              </a:effectLst>
            </a:rPr>
            <a:t>Late</a:t>
          </a:r>
          <a:endParaRPr lang="en-US" sz="2000" dirty="0">
            <a:effectLst>
              <a:outerShdw blurRad="38100" dist="38100" dir="2700000" algn="tl">
                <a:srgbClr val="000000">
                  <a:alpha val="43137"/>
                </a:srgbClr>
              </a:outerShdw>
            </a:effectLst>
          </a:endParaRPr>
        </a:p>
      </dgm:t>
    </dgm:pt>
    <dgm:pt modelId="{AC641C4C-BAC7-4E84-AB84-BF3A4790B828}" type="parTrans" cxnId="{9C7F5B7D-91EB-4615-8B8A-DDA4A25258F2}">
      <dgm:prSet/>
      <dgm:spPr/>
      <dgm:t>
        <a:bodyPr/>
        <a:lstStyle/>
        <a:p>
          <a:endParaRPr lang="en-US" dirty="0"/>
        </a:p>
      </dgm:t>
    </dgm:pt>
    <dgm:pt modelId="{DD6FCD80-BFEF-412C-9C07-F2C59E717289}" type="sibTrans" cxnId="{9C7F5B7D-91EB-4615-8B8A-DDA4A25258F2}">
      <dgm:prSet/>
      <dgm:spPr/>
      <dgm:t>
        <a:bodyPr/>
        <a:lstStyle/>
        <a:p>
          <a:endParaRPr lang="en-US"/>
        </a:p>
      </dgm:t>
    </dgm:pt>
    <dgm:pt modelId="{E46A92F5-765F-4C17-8098-57070BF9B81F}">
      <dgm:prSet phldrT="[Text]" custT="1"/>
      <dgm:spPr>
        <a:solidFill>
          <a:srgbClr val="FFFF00">
            <a:alpha val="90000"/>
          </a:srgbClr>
        </a:solidFill>
      </dgm:spPr>
      <dgm:t>
        <a:bodyPr/>
        <a:lstStyle/>
        <a:p>
          <a:r>
            <a:rPr lang="en-US" sz="2000" dirty="0" smtClean="0"/>
            <a:t>Acquired</a:t>
          </a:r>
          <a:endParaRPr lang="en-US" sz="2000" dirty="0"/>
        </a:p>
      </dgm:t>
    </dgm:pt>
    <dgm:pt modelId="{D09936DD-16A0-439C-8934-05A86F58CF3D}" type="parTrans" cxnId="{31C0546E-D120-474F-ABF9-0A5B6C42F390}">
      <dgm:prSet/>
      <dgm:spPr/>
      <dgm:t>
        <a:bodyPr/>
        <a:lstStyle/>
        <a:p>
          <a:endParaRPr lang="en-US" dirty="0"/>
        </a:p>
      </dgm:t>
    </dgm:pt>
    <dgm:pt modelId="{16055F63-1061-409B-A553-EB6A96CC50E5}" type="sibTrans" cxnId="{31C0546E-D120-474F-ABF9-0A5B6C42F390}">
      <dgm:prSet/>
      <dgm:spPr/>
      <dgm:t>
        <a:bodyPr/>
        <a:lstStyle/>
        <a:p>
          <a:endParaRPr lang="en-US"/>
        </a:p>
      </dgm:t>
    </dgm:pt>
    <dgm:pt modelId="{A85D5A42-435D-4FE7-BD43-9B86D7126631}">
      <dgm:prSet phldrT="[Text]" custT="1"/>
      <dgm:spPr>
        <a:solidFill>
          <a:srgbClr val="FFFF00">
            <a:alpha val="90000"/>
          </a:srgbClr>
        </a:solidFill>
        <a:ln>
          <a:solidFill>
            <a:srgbClr val="FFFF00"/>
          </a:solidFill>
        </a:ln>
      </dgm:spPr>
      <dgm:t>
        <a:bodyPr/>
        <a:lstStyle/>
        <a:p>
          <a:r>
            <a:rPr lang="en-US" sz="2000" dirty="0" smtClean="0">
              <a:effectLst>
                <a:outerShdw blurRad="38100" dist="38100" dir="2700000" algn="tl">
                  <a:srgbClr val="000000">
                    <a:alpha val="43137"/>
                  </a:srgbClr>
                </a:outerShdw>
              </a:effectLst>
            </a:rPr>
            <a:t>Primary</a:t>
          </a:r>
          <a:endParaRPr lang="en-US" sz="2000" dirty="0">
            <a:effectLst>
              <a:outerShdw blurRad="38100" dist="38100" dir="2700000" algn="tl">
                <a:srgbClr val="000000">
                  <a:alpha val="43137"/>
                </a:srgbClr>
              </a:outerShdw>
            </a:effectLst>
          </a:endParaRPr>
        </a:p>
      </dgm:t>
    </dgm:pt>
    <dgm:pt modelId="{9E1B2EEA-EDD6-4CFE-9228-A742B7CE0AB4}" type="parTrans" cxnId="{E5F02B0E-7E21-422E-A37C-E3F0C6FEB98C}">
      <dgm:prSet/>
      <dgm:spPr/>
      <dgm:t>
        <a:bodyPr/>
        <a:lstStyle/>
        <a:p>
          <a:endParaRPr lang="en-US" dirty="0"/>
        </a:p>
      </dgm:t>
    </dgm:pt>
    <dgm:pt modelId="{CF10ADE6-52F9-4C92-A3C8-1A8FFC5CC730}" type="sibTrans" cxnId="{E5F02B0E-7E21-422E-A37C-E3F0C6FEB98C}">
      <dgm:prSet/>
      <dgm:spPr/>
      <dgm:t>
        <a:bodyPr/>
        <a:lstStyle/>
        <a:p>
          <a:endParaRPr lang="en-US"/>
        </a:p>
      </dgm:t>
    </dgm:pt>
    <dgm:pt modelId="{53853B59-241A-4205-82C8-8BF3E2DE5A2C}">
      <dgm:prSet custT="1"/>
      <dgm:spPr>
        <a:solidFill>
          <a:srgbClr val="FFFF00">
            <a:alpha val="90000"/>
          </a:srgbClr>
        </a:solidFill>
        <a:ln>
          <a:solidFill>
            <a:srgbClr val="FFFF00"/>
          </a:solidFill>
        </a:ln>
      </dgm:spPr>
      <dgm:t>
        <a:bodyPr/>
        <a:lstStyle/>
        <a:p>
          <a:r>
            <a:rPr lang="en-US" sz="2000" dirty="0" smtClean="0">
              <a:effectLst>
                <a:outerShdw blurRad="38100" dist="38100" dir="2700000" algn="tl">
                  <a:srgbClr val="000000">
                    <a:alpha val="43137"/>
                  </a:srgbClr>
                </a:outerShdw>
              </a:effectLst>
            </a:rPr>
            <a:t>Secondary</a:t>
          </a:r>
          <a:endParaRPr lang="en-US" sz="2000" dirty="0">
            <a:effectLst>
              <a:outerShdw blurRad="38100" dist="38100" dir="2700000" algn="tl">
                <a:srgbClr val="000000">
                  <a:alpha val="43137"/>
                </a:srgbClr>
              </a:outerShdw>
            </a:effectLst>
          </a:endParaRPr>
        </a:p>
      </dgm:t>
    </dgm:pt>
    <dgm:pt modelId="{7C9586CB-0420-4291-9925-978B6F86A0AB}" type="parTrans" cxnId="{53E6FC8F-DD27-463B-958F-DFB6CF5E4863}">
      <dgm:prSet/>
      <dgm:spPr/>
      <dgm:t>
        <a:bodyPr/>
        <a:lstStyle/>
        <a:p>
          <a:endParaRPr lang="en-US" dirty="0"/>
        </a:p>
      </dgm:t>
    </dgm:pt>
    <dgm:pt modelId="{A744417D-9D48-4DEA-8DBA-E355C0B3242D}" type="sibTrans" cxnId="{53E6FC8F-DD27-463B-958F-DFB6CF5E4863}">
      <dgm:prSet/>
      <dgm:spPr/>
      <dgm:t>
        <a:bodyPr/>
        <a:lstStyle/>
        <a:p>
          <a:endParaRPr lang="en-US"/>
        </a:p>
      </dgm:t>
    </dgm:pt>
    <dgm:pt modelId="{327067EE-F9B6-4F2D-B546-848BB857241E}">
      <dgm:prSet custT="1"/>
      <dgm:spPr>
        <a:solidFill>
          <a:srgbClr val="FFFF00">
            <a:alpha val="90000"/>
          </a:srgbClr>
        </a:solidFill>
        <a:ln>
          <a:solidFill>
            <a:srgbClr val="FFFF00"/>
          </a:solidFill>
        </a:ln>
      </dgm:spPr>
      <dgm:t>
        <a:bodyPr/>
        <a:lstStyle/>
        <a:p>
          <a:r>
            <a:rPr lang="en-US" sz="2000" dirty="0" smtClean="0">
              <a:effectLst>
                <a:outerShdw blurRad="38100" dist="38100" dir="2700000" algn="tl">
                  <a:srgbClr val="000000">
                    <a:alpha val="43137"/>
                  </a:srgbClr>
                </a:outerShdw>
              </a:effectLst>
            </a:rPr>
            <a:t>Latent</a:t>
          </a:r>
          <a:endParaRPr lang="en-US" sz="2000" dirty="0">
            <a:effectLst>
              <a:outerShdw blurRad="38100" dist="38100" dir="2700000" algn="tl">
                <a:srgbClr val="000000">
                  <a:alpha val="43137"/>
                </a:srgbClr>
              </a:outerShdw>
            </a:effectLst>
          </a:endParaRPr>
        </a:p>
      </dgm:t>
    </dgm:pt>
    <dgm:pt modelId="{1CA06C08-FDB7-4EA8-B473-F36FD0DAF961}" type="parTrans" cxnId="{86CAB989-4992-4877-9A75-6D2F0D9B112C}">
      <dgm:prSet/>
      <dgm:spPr/>
      <dgm:t>
        <a:bodyPr/>
        <a:lstStyle/>
        <a:p>
          <a:endParaRPr lang="en-US" dirty="0"/>
        </a:p>
      </dgm:t>
    </dgm:pt>
    <dgm:pt modelId="{F8E829AA-B443-4999-B4A2-0F865DA1C715}" type="sibTrans" cxnId="{86CAB989-4992-4877-9A75-6D2F0D9B112C}">
      <dgm:prSet/>
      <dgm:spPr/>
      <dgm:t>
        <a:bodyPr/>
        <a:lstStyle/>
        <a:p>
          <a:endParaRPr lang="en-US"/>
        </a:p>
      </dgm:t>
    </dgm:pt>
    <dgm:pt modelId="{A2AA0844-7071-4552-A639-513F09266934}">
      <dgm:prSet custT="1"/>
      <dgm:spPr>
        <a:solidFill>
          <a:srgbClr val="FFFF00">
            <a:alpha val="90000"/>
          </a:srgbClr>
        </a:solidFill>
        <a:ln>
          <a:solidFill>
            <a:srgbClr val="FFFF00"/>
          </a:solidFill>
        </a:ln>
      </dgm:spPr>
      <dgm:t>
        <a:bodyPr/>
        <a:lstStyle/>
        <a:p>
          <a:r>
            <a:rPr lang="en-US" sz="2000" dirty="0" smtClean="0">
              <a:effectLst>
                <a:outerShdw blurRad="38100" dist="38100" dir="2700000" algn="tl">
                  <a:srgbClr val="000000">
                    <a:alpha val="43137"/>
                  </a:srgbClr>
                </a:outerShdw>
              </a:effectLst>
            </a:rPr>
            <a:t>Tertiary</a:t>
          </a:r>
          <a:endParaRPr lang="en-US" sz="2000" dirty="0">
            <a:effectLst>
              <a:outerShdw blurRad="38100" dist="38100" dir="2700000" algn="tl">
                <a:srgbClr val="000000">
                  <a:alpha val="43137"/>
                </a:srgbClr>
              </a:outerShdw>
            </a:effectLst>
          </a:endParaRPr>
        </a:p>
      </dgm:t>
    </dgm:pt>
    <dgm:pt modelId="{4B60F340-FBFE-434E-88E1-8AAA641339BC}" type="parTrans" cxnId="{891D768E-7790-4345-833B-B961144E2F2F}">
      <dgm:prSet/>
      <dgm:spPr/>
      <dgm:t>
        <a:bodyPr/>
        <a:lstStyle/>
        <a:p>
          <a:endParaRPr lang="en-US" dirty="0"/>
        </a:p>
      </dgm:t>
    </dgm:pt>
    <dgm:pt modelId="{7668CADF-BEEC-40CB-8A17-4B0137FEF628}" type="sibTrans" cxnId="{891D768E-7790-4345-833B-B961144E2F2F}">
      <dgm:prSet/>
      <dgm:spPr/>
      <dgm:t>
        <a:bodyPr/>
        <a:lstStyle/>
        <a:p>
          <a:endParaRPr lang="en-US"/>
        </a:p>
      </dgm:t>
    </dgm:pt>
    <dgm:pt modelId="{9192D395-0CDB-48CA-B919-D422F7935E15}" type="pres">
      <dgm:prSet presAssocID="{E69AA4BF-85D2-4E70-BC2E-93EF5611A384}" presName="hierChild1" presStyleCnt="0">
        <dgm:presLayoutVars>
          <dgm:chPref val="1"/>
          <dgm:dir/>
          <dgm:animOne val="branch"/>
          <dgm:animLvl val="lvl"/>
          <dgm:resizeHandles/>
        </dgm:presLayoutVars>
      </dgm:prSet>
      <dgm:spPr/>
      <dgm:t>
        <a:bodyPr/>
        <a:lstStyle/>
        <a:p>
          <a:endParaRPr lang="en-US"/>
        </a:p>
      </dgm:t>
    </dgm:pt>
    <dgm:pt modelId="{712B77BA-B241-4E4E-883D-B3A541F48868}" type="pres">
      <dgm:prSet presAssocID="{9D031B37-2A8C-4D6C-B356-AA31B0490CF7}" presName="hierRoot1" presStyleCnt="0"/>
      <dgm:spPr/>
    </dgm:pt>
    <dgm:pt modelId="{2D3572E7-F987-44C0-A949-F097F772C176}" type="pres">
      <dgm:prSet presAssocID="{9D031B37-2A8C-4D6C-B356-AA31B0490CF7}" presName="composite" presStyleCnt="0"/>
      <dgm:spPr/>
    </dgm:pt>
    <dgm:pt modelId="{B0D6BE77-15BF-470B-8D02-2F90E9B9401C}" type="pres">
      <dgm:prSet presAssocID="{9D031B37-2A8C-4D6C-B356-AA31B0490CF7}" presName="background" presStyleLbl="node0" presStyleIdx="0" presStyleCnt="1"/>
      <dgm:spPr/>
    </dgm:pt>
    <dgm:pt modelId="{781522FD-1505-45B8-A4AB-546546947ADF}" type="pres">
      <dgm:prSet presAssocID="{9D031B37-2A8C-4D6C-B356-AA31B0490CF7}" presName="text" presStyleLbl="fgAcc0" presStyleIdx="0" presStyleCnt="1" custScaleX="182553" custLinFactNeighborX="57539" custLinFactNeighborY="-73849">
        <dgm:presLayoutVars>
          <dgm:chPref val="3"/>
        </dgm:presLayoutVars>
      </dgm:prSet>
      <dgm:spPr/>
      <dgm:t>
        <a:bodyPr/>
        <a:lstStyle/>
        <a:p>
          <a:endParaRPr lang="en-US"/>
        </a:p>
      </dgm:t>
    </dgm:pt>
    <dgm:pt modelId="{113158FA-414A-40B2-A460-85356A2A653A}" type="pres">
      <dgm:prSet presAssocID="{9D031B37-2A8C-4D6C-B356-AA31B0490CF7}" presName="hierChild2" presStyleCnt="0"/>
      <dgm:spPr/>
    </dgm:pt>
    <dgm:pt modelId="{3D015652-D734-49CF-B39B-0110F21F16F9}" type="pres">
      <dgm:prSet presAssocID="{47C3632D-1B12-460F-82DB-A33781373D2C}" presName="Name10" presStyleLbl="parChTrans1D2" presStyleIdx="0" presStyleCnt="2"/>
      <dgm:spPr/>
      <dgm:t>
        <a:bodyPr/>
        <a:lstStyle/>
        <a:p>
          <a:endParaRPr lang="en-US"/>
        </a:p>
      </dgm:t>
    </dgm:pt>
    <dgm:pt modelId="{8B003CD2-ADB3-41D9-BA72-B0F2FF647F5E}" type="pres">
      <dgm:prSet presAssocID="{A6A22E32-BE94-45E7-AEFD-5E0CACB8DCF9}" presName="hierRoot2" presStyleCnt="0"/>
      <dgm:spPr/>
    </dgm:pt>
    <dgm:pt modelId="{B2B54EC0-6485-430C-94DA-A14C8B993580}" type="pres">
      <dgm:prSet presAssocID="{A6A22E32-BE94-45E7-AEFD-5E0CACB8DCF9}" presName="composite2" presStyleCnt="0"/>
      <dgm:spPr/>
    </dgm:pt>
    <dgm:pt modelId="{29D73229-ED22-4632-A773-26CDDB9096C7}" type="pres">
      <dgm:prSet presAssocID="{A6A22E32-BE94-45E7-AEFD-5E0CACB8DCF9}" presName="background2" presStyleLbl="node2" presStyleIdx="0" presStyleCnt="2"/>
      <dgm:spPr/>
    </dgm:pt>
    <dgm:pt modelId="{401505BD-3046-4BE1-B751-C94AA7DAD644}" type="pres">
      <dgm:prSet presAssocID="{A6A22E32-BE94-45E7-AEFD-5E0CACB8DCF9}" presName="text2" presStyleLbl="fgAcc2" presStyleIdx="0" presStyleCnt="2" custScaleX="172602" custLinFactNeighborX="2656" custLinFactNeighborY="-29861">
        <dgm:presLayoutVars>
          <dgm:chPref val="3"/>
        </dgm:presLayoutVars>
      </dgm:prSet>
      <dgm:spPr/>
      <dgm:t>
        <a:bodyPr/>
        <a:lstStyle/>
        <a:p>
          <a:endParaRPr lang="en-US"/>
        </a:p>
      </dgm:t>
    </dgm:pt>
    <dgm:pt modelId="{C166A3B7-2F9A-4767-A589-00849BA07B81}" type="pres">
      <dgm:prSet presAssocID="{A6A22E32-BE94-45E7-AEFD-5E0CACB8DCF9}" presName="hierChild3" presStyleCnt="0"/>
      <dgm:spPr/>
    </dgm:pt>
    <dgm:pt modelId="{6F2A072E-1C14-49B3-A3BB-C17E21DB9EA8}" type="pres">
      <dgm:prSet presAssocID="{60DEF60B-0EC3-440B-9874-C1AAA2A8EE87}" presName="Name17" presStyleLbl="parChTrans1D3" presStyleIdx="0" presStyleCnt="6"/>
      <dgm:spPr/>
      <dgm:t>
        <a:bodyPr/>
        <a:lstStyle/>
        <a:p>
          <a:endParaRPr lang="en-US"/>
        </a:p>
      </dgm:t>
    </dgm:pt>
    <dgm:pt modelId="{240D10BD-F535-4173-80C2-7DA58B336C02}" type="pres">
      <dgm:prSet presAssocID="{E3D5F8D8-457F-4690-ACE6-7222D0086080}" presName="hierRoot3" presStyleCnt="0"/>
      <dgm:spPr/>
    </dgm:pt>
    <dgm:pt modelId="{89919417-0C71-4A59-80FF-D711C341A53F}" type="pres">
      <dgm:prSet presAssocID="{E3D5F8D8-457F-4690-ACE6-7222D0086080}" presName="composite3" presStyleCnt="0"/>
      <dgm:spPr/>
    </dgm:pt>
    <dgm:pt modelId="{38CDBCDF-9005-41E2-8D1D-EC081428BC0A}" type="pres">
      <dgm:prSet presAssocID="{E3D5F8D8-457F-4690-ACE6-7222D0086080}" presName="background3" presStyleLbl="node3" presStyleIdx="0" presStyleCnt="6"/>
      <dgm:spPr/>
    </dgm:pt>
    <dgm:pt modelId="{B5675202-3AD7-4540-AC45-DE228FC291CE}" type="pres">
      <dgm:prSet presAssocID="{E3D5F8D8-457F-4690-ACE6-7222D0086080}" presName="text3" presStyleLbl="fgAcc3" presStyleIdx="0" presStyleCnt="6">
        <dgm:presLayoutVars>
          <dgm:chPref val="3"/>
        </dgm:presLayoutVars>
      </dgm:prSet>
      <dgm:spPr/>
      <dgm:t>
        <a:bodyPr/>
        <a:lstStyle/>
        <a:p>
          <a:endParaRPr lang="en-US"/>
        </a:p>
      </dgm:t>
    </dgm:pt>
    <dgm:pt modelId="{5492AFCE-8905-4F51-A65A-C2CED4D0C84F}" type="pres">
      <dgm:prSet presAssocID="{E3D5F8D8-457F-4690-ACE6-7222D0086080}" presName="hierChild4" presStyleCnt="0"/>
      <dgm:spPr/>
    </dgm:pt>
    <dgm:pt modelId="{5BE6DD33-BCAA-4951-B1D2-0E32647209DB}" type="pres">
      <dgm:prSet presAssocID="{AC641C4C-BAC7-4E84-AB84-BF3A4790B828}" presName="Name17" presStyleLbl="parChTrans1D3" presStyleIdx="1" presStyleCnt="6"/>
      <dgm:spPr/>
      <dgm:t>
        <a:bodyPr/>
        <a:lstStyle/>
        <a:p>
          <a:endParaRPr lang="en-US"/>
        </a:p>
      </dgm:t>
    </dgm:pt>
    <dgm:pt modelId="{941A3854-E7D8-4CA8-9567-747CDF566C71}" type="pres">
      <dgm:prSet presAssocID="{4C1454BE-65A1-4806-B785-A04D27CE562B}" presName="hierRoot3" presStyleCnt="0"/>
      <dgm:spPr/>
    </dgm:pt>
    <dgm:pt modelId="{3E57ACEB-B455-4222-A800-8698EF682B70}" type="pres">
      <dgm:prSet presAssocID="{4C1454BE-65A1-4806-B785-A04D27CE562B}" presName="composite3" presStyleCnt="0"/>
      <dgm:spPr/>
    </dgm:pt>
    <dgm:pt modelId="{2FFC2AAD-48D9-4099-810A-4BBF59DF744D}" type="pres">
      <dgm:prSet presAssocID="{4C1454BE-65A1-4806-B785-A04D27CE562B}" presName="background3" presStyleLbl="node3" presStyleIdx="1" presStyleCnt="6"/>
      <dgm:spPr/>
    </dgm:pt>
    <dgm:pt modelId="{87934213-1923-494A-9145-C26C4932B7CC}" type="pres">
      <dgm:prSet presAssocID="{4C1454BE-65A1-4806-B785-A04D27CE562B}" presName="text3" presStyleLbl="fgAcc3" presStyleIdx="1" presStyleCnt="6">
        <dgm:presLayoutVars>
          <dgm:chPref val="3"/>
        </dgm:presLayoutVars>
      </dgm:prSet>
      <dgm:spPr/>
      <dgm:t>
        <a:bodyPr/>
        <a:lstStyle/>
        <a:p>
          <a:endParaRPr lang="en-US"/>
        </a:p>
      </dgm:t>
    </dgm:pt>
    <dgm:pt modelId="{20D7ED74-F88B-435B-9CFE-F28272EA740D}" type="pres">
      <dgm:prSet presAssocID="{4C1454BE-65A1-4806-B785-A04D27CE562B}" presName="hierChild4" presStyleCnt="0"/>
      <dgm:spPr/>
    </dgm:pt>
    <dgm:pt modelId="{B13BDFB5-E38B-4E7D-8441-A158FB04B7A9}" type="pres">
      <dgm:prSet presAssocID="{D09936DD-16A0-439C-8934-05A86F58CF3D}" presName="Name10" presStyleLbl="parChTrans1D2" presStyleIdx="1" presStyleCnt="2"/>
      <dgm:spPr/>
      <dgm:t>
        <a:bodyPr/>
        <a:lstStyle/>
        <a:p>
          <a:endParaRPr lang="en-US"/>
        </a:p>
      </dgm:t>
    </dgm:pt>
    <dgm:pt modelId="{D3156C17-8CEF-4996-8585-2DBD82422CFE}" type="pres">
      <dgm:prSet presAssocID="{E46A92F5-765F-4C17-8098-57070BF9B81F}" presName="hierRoot2" presStyleCnt="0"/>
      <dgm:spPr/>
    </dgm:pt>
    <dgm:pt modelId="{04CC9A08-0FCE-477A-B6A9-38567DC47310}" type="pres">
      <dgm:prSet presAssocID="{E46A92F5-765F-4C17-8098-57070BF9B81F}" presName="composite2" presStyleCnt="0"/>
      <dgm:spPr/>
    </dgm:pt>
    <dgm:pt modelId="{8C040160-D97A-4A74-AB39-0CB13FC49D87}" type="pres">
      <dgm:prSet presAssocID="{E46A92F5-765F-4C17-8098-57070BF9B81F}" presName="background2" presStyleLbl="node2" presStyleIdx="1" presStyleCnt="2"/>
      <dgm:spPr/>
    </dgm:pt>
    <dgm:pt modelId="{B25F65D2-262D-4013-9F9D-E94F260D92DC}" type="pres">
      <dgm:prSet presAssocID="{E46A92F5-765F-4C17-8098-57070BF9B81F}" presName="text2" presStyleLbl="fgAcc2" presStyleIdx="1" presStyleCnt="2" custScaleX="131713" custLinFactNeighborX="79312" custLinFactNeighborY="-28656">
        <dgm:presLayoutVars>
          <dgm:chPref val="3"/>
        </dgm:presLayoutVars>
      </dgm:prSet>
      <dgm:spPr/>
      <dgm:t>
        <a:bodyPr/>
        <a:lstStyle/>
        <a:p>
          <a:endParaRPr lang="en-US"/>
        </a:p>
      </dgm:t>
    </dgm:pt>
    <dgm:pt modelId="{B5D26665-B00D-4540-8B5E-4A0BEC6247C1}" type="pres">
      <dgm:prSet presAssocID="{E46A92F5-765F-4C17-8098-57070BF9B81F}" presName="hierChild3" presStyleCnt="0"/>
      <dgm:spPr/>
    </dgm:pt>
    <dgm:pt modelId="{FA62B92D-FB66-49F1-BB5A-8229FA55F06B}" type="pres">
      <dgm:prSet presAssocID="{9E1B2EEA-EDD6-4CFE-9228-A742B7CE0AB4}" presName="Name17" presStyleLbl="parChTrans1D3" presStyleIdx="2" presStyleCnt="6"/>
      <dgm:spPr/>
      <dgm:t>
        <a:bodyPr/>
        <a:lstStyle/>
        <a:p>
          <a:endParaRPr lang="en-US"/>
        </a:p>
      </dgm:t>
    </dgm:pt>
    <dgm:pt modelId="{4C5B75EF-DF1E-4C56-A529-A803C2E66BC6}" type="pres">
      <dgm:prSet presAssocID="{A85D5A42-435D-4FE7-BD43-9B86D7126631}" presName="hierRoot3" presStyleCnt="0"/>
      <dgm:spPr/>
    </dgm:pt>
    <dgm:pt modelId="{9BD67596-EE93-4D13-AF7C-606FCF89995F}" type="pres">
      <dgm:prSet presAssocID="{A85D5A42-435D-4FE7-BD43-9B86D7126631}" presName="composite3" presStyleCnt="0"/>
      <dgm:spPr/>
    </dgm:pt>
    <dgm:pt modelId="{AAEAB55B-ECBD-41DB-A824-F84791020342}" type="pres">
      <dgm:prSet presAssocID="{A85D5A42-435D-4FE7-BD43-9B86D7126631}" presName="background3" presStyleLbl="node3" presStyleIdx="2" presStyleCnt="6"/>
      <dgm:spPr/>
    </dgm:pt>
    <dgm:pt modelId="{67484D74-170B-4E3D-855E-383339FED202}" type="pres">
      <dgm:prSet presAssocID="{A85D5A42-435D-4FE7-BD43-9B86D7126631}" presName="text3" presStyleLbl="fgAcc3" presStyleIdx="2" presStyleCnt="6">
        <dgm:presLayoutVars>
          <dgm:chPref val="3"/>
        </dgm:presLayoutVars>
      </dgm:prSet>
      <dgm:spPr/>
      <dgm:t>
        <a:bodyPr/>
        <a:lstStyle/>
        <a:p>
          <a:endParaRPr lang="en-US"/>
        </a:p>
      </dgm:t>
    </dgm:pt>
    <dgm:pt modelId="{5FEA5C0B-EC1C-4957-BBF6-A30145DB93D7}" type="pres">
      <dgm:prSet presAssocID="{A85D5A42-435D-4FE7-BD43-9B86D7126631}" presName="hierChild4" presStyleCnt="0"/>
      <dgm:spPr/>
    </dgm:pt>
    <dgm:pt modelId="{F55952C2-517F-44EF-9023-806CC800E406}" type="pres">
      <dgm:prSet presAssocID="{7C9586CB-0420-4291-9925-978B6F86A0AB}" presName="Name17" presStyleLbl="parChTrans1D3" presStyleIdx="3" presStyleCnt="6"/>
      <dgm:spPr/>
      <dgm:t>
        <a:bodyPr/>
        <a:lstStyle/>
        <a:p>
          <a:endParaRPr lang="en-US"/>
        </a:p>
      </dgm:t>
    </dgm:pt>
    <dgm:pt modelId="{6F1EB67F-3405-42C9-AF2F-59C5ECDE4AFC}" type="pres">
      <dgm:prSet presAssocID="{53853B59-241A-4205-82C8-8BF3E2DE5A2C}" presName="hierRoot3" presStyleCnt="0"/>
      <dgm:spPr/>
    </dgm:pt>
    <dgm:pt modelId="{14A10E9E-8CCE-4552-874B-0B99F1717890}" type="pres">
      <dgm:prSet presAssocID="{53853B59-241A-4205-82C8-8BF3E2DE5A2C}" presName="composite3" presStyleCnt="0"/>
      <dgm:spPr/>
    </dgm:pt>
    <dgm:pt modelId="{2D442668-B161-4390-A028-537274677463}" type="pres">
      <dgm:prSet presAssocID="{53853B59-241A-4205-82C8-8BF3E2DE5A2C}" presName="background3" presStyleLbl="node3" presStyleIdx="3" presStyleCnt="6"/>
      <dgm:spPr/>
    </dgm:pt>
    <dgm:pt modelId="{06AF5166-3E98-4FDB-8FBE-3B92E505F0BE}" type="pres">
      <dgm:prSet presAssocID="{53853B59-241A-4205-82C8-8BF3E2DE5A2C}" presName="text3" presStyleLbl="fgAcc3" presStyleIdx="3" presStyleCnt="6" custScaleX="125640">
        <dgm:presLayoutVars>
          <dgm:chPref val="3"/>
        </dgm:presLayoutVars>
      </dgm:prSet>
      <dgm:spPr/>
      <dgm:t>
        <a:bodyPr/>
        <a:lstStyle/>
        <a:p>
          <a:endParaRPr lang="en-US"/>
        </a:p>
      </dgm:t>
    </dgm:pt>
    <dgm:pt modelId="{62F19EBC-7D4D-4553-A4E7-AC2A9DD16772}" type="pres">
      <dgm:prSet presAssocID="{53853B59-241A-4205-82C8-8BF3E2DE5A2C}" presName="hierChild4" presStyleCnt="0"/>
      <dgm:spPr/>
    </dgm:pt>
    <dgm:pt modelId="{17307E35-C42E-488F-AE8C-9B127140DCE5}" type="pres">
      <dgm:prSet presAssocID="{1CA06C08-FDB7-4EA8-B473-F36FD0DAF961}" presName="Name17" presStyleLbl="parChTrans1D3" presStyleIdx="4" presStyleCnt="6"/>
      <dgm:spPr/>
      <dgm:t>
        <a:bodyPr/>
        <a:lstStyle/>
        <a:p>
          <a:endParaRPr lang="en-US"/>
        </a:p>
      </dgm:t>
    </dgm:pt>
    <dgm:pt modelId="{3CE342B4-B27B-4308-BA36-A94119C4E41F}" type="pres">
      <dgm:prSet presAssocID="{327067EE-F9B6-4F2D-B546-848BB857241E}" presName="hierRoot3" presStyleCnt="0"/>
      <dgm:spPr/>
    </dgm:pt>
    <dgm:pt modelId="{45618A14-E169-44E5-B827-ABC8DADEB7F1}" type="pres">
      <dgm:prSet presAssocID="{327067EE-F9B6-4F2D-B546-848BB857241E}" presName="composite3" presStyleCnt="0"/>
      <dgm:spPr/>
    </dgm:pt>
    <dgm:pt modelId="{42D73975-653B-4604-99D5-5C23A07E54B9}" type="pres">
      <dgm:prSet presAssocID="{327067EE-F9B6-4F2D-B546-848BB857241E}" presName="background3" presStyleLbl="node3" presStyleIdx="4" presStyleCnt="6"/>
      <dgm:spPr/>
    </dgm:pt>
    <dgm:pt modelId="{BCCB4ED2-BBBE-446A-B8B2-65A1E681BEE3}" type="pres">
      <dgm:prSet presAssocID="{327067EE-F9B6-4F2D-B546-848BB857241E}" presName="text3" presStyleLbl="fgAcc3" presStyleIdx="4" presStyleCnt="6">
        <dgm:presLayoutVars>
          <dgm:chPref val="3"/>
        </dgm:presLayoutVars>
      </dgm:prSet>
      <dgm:spPr/>
      <dgm:t>
        <a:bodyPr/>
        <a:lstStyle/>
        <a:p>
          <a:endParaRPr lang="en-US"/>
        </a:p>
      </dgm:t>
    </dgm:pt>
    <dgm:pt modelId="{6CBB7A37-1EFD-44DD-AF94-4727DEC96FD2}" type="pres">
      <dgm:prSet presAssocID="{327067EE-F9B6-4F2D-B546-848BB857241E}" presName="hierChild4" presStyleCnt="0"/>
      <dgm:spPr/>
    </dgm:pt>
    <dgm:pt modelId="{1A691FE0-5BD3-4357-B031-67FA43721774}" type="pres">
      <dgm:prSet presAssocID="{4B60F340-FBFE-434E-88E1-8AAA641339BC}" presName="Name17" presStyleLbl="parChTrans1D3" presStyleIdx="5" presStyleCnt="6"/>
      <dgm:spPr/>
      <dgm:t>
        <a:bodyPr/>
        <a:lstStyle/>
        <a:p>
          <a:endParaRPr lang="en-US"/>
        </a:p>
      </dgm:t>
    </dgm:pt>
    <dgm:pt modelId="{3F58B94E-FA91-4F29-8211-C710116EB53E}" type="pres">
      <dgm:prSet presAssocID="{A2AA0844-7071-4552-A639-513F09266934}" presName="hierRoot3" presStyleCnt="0"/>
      <dgm:spPr/>
    </dgm:pt>
    <dgm:pt modelId="{267E8389-3F34-41ED-8300-29E530F3C4F1}" type="pres">
      <dgm:prSet presAssocID="{A2AA0844-7071-4552-A639-513F09266934}" presName="composite3" presStyleCnt="0"/>
      <dgm:spPr/>
    </dgm:pt>
    <dgm:pt modelId="{9490BCC3-C072-4EF6-AAC3-6584B2936E85}" type="pres">
      <dgm:prSet presAssocID="{A2AA0844-7071-4552-A639-513F09266934}" presName="background3" presStyleLbl="node3" presStyleIdx="5" presStyleCnt="6"/>
      <dgm:spPr/>
    </dgm:pt>
    <dgm:pt modelId="{1EC17B8F-5DDA-4DDA-9C30-C7570082A393}" type="pres">
      <dgm:prSet presAssocID="{A2AA0844-7071-4552-A639-513F09266934}" presName="text3" presStyleLbl="fgAcc3" presStyleIdx="5" presStyleCnt="6">
        <dgm:presLayoutVars>
          <dgm:chPref val="3"/>
        </dgm:presLayoutVars>
      </dgm:prSet>
      <dgm:spPr/>
      <dgm:t>
        <a:bodyPr/>
        <a:lstStyle/>
        <a:p>
          <a:endParaRPr lang="en-US"/>
        </a:p>
      </dgm:t>
    </dgm:pt>
    <dgm:pt modelId="{D80A4AE4-CBEF-44DA-B58D-B8AA59225689}" type="pres">
      <dgm:prSet presAssocID="{A2AA0844-7071-4552-A639-513F09266934}" presName="hierChild4" presStyleCnt="0"/>
      <dgm:spPr/>
    </dgm:pt>
  </dgm:ptLst>
  <dgm:cxnLst>
    <dgm:cxn modelId="{22323407-0F42-47AF-B1D3-6EB6B92C3B11}" type="presOf" srcId="{A85D5A42-435D-4FE7-BD43-9B86D7126631}" destId="{67484D74-170B-4E3D-855E-383339FED202}" srcOrd="0" destOrd="0" presId="urn:microsoft.com/office/officeart/2005/8/layout/hierarchy1"/>
    <dgm:cxn modelId="{B71BCBB8-C555-4538-8FFB-2E48269B972F}" srcId="{A6A22E32-BE94-45E7-AEFD-5E0CACB8DCF9}" destId="{E3D5F8D8-457F-4690-ACE6-7222D0086080}" srcOrd="0" destOrd="0" parTransId="{60DEF60B-0EC3-440B-9874-C1AAA2A8EE87}" sibTransId="{99BCB265-A670-4A93-A9E5-ECA252F7D96C}"/>
    <dgm:cxn modelId="{1F3F898C-BAF3-464C-8641-39B3E1F7A85E}" type="presOf" srcId="{E46A92F5-765F-4C17-8098-57070BF9B81F}" destId="{B25F65D2-262D-4013-9F9D-E94F260D92DC}" srcOrd="0" destOrd="0" presId="urn:microsoft.com/office/officeart/2005/8/layout/hierarchy1"/>
    <dgm:cxn modelId="{9C7F5B7D-91EB-4615-8B8A-DDA4A25258F2}" srcId="{A6A22E32-BE94-45E7-AEFD-5E0CACB8DCF9}" destId="{4C1454BE-65A1-4806-B785-A04D27CE562B}" srcOrd="1" destOrd="0" parTransId="{AC641C4C-BAC7-4E84-AB84-BF3A4790B828}" sibTransId="{DD6FCD80-BFEF-412C-9C07-F2C59E717289}"/>
    <dgm:cxn modelId="{41EFEB54-E2E4-441D-BAEB-A4475B1521D1}" type="presOf" srcId="{A6A22E32-BE94-45E7-AEFD-5E0CACB8DCF9}" destId="{401505BD-3046-4BE1-B751-C94AA7DAD644}" srcOrd="0" destOrd="0" presId="urn:microsoft.com/office/officeart/2005/8/layout/hierarchy1"/>
    <dgm:cxn modelId="{B819C299-ABC7-4B98-B84F-D3720782F95B}" type="presOf" srcId="{E69AA4BF-85D2-4E70-BC2E-93EF5611A384}" destId="{9192D395-0CDB-48CA-B919-D422F7935E15}" srcOrd="0" destOrd="0" presId="urn:microsoft.com/office/officeart/2005/8/layout/hierarchy1"/>
    <dgm:cxn modelId="{40291383-7DD4-403F-AB06-8E1B04318A9B}" srcId="{9D031B37-2A8C-4D6C-B356-AA31B0490CF7}" destId="{A6A22E32-BE94-45E7-AEFD-5E0CACB8DCF9}" srcOrd="0" destOrd="0" parTransId="{47C3632D-1B12-460F-82DB-A33781373D2C}" sibTransId="{C60EF3DD-0557-4DB3-935C-F68EE65986E8}"/>
    <dgm:cxn modelId="{8913D6FF-4020-468D-8D0C-3F83A997FEEE}" type="presOf" srcId="{4C1454BE-65A1-4806-B785-A04D27CE562B}" destId="{87934213-1923-494A-9145-C26C4932B7CC}" srcOrd="0" destOrd="0" presId="urn:microsoft.com/office/officeart/2005/8/layout/hierarchy1"/>
    <dgm:cxn modelId="{2A6364B3-A459-4ECF-B8AE-26C9E8ED47EA}" type="presOf" srcId="{327067EE-F9B6-4F2D-B546-848BB857241E}" destId="{BCCB4ED2-BBBE-446A-B8B2-65A1E681BEE3}" srcOrd="0" destOrd="0" presId="urn:microsoft.com/office/officeart/2005/8/layout/hierarchy1"/>
    <dgm:cxn modelId="{31C0546E-D120-474F-ABF9-0A5B6C42F390}" srcId="{9D031B37-2A8C-4D6C-B356-AA31B0490CF7}" destId="{E46A92F5-765F-4C17-8098-57070BF9B81F}" srcOrd="1" destOrd="0" parTransId="{D09936DD-16A0-439C-8934-05A86F58CF3D}" sibTransId="{16055F63-1061-409B-A553-EB6A96CC50E5}"/>
    <dgm:cxn modelId="{64D4F6F3-ABF9-4D58-9780-ED2ADDA1F005}" type="presOf" srcId="{AC641C4C-BAC7-4E84-AB84-BF3A4790B828}" destId="{5BE6DD33-BCAA-4951-B1D2-0E32647209DB}" srcOrd="0" destOrd="0" presId="urn:microsoft.com/office/officeart/2005/8/layout/hierarchy1"/>
    <dgm:cxn modelId="{15EFFBCC-35E3-4229-A569-707CDA824145}" type="presOf" srcId="{7C9586CB-0420-4291-9925-978B6F86A0AB}" destId="{F55952C2-517F-44EF-9023-806CC800E406}" srcOrd="0" destOrd="0" presId="urn:microsoft.com/office/officeart/2005/8/layout/hierarchy1"/>
    <dgm:cxn modelId="{DE9C72C2-FBC4-4769-9A01-45AE3944D522}" type="presOf" srcId="{1CA06C08-FDB7-4EA8-B473-F36FD0DAF961}" destId="{17307E35-C42E-488F-AE8C-9B127140DCE5}" srcOrd="0" destOrd="0" presId="urn:microsoft.com/office/officeart/2005/8/layout/hierarchy1"/>
    <dgm:cxn modelId="{891D768E-7790-4345-833B-B961144E2F2F}" srcId="{E46A92F5-765F-4C17-8098-57070BF9B81F}" destId="{A2AA0844-7071-4552-A639-513F09266934}" srcOrd="3" destOrd="0" parTransId="{4B60F340-FBFE-434E-88E1-8AAA641339BC}" sibTransId="{7668CADF-BEEC-40CB-8A17-4B0137FEF628}"/>
    <dgm:cxn modelId="{E6FAF4A6-7B18-443D-BFA3-716F8AECF51B}" type="presOf" srcId="{A2AA0844-7071-4552-A639-513F09266934}" destId="{1EC17B8F-5DDA-4DDA-9C30-C7570082A393}" srcOrd="0" destOrd="0" presId="urn:microsoft.com/office/officeart/2005/8/layout/hierarchy1"/>
    <dgm:cxn modelId="{86CAB989-4992-4877-9A75-6D2F0D9B112C}" srcId="{E46A92F5-765F-4C17-8098-57070BF9B81F}" destId="{327067EE-F9B6-4F2D-B546-848BB857241E}" srcOrd="2" destOrd="0" parTransId="{1CA06C08-FDB7-4EA8-B473-F36FD0DAF961}" sibTransId="{F8E829AA-B443-4999-B4A2-0F865DA1C715}"/>
    <dgm:cxn modelId="{AAB9B859-A9FE-4D2E-8C7F-398C634A7BFC}" type="presOf" srcId="{9E1B2EEA-EDD6-4CFE-9228-A742B7CE0AB4}" destId="{FA62B92D-FB66-49F1-BB5A-8229FA55F06B}" srcOrd="0" destOrd="0" presId="urn:microsoft.com/office/officeart/2005/8/layout/hierarchy1"/>
    <dgm:cxn modelId="{E5F02B0E-7E21-422E-A37C-E3F0C6FEB98C}" srcId="{E46A92F5-765F-4C17-8098-57070BF9B81F}" destId="{A85D5A42-435D-4FE7-BD43-9B86D7126631}" srcOrd="0" destOrd="0" parTransId="{9E1B2EEA-EDD6-4CFE-9228-A742B7CE0AB4}" sibTransId="{CF10ADE6-52F9-4C92-A3C8-1A8FFC5CC730}"/>
    <dgm:cxn modelId="{F0BAFAA9-2CC4-4FAD-84DB-87C80CC55AAD}" type="presOf" srcId="{4B60F340-FBFE-434E-88E1-8AAA641339BC}" destId="{1A691FE0-5BD3-4357-B031-67FA43721774}" srcOrd="0" destOrd="0" presId="urn:microsoft.com/office/officeart/2005/8/layout/hierarchy1"/>
    <dgm:cxn modelId="{188F2CE6-83EA-44C8-AF4C-214F82E09EB7}" type="presOf" srcId="{E3D5F8D8-457F-4690-ACE6-7222D0086080}" destId="{B5675202-3AD7-4540-AC45-DE228FC291CE}" srcOrd="0" destOrd="0" presId="urn:microsoft.com/office/officeart/2005/8/layout/hierarchy1"/>
    <dgm:cxn modelId="{53E6FC8F-DD27-463B-958F-DFB6CF5E4863}" srcId="{E46A92F5-765F-4C17-8098-57070BF9B81F}" destId="{53853B59-241A-4205-82C8-8BF3E2DE5A2C}" srcOrd="1" destOrd="0" parTransId="{7C9586CB-0420-4291-9925-978B6F86A0AB}" sibTransId="{A744417D-9D48-4DEA-8DBA-E355C0B3242D}"/>
    <dgm:cxn modelId="{DF49EF65-C337-41C7-9C8C-2F789C901F0F}" type="presOf" srcId="{9D031B37-2A8C-4D6C-B356-AA31B0490CF7}" destId="{781522FD-1505-45B8-A4AB-546546947ADF}" srcOrd="0" destOrd="0" presId="urn:microsoft.com/office/officeart/2005/8/layout/hierarchy1"/>
    <dgm:cxn modelId="{78F35604-0708-4BC9-9732-E5737CDC1C80}" type="presOf" srcId="{D09936DD-16A0-439C-8934-05A86F58CF3D}" destId="{B13BDFB5-E38B-4E7D-8441-A158FB04B7A9}" srcOrd="0" destOrd="0" presId="urn:microsoft.com/office/officeart/2005/8/layout/hierarchy1"/>
    <dgm:cxn modelId="{DD71DA16-630E-4DF9-A439-8FFA9D84E776}" type="presOf" srcId="{53853B59-241A-4205-82C8-8BF3E2DE5A2C}" destId="{06AF5166-3E98-4FDB-8FBE-3B92E505F0BE}" srcOrd="0" destOrd="0" presId="urn:microsoft.com/office/officeart/2005/8/layout/hierarchy1"/>
    <dgm:cxn modelId="{6ACBEBCA-9169-4896-AB48-F3E29523295F}" type="presOf" srcId="{47C3632D-1B12-460F-82DB-A33781373D2C}" destId="{3D015652-D734-49CF-B39B-0110F21F16F9}" srcOrd="0" destOrd="0" presId="urn:microsoft.com/office/officeart/2005/8/layout/hierarchy1"/>
    <dgm:cxn modelId="{6406974A-D29A-4B03-83F6-E3C25A166F4A}" type="presOf" srcId="{60DEF60B-0EC3-440B-9874-C1AAA2A8EE87}" destId="{6F2A072E-1C14-49B3-A3BB-C17E21DB9EA8}" srcOrd="0" destOrd="0" presId="urn:microsoft.com/office/officeart/2005/8/layout/hierarchy1"/>
    <dgm:cxn modelId="{4C9FC4D7-34C2-4FA0-85E3-FF921938143A}" srcId="{E69AA4BF-85D2-4E70-BC2E-93EF5611A384}" destId="{9D031B37-2A8C-4D6C-B356-AA31B0490CF7}" srcOrd="0" destOrd="0" parTransId="{FD2C1C68-A5F4-48CF-B263-561EA1062DD3}" sibTransId="{A296D3ED-39D5-404B-BF43-9AC90A82E52A}"/>
    <dgm:cxn modelId="{AECA9389-D330-4914-A2CF-4BDCB5E3C12A}" type="presParOf" srcId="{9192D395-0CDB-48CA-B919-D422F7935E15}" destId="{712B77BA-B241-4E4E-883D-B3A541F48868}" srcOrd="0" destOrd="0" presId="urn:microsoft.com/office/officeart/2005/8/layout/hierarchy1"/>
    <dgm:cxn modelId="{5363044C-4CE7-40FA-BC36-3C8035008D1D}" type="presParOf" srcId="{712B77BA-B241-4E4E-883D-B3A541F48868}" destId="{2D3572E7-F987-44C0-A949-F097F772C176}" srcOrd="0" destOrd="0" presId="urn:microsoft.com/office/officeart/2005/8/layout/hierarchy1"/>
    <dgm:cxn modelId="{6D451183-BBDC-4CEA-AE65-9264451DFC92}" type="presParOf" srcId="{2D3572E7-F987-44C0-A949-F097F772C176}" destId="{B0D6BE77-15BF-470B-8D02-2F90E9B9401C}" srcOrd="0" destOrd="0" presId="urn:microsoft.com/office/officeart/2005/8/layout/hierarchy1"/>
    <dgm:cxn modelId="{545F66EF-46CB-4494-BBD8-F268BFB38871}" type="presParOf" srcId="{2D3572E7-F987-44C0-A949-F097F772C176}" destId="{781522FD-1505-45B8-A4AB-546546947ADF}" srcOrd="1" destOrd="0" presId="urn:microsoft.com/office/officeart/2005/8/layout/hierarchy1"/>
    <dgm:cxn modelId="{D928BBC5-D2B9-4B8B-BB34-C0C86F149A9F}" type="presParOf" srcId="{712B77BA-B241-4E4E-883D-B3A541F48868}" destId="{113158FA-414A-40B2-A460-85356A2A653A}" srcOrd="1" destOrd="0" presId="urn:microsoft.com/office/officeart/2005/8/layout/hierarchy1"/>
    <dgm:cxn modelId="{89BC2E36-CCEE-4E8A-80C5-B4DFD37C2059}" type="presParOf" srcId="{113158FA-414A-40B2-A460-85356A2A653A}" destId="{3D015652-D734-49CF-B39B-0110F21F16F9}" srcOrd="0" destOrd="0" presId="urn:microsoft.com/office/officeart/2005/8/layout/hierarchy1"/>
    <dgm:cxn modelId="{AEE093A0-F1BF-46C5-BA84-76403BF41505}" type="presParOf" srcId="{113158FA-414A-40B2-A460-85356A2A653A}" destId="{8B003CD2-ADB3-41D9-BA72-B0F2FF647F5E}" srcOrd="1" destOrd="0" presId="urn:microsoft.com/office/officeart/2005/8/layout/hierarchy1"/>
    <dgm:cxn modelId="{B5849F2B-8AA0-49BB-9D0C-8C58CF8A9DA4}" type="presParOf" srcId="{8B003CD2-ADB3-41D9-BA72-B0F2FF647F5E}" destId="{B2B54EC0-6485-430C-94DA-A14C8B993580}" srcOrd="0" destOrd="0" presId="urn:microsoft.com/office/officeart/2005/8/layout/hierarchy1"/>
    <dgm:cxn modelId="{98FF29B6-20C2-4C1F-9C45-619B3ADDAB44}" type="presParOf" srcId="{B2B54EC0-6485-430C-94DA-A14C8B993580}" destId="{29D73229-ED22-4632-A773-26CDDB9096C7}" srcOrd="0" destOrd="0" presId="urn:microsoft.com/office/officeart/2005/8/layout/hierarchy1"/>
    <dgm:cxn modelId="{C9E840F9-2726-4E49-8391-E5717C31B717}" type="presParOf" srcId="{B2B54EC0-6485-430C-94DA-A14C8B993580}" destId="{401505BD-3046-4BE1-B751-C94AA7DAD644}" srcOrd="1" destOrd="0" presId="urn:microsoft.com/office/officeart/2005/8/layout/hierarchy1"/>
    <dgm:cxn modelId="{5A3A0E79-9D9B-4048-9E67-65248BC8EA2E}" type="presParOf" srcId="{8B003CD2-ADB3-41D9-BA72-B0F2FF647F5E}" destId="{C166A3B7-2F9A-4767-A589-00849BA07B81}" srcOrd="1" destOrd="0" presId="urn:microsoft.com/office/officeart/2005/8/layout/hierarchy1"/>
    <dgm:cxn modelId="{A8500C3D-D5C9-4B60-87AE-7DCD50EACB66}" type="presParOf" srcId="{C166A3B7-2F9A-4767-A589-00849BA07B81}" destId="{6F2A072E-1C14-49B3-A3BB-C17E21DB9EA8}" srcOrd="0" destOrd="0" presId="urn:microsoft.com/office/officeart/2005/8/layout/hierarchy1"/>
    <dgm:cxn modelId="{906733FB-473A-4F1A-AC51-4BC574E4F874}" type="presParOf" srcId="{C166A3B7-2F9A-4767-A589-00849BA07B81}" destId="{240D10BD-F535-4173-80C2-7DA58B336C02}" srcOrd="1" destOrd="0" presId="urn:microsoft.com/office/officeart/2005/8/layout/hierarchy1"/>
    <dgm:cxn modelId="{39B6F4B0-CDD7-4399-8073-401667DECB31}" type="presParOf" srcId="{240D10BD-F535-4173-80C2-7DA58B336C02}" destId="{89919417-0C71-4A59-80FF-D711C341A53F}" srcOrd="0" destOrd="0" presId="urn:microsoft.com/office/officeart/2005/8/layout/hierarchy1"/>
    <dgm:cxn modelId="{A4FF60B2-2D4F-4481-B3A8-887E8C14F1A4}" type="presParOf" srcId="{89919417-0C71-4A59-80FF-D711C341A53F}" destId="{38CDBCDF-9005-41E2-8D1D-EC081428BC0A}" srcOrd="0" destOrd="0" presId="urn:microsoft.com/office/officeart/2005/8/layout/hierarchy1"/>
    <dgm:cxn modelId="{236629B1-B8E9-4BA7-85F5-31B19B41E2B2}" type="presParOf" srcId="{89919417-0C71-4A59-80FF-D711C341A53F}" destId="{B5675202-3AD7-4540-AC45-DE228FC291CE}" srcOrd="1" destOrd="0" presId="urn:microsoft.com/office/officeart/2005/8/layout/hierarchy1"/>
    <dgm:cxn modelId="{183BE66C-4B80-4201-9DD6-45F839283631}" type="presParOf" srcId="{240D10BD-F535-4173-80C2-7DA58B336C02}" destId="{5492AFCE-8905-4F51-A65A-C2CED4D0C84F}" srcOrd="1" destOrd="0" presId="urn:microsoft.com/office/officeart/2005/8/layout/hierarchy1"/>
    <dgm:cxn modelId="{9330FE3F-3090-4BF9-8FDA-E8967437A44A}" type="presParOf" srcId="{C166A3B7-2F9A-4767-A589-00849BA07B81}" destId="{5BE6DD33-BCAA-4951-B1D2-0E32647209DB}" srcOrd="2" destOrd="0" presId="urn:microsoft.com/office/officeart/2005/8/layout/hierarchy1"/>
    <dgm:cxn modelId="{5829A396-EB77-4CD1-B48C-D4B3BEEA90FC}" type="presParOf" srcId="{C166A3B7-2F9A-4767-A589-00849BA07B81}" destId="{941A3854-E7D8-4CA8-9567-747CDF566C71}" srcOrd="3" destOrd="0" presId="urn:microsoft.com/office/officeart/2005/8/layout/hierarchy1"/>
    <dgm:cxn modelId="{40C83D15-5B05-4492-A98C-8186B9933178}" type="presParOf" srcId="{941A3854-E7D8-4CA8-9567-747CDF566C71}" destId="{3E57ACEB-B455-4222-A800-8698EF682B70}" srcOrd="0" destOrd="0" presId="urn:microsoft.com/office/officeart/2005/8/layout/hierarchy1"/>
    <dgm:cxn modelId="{33D794B7-5A7D-47AB-A4AE-1C488C38A49F}" type="presParOf" srcId="{3E57ACEB-B455-4222-A800-8698EF682B70}" destId="{2FFC2AAD-48D9-4099-810A-4BBF59DF744D}" srcOrd="0" destOrd="0" presId="urn:microsoft.com/office/officeart/2005/8/layout/hierarchy1"/>
    <dgm:cxn modelId="{F6920E7F-F53B-46F0-9783-1C45EE35712F}" type="presParOf" srcId="{3E57ACEB-B455-4222-A800-8698EF682B70}" destId="{87934213-1923-494A-9145-C26C4932B7CC}" srcOrd="1" destOrd="0" presId="urn:microsoft.com/office/officeart/2005/8/layout/hierarchy1"/>
    <dgm:cxn modelId="{574A9CA7-90AD-4EC0-B95F-E67FF5714B76}" type="presParOf" srcId="{941A3854-E7D8-4CA8-9567-747CDF566C71}" destId="{20D7ED74-F88B-435B-9CFE-F28272EA740D}" srcOrd="1" destOrd="0" presId="urn:microsoft.com/office/officeart/2005/8/layout/hierarchy1"/>
    <dgm:cxn modelId="{07D161E9-B3B4-4B5A-9760-7659B80266CC}" type="presParOf" srcId="{113158FA-414A-40B2-A460-85356A2A653A}" destId="{B13BDFB5-E38B-4E7D-8441-A158FB04B7A9}" srcOrd="2" destOrd="0" presId="urn:microsoft.com/office/officeart/2005/8/layout/hierarchy1"/>
    <dgm:cxn modelId="{2237ABEE-A285-4DAA-B389-145E85AFFA36}" type="presParOf" srcId="{113158FA-414A-40B2-A460-85356A2A653A}" destId="{D3156C17-8CEF-4996-8585-2DBD82422CFE}" srcOrd="3" destOrd="0" presId="urn:microsoft.com/office/officeart/2005/8/layout/hierarchy1"/>
    <dgm:cxn modelId="{D490A503-2218-4E28-976C-3B0783AB6201}" type="presParOf" srcId="{D3156C17-8CEF-4996-8585-2DBD82422CFE}" destId="{04CC9A08-0FCE-477A-B6A9-38567DC47310}" srcOrd="0" destOrd="0" presId="urn:microsoft.com/office/officeart/2005/8/layout/hierarchy1"/>
    <dgm:cxn modelId="{BBD1EF05-F859-474C-828D-A03601614AD0}" type="presParOf" srcId="{04CC9A08-0FCE-477A-B6A9-38567DC47310}" destId="{8C040160-D97A-4A74-AB39-0CB13FC49D87}" srcOrd="0" destOrd="0" presId="urn:microsoft.com/office/officeart/2005/8/layout/hierarchy1"/>
    <dgm:cxn modelId="{06818396-DD34-4B1F-B93A-2FD3A42D99B0}" type="presParOf" srcId="{04CC9A08-0FCE-477A-B6A9-38567DC47310}" destId="{B25F65D2-262D-4013-9F9D-E94F260D92DC}" srcOrd="1" destOrd="0" presId="urn:microsoft.com/office/officeart/2005/8/layout/hierarchy1"/>
    <dgm:cxn modelId="{025E2B3C-7ECF-4FE5-A287-99C76A8D27D8}" type="presParOf" srcId="{D3156C17-8CEF-4996-8585-2DBD82422CFE}" destId="{B5D26665-B00D-4540-8B5E-4A0BEC6247C1}" srcOrd="1" destOrd="0" presId="urn:microsoft.com/office/officeart/2005/8/layout/hierarchy1"/>
    <dgm:cxn modelId="{21864C5B-B5C2-4243-9DD2-58A01AFEB4EA}" type="presParOf" srcId="{B5D26665-B00D-4540-8B5E-4A0BEC6247C1}" destId="{FA62B92D-FB66-49F1-BB5A-8229FA55F06B}" srcOrd="0" destOrd="0" presId="urn:microsoft.com/office/officeart/2005/8/layout/hierarchy1"/>
    <dgm:cxn modelId="{1A03457B-2A95-4FA5-9AEA-897702C890F6}" type="presParOf" srcId="{B5D26665-B00D-4540-8B5E-4A0BEC6247C1}" destId="{4C5B75EF-DF1E-4C56-A529-A803C2E66BC6}" srcOrd="1" destOrd="0" presId="urn:microsoft.com/office/officeart/2005/8/layout/hierarchy1"/>
    <dgm:cxn modelId="{E6006284-14FC-47B0-8035-7A9F6B52D731}" type="presParOf" srcId="{4C5B75EF-DF1E-4C56-A529-A803C2E66BC6}" destId="{9BD67596-EE93-4D13-AF7C-606FCF89995F}" srcOrd="0" destOrd="0" presId="urn:microsoft.com/office/officeart/2005/8/layout/hierarchy1"/>
    <dgm:cxn modelId="{3306E322-9FB2-49B3-83DE-BE0E311F2299}" type="presParOf" srcId="{9BD67596-EE93-4D13-AF7C-606FCF89995F}" destId="{AAEAB55B-ECBD-41DB-A824-F84791020342}" srcOrd="0" destOrd="0" presId="urn:microsoft.com/office/officeart/2005/8/layout/hierarchy1"/>
    <dgm:cxn modelId="{052A7597-64F7-457E-837A-D1DE61BE1F7D}" type="presParOf" srcId="{9BD67596-EE93-4D13-AF7C-606FCF89995F}" destId="{67484D74-170B-4E3D-855E-383339FED202}" srcOrd="1" destOrd="0" presId="urn:microsoft.com/office/officeart/2005/8/layout/hierarchy1"/>
    <dgm:cxn modelId="{DD3E2DA2-BD6E-44E9-8C5B-CA90A2404B72}" type="presParOf" srcId="{4C5B75EF-DF1E-4C56-A529-A803C2E66BC6}" destId="{5FEA5C0B-EC1C-4957-BBF6-A30145DB93D7}" srcOrd="1" destOrd="0" presId="urn:microsoft.com/office/officeart/2005/8/layout/hierarchy1"/>
    <dgm:cxn modelId="{3878D5E3-DEF1-490F-85D0-582F80750175}" type="presParOf" srcId="{B5D26665-B00D-4540-8B5E-4A0BEC6247C1}" destId="{F55952C2-517F-44EF-9023-806CC800E406}" srcOrd="2" destOrd="0" presId="urn:microsoft.com/office/officeart/2005/8/layout/hierarchy1"/>
    <dgm:cxn modelId="{E8190351-82CC-410F-B42E-4F278FDF3DF8}" type="presParOf" srcId="{B5D26665-B00D-4540-8B5E-4A0BEC6247C1}" destId="{6F1EB67F-3405-42C9-AF2F-59C5ECDE4AFC}" srcOrd="3" destOrd="0" presId="urn:microsoft.com/office/officeart/2005/8/layout/hierarchy1"/>
    <dgm:cxn modelId="{D99C391E-D66A-4ED1-91B0-78C03569A415}" type="presParOf" srcId="{6F1EB67F-3405-42C9-AF2F-59C5ECDE4AFC}" destId="{14A10E9E-8CCE-4552-874B-0B99F1717890}" srcOrd="0" destOrd="0" presId="urn:microsoft.com/office/officeart/2005/8/layout/hierarchy1"/>
    <dgm:cxn modelId="{934E8EDC-5FFF-45D7-A8AF-A9AD0A9B8D09}" type="presParOf" srcId="{14A10E9E-8CCE-4552-874B-0B99F1717890}" destId="{2D442668-B161-4390-A028-537274677463}" srcOrd="0" destOrd="0" presId="urn:microsoft.com/office/officeart/2005/8/layout/hierarchy1"/>
    <dgm:cxn modelId="{A67C7BF3-14D8-4FB9-8916-4E753984F56C}" type="presParOf" srcId="{14A10E9E-8CCE-4552-874B-0B99F1717890}" destId="{06AF5166-3E98-4FDB-8FBE-3B92E505F0BE}" srcOrd="1" destOrd="0" presId="urn:microsoft.com/office/officeart/2005/8/layout/hierarchy1"/>
    <dgm:cxn modelId="{79BCBF7A-70E5-4BE2-A09C-F77D7DE9F7E1}" type="presParOf" srcId="{6F1EB67F-3405-42C9-AF2F-59C5ECDE4AFC}" destId="{62F19EBC-7D4D-4553-A4E7-AC2A9DD16772}" srcOrd="1" destOrd="0" presId="urn:microsoft.com/office/officeart/2005/8/layout/hierarchy1"/>
    <dgm:cxn modelId="{0B1CD553-4D78-4E48-81BD-74526BD33C38}" type="presParOf" srcId="{B5D26665-B00D-4540-8B5E-4A0BEC6247C1}" destId="{17307E35-C42E-488F-AE8C-9B127140DCE5}" srcOrd="4" destOrd="0" presId="urn:microsoft.com/office/officeart/2005/8/layout/hierarchy1"/>
    <dgm:cxn modelId="{E7DF19E6-4B3E-4009-A841-8BBCC4B0CFD8}" type="presParOf" srcId="{B5D26665-B00D-4540-8B5E-4A0BEC6247C1}" destId="{3CE342B4-B27B-4308-BA36-A94119C4E41F}" srcOrd="5" destOrd="0" presId="urn:microsoft.com/office/officeart/2005/8/layout/hierarchy1"/>
    <dgm:cxn modelId="{09048506-D4A4-43CB-90B7-81E7150B9384}" type="presParOf" srcId="{3CE342B4-B27B-4308-BA36-A94119C4E41F}" destId="{45618A14-E169-44E5-B827-ABC8DADEB7F1}" srcOrd="0" destOrd="0" presId="urn:microsoft.com/office/officeart/2005/8/layout/hierarchy1"/>
    <dgm:cxn modelId="{84959FF9-BE7E-4A3E-8170-B3DC024CD403}" type="presParOf" srcId="{45618A14-E169-44E5-B827-ABC8DADEB7F1}" destId="{42D73975-653B-4604-99D5-5C23A07E54B9}" srcOrd="0" destOrd="0" presId="urn:microsoft.com/office/officeart/2005/8/layout/hierarchy1"/>
    <dgm:cxn modelId="{2BB25042-C243-4AEA-8413-0294A6CC449B}" type="presParOf" srcId="{45618A14-E169-44E5-B827-ABC8DADEB7F1}" destId="{BCCB4ED2-BBBE-446A-B8B2-65A1E681BEE3}" srcOrd="1" destOrd="0" presId="urn:microsoft.com/office/officeart/2005/8/layout/hierarchy1"/>
    <dgm:cxn modelId="{5824E653-6392-4347-81E0-BA5A1C0C1938}" type="presParOf" srcId="{3CE342B4-B27B-4308-BA36-A94119C4E41F}" destId="{6CBB7A37-1EFD-44DD-AF94-4727DEC96FD2}" srcOrd="1" destOrd="0" presId="urn:microsoft.com/office/officeart/2005/8/layout/hierarchy1"/>
    <dgm:cxn modelId="{3B3A6014-BA9B-4DA2-A4CA-BEC25F9B6206}" type="presParOf" srcId="{B5D26665-B00D-4540-8B5E-4A0BEC6247C1}" destId="{1A691FE0-5BD3-4357-B031-67FA43721774}" srcOrd="6" destOrd="0" presId="urn:microsoft.com/office/officeart/2005/8/layout/hierarchy1"/>
    <dgm:cxn modelId="{FCCA3868-3966-4447-8124-98EF64854F69}" type="presParOf" srcId="{B5D26665-B00D-4540-8B5E-4A0BEC6247C1}" destId="{3F58B94E-FA91-4F29-8211-C710116EB53E}" srcOrd="7" destOrd="0" presId="urn:microsoft.com/office/officeart/2005/8/layout/hierarchy1"/>
    <dgm:cxn modelId="{D6491B50-810D-4EAF-9D51-F47E00568687}" type="presParOf" srcId="{3F58B94E-FA91-4F29-8211-C710116EB53E}" destId="{267E8389-3F34-41ED-8300-29E530F3C4F1}" srcOrd="0" destOrd="0" presId="urn:microsoft.com/office/officeart/2005/8/layout/hierarchy1"/>
    <dgm:cxn modelId="{46CCCAC4-AFFE-4307-87DB-FF41FCCA79F3}" type="presParOf" srcId="{267E8389-3F34-41ED-8300-29E530F3C4F1}" destId="{9490BCC3-C072-4EF6-AAC3-6584B2936E85}" srcOrd="0" destOrd="0" presId="urn:microsoft.com/office/officeart/2005/8/layout/hierarchy1"/>
    <dgm:cxn modelId="{92CFD874-B0BB-41C6-BC49-3A1CBCF1BC24}" type="presParOf" srcId="{267E8389-3F34-41ED-8300-29E530F3C4F1}" destId="{1EC17B8F-5DDA-4DDA-9C30-C7570082A393}" srcOrd="1" destOrd="0" presId="urn:microsoft.com/office/officeart/2005/8/layout/hierarchy1"/>
    <dgm:cxn modelId="{61085387-7DF9-4BF0-AC21-D70BA89BFE5C}" type="presParOf" srcId="{3F58B94E-FA91-4F29-8211-C710116EB53E}" destId="{D80A4AE4-CBEF-44DA-B58D-B8AA59225689}"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691FE0-5BD3-4357-B031-67FA43721774}">
      <dsp:nvSpPr>
        <dsp:cNvPr id="0" name=""/>
        <dsp:cNvSpPr/>
      </dsp:nvSpPr>
      <dsp:spPr>
        <a:xfrm>
          <a:off x="6153334" y="1803799"/>
          <a:ext cx="1260792" cy="510180"/>
        </a:xfrm>
        <a:custGeom>
          <a:avLst/>
          <a:gdLst/>
          <a:ahLst/>
          <a:cxnLst/>
          <a:rect l="0" t="0" r="0" b="0"/>
          <a:pathLst>
            <a:path>
              <a:moveTo>
                <a:pt x="0" y="0"/>
              </a:moveTo>
              <a:lnTo>
                <a:pt x="0" y="410216"/>
              </a:lnTo>
              <a:lnTo>
                <a:pt x="1260792" y="410216"/>
              </a:lnTo>
              <a:lnTo>
                <a:pt x="1260792" y="510180"/>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307E35-C42E-488F-AE8C-9B127140DCE5}">
      <dsp:nvSpPr>
        <dsp:cNvPr id="0" name=""/>
        <dsp:cNvSpPr/>
      </dsp:nvSpPr>
      <dsp:spPr>
        <a:xfrm>
          <a:off x="6049550" y="1803799"/>
          <a:ext cx="91440" cy="510180"/>
        </a:xfrm>
        <a:custGeom>
          <a:avLst/>
          <a:gdLst/>
          <a:ahLst/>
          <a:cxnLst/>
          <a:rect l="0" t="0" r="0" b="0"/>
          <a:pathLst>
            <a:path>
              <a:moveTo>
                <a:pt x="103783" y="0"/>
              </a:moveTo>
              <a:lnTo>
                <a:pt x="103783" y="410216"/>
              </a:lnTo>
              <a:lnTo>
                <a:pt x="45720" y="410216"/>
              </a:lnTo>
              <a:lnTo>
                <a:pt x="45720" y="510180"/>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5952C2-517F-44EF-9023-806CC800E406}">
      <dsp:nvSpPr>
        <dsp:cNvPr id="0" name=""/>
        <dsp:cNvSpPr/>
      </dsp:nvSpPr>
      <dsp:spPr>
        <a:xfrm>
          <a:off x="4638079" y="1803799"/>
          <a:ext cx="1515254" cy="510180"/>
        </a:xfrm>
        <a:custGeom>
          <a:avLst/>
          <a:gdLst/>
          <a:ahLst/>
          <a:cxnLst/>
          <a:rect l="0" t="0" r="0" b="0"/>
          <a:pathLst>
            <a:path>
              <a:moveTo>
                <a:pt x="1515254" y="0"/>
              </a:moveTo>
              <a:lnTo>
                <a:pt x="1515254" y="410216"/>
              </a:lnTo>
              <a:lnTo>
                <a:pt x="0" y="410216"/>
              </a:lnTo>
              <a:lnTo>
                <a:pt x="0" y="510180"/>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62B92D-FB66-49F1-BB5A-8229FA55F06B}">
      <dsp:nvSpPr>
        <dsp:cNvPr id="0" name=""/>
        <dsp:cNvSpPr/>
      </dsp:nvSpPr>
      <dsp:spPr>
        <a:xfrm>
          <a:off x="3180888" y="1803799"/>
          <a:ext cx="2972445" cy="510180"/>
        </a:xfrm>
        <a:custGeom>
          <a:avLst/>
          <a:gdLst/>
          <a:ahLst/>
          <a:cxnLst/>
          <a:rect l="0" t="0" r="0" b="0"/>
          <a:pathLst>
            <a:path>
              <a:moveTo>
                <a:pt x="2972445" y="0"/>
              </a:moveTo>
              <a:lnTo>
                <a:pt x="2972445" y="410216"/>
              </a:lnTo>
              <a:lnTo>
                <a:pt x="0" y="410216"/>
              </a:lnTo>
              <a:lnTo>
                <a:pt x="0" y="510180"/>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3BDFB5-E38B-4E7D-8441-A158FB04B7A9}">
      <dsp:nvSpPr>
        <dsp:cNvPr id="0" name=""/>
        <dsp:cNvSpPr/>
      </dsp:nvSpPr>
      <dsp:spPr>
        <a:xfrm>
          <a:off x="3760634" y="571304"/>
          <a:ext cx="2392699" cy="547290"/>
        </a:xfrm>
        <a:custGeom>
          <a:avLst/>
          <a:gdLst/>
          <a:ahLst/>
          <a:cxnLst/>
          <a:rect l="0" t="0" r="0" b="0"/>
          <a:pathLst>
            <a:path>
              <a:moveTo>
                <a:pt x="0" y="0"/>
              </a:moveTo>
              <a:lnTo>
                <a:pt x="0" y="447326"/>
              </a:lnTo>
              <a:lnTo>
                <a:pt x="2392699" y="447326"/>
              </a:lnTo>
              <a:lnTo>
                <a:pt x="2392699" y="547290"/>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E6DD33-BCAA-4951-B1D2-0E32647209DB}">
      <dsp:nvSpPr>
        <dsp:cNvPr id="0" name=""/>
        <dsp:cNvSpPr/>
      </dsp:nvSpPr>
      <dsp:spPr>
        <a:xfrm>
          <a:off x="1231265" y="1795542"/>
          <a:ext cx="630767" cy="518436"/>
        </a:xfrm>
        <a:custGeom>
          <a:avLst/>
          <a:gdLst/>
          <a:ahLst/>
          <a:cxnLst/>
          <a:rect l="0" t="0" r="0" b="0"/>
          <a:pathLst>
            <a:path>
              <a:moveTo>
                <a:pt x="0" y="0"/>
              </a:moveTo>
              <a:lnTo>
                <a:pt x="0" y="418473"/>
              </a:lnTo>
              <a:lnTo>
                <a:pt x="630767" y="418473"/>
              </a:lnTo>
              <a:lnTo>
                <a:pt x="630767" y="518436"/>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2A072E-1C14-49B3-A3BB-C17E21DB9EA8}">
      <dsp:nvSpPr>
        <dsp:cNvPr id="0" name=""/>
        <dsp:cNvSpPr/>
      </dsp:nvSpPr>
      <dsp:spPr>
        <a:xfrm>
          <a:off x="543177" y="1795542"/>
          <a:ext cx="688087" cy="518436"/>
        </a:xfrm>
        <a:custGeom>
          <a:avLst/>
          <a:gdLst/>
          <a:ahLst/>
          <a:cxnLst/>
          <a:rect l="0" t="0" r="0" b="0"/>
          <a:pathLst>
            <a:path>
              <a:moveTo>
                <a:pt x="688087" y="0"/>
              </a:moveTo>
              <a:lnTo>
                <a:pt x="688087" y="418473"/>
              </a:lnTo>
              <a:lnTo>
                <a:pt x="0" y="418473"/>
              </a:lnTo>
              <a:lnTo>
                <a:pt x="0" y="518436"/>
              </a:lnTo>
            </a:path>
          </a:pathLst>
        </a:custGeom>
        <a:noFill/>
        <a:ln w="1905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015652-D734-49CF-B39B-0110F21F16F9}">
      <dsp:nvSpPr>
        <dsp:cNvPr id="0" name=""/>
        <dsp:cNvSpPr/>
      </dsp:nvSpPr>
      <dsp:spPr>
        <a:xfrm>
          <a:off x="1231265" y="571304"/>
          <a:ext cx="2529368" cy="539033"/>
        </a:xfrm>
        <a:custGeom>
          <a:avLst/>
          <a:gdLst/>
          <a:ahLst/>
          <a:cxnLst/>
          <a:rect l="0" t="0" r="0" b="0"/>
          <a:pathLst>
            <a:path>
              <a:moveTo>
                <a:pt x="2529368" y="0"/>
              </a:moveTo>
              <a:lnTo>
                <a:pt x="2529368" y="439070"/>
              </a:lnTo>
              <a:lnTo>
                <a:pt x="0" y="439070"/>
              </a:lnTo>
              <a:lnTo>
                <a:pt x="0" y="539033"/>
              </a:lnTo>
            </a:path>
          </a:pathLst>
        </a:custGeom>
        <a:noFill/>
        <a:ln w="1905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D6BE77-15BF-470B-8D02-2F90E9B9401C}">
      <dsp:nvSpPr>
        <dsp:cNvPr id="0" name=""/>
        <dsp:cNvSpPr/>
      </dsp:nvSpPr>
      <dsp:spPr>
        <a:xfrm>
          <a:off x="2775702" y="-113901"/>
          <a:ext cx="1969862"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1522FD-1505-45B8-A4AB-546546947ADF}">
      <dsp:nvSpPr>
        <dsp:cNvPr id="0" name=""/>
        <dsp:cNvSpPr/>
      </dsp:nvSpPr>
      <dsp:spPr>
        <a:xfrm>
          <a:off x="2895598" y="0"/>
          <a:ext cx="1969862" cy="685205"/>
        </a:xfrm>
        <a:prstGeom prst="roundRect">
          <a:avLst>
            <a:gd name="adj" fmla="val 10000"/>
          </a:avLst>
        </a:prstGeom>
        <a:solidFill>
          <a:schemeClr val="tx2">
            <a:lumMod val="50000"/>
            <a:alpha val="9000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effectLst>
                <a:outerShdw blurRad="38100" dist="38100" dir="2700000" algn="tl">
                  <a:srgbClr val="000000">
                    <a:alpha val="43137"/>
                  </a:srgbClr>
                </a:outerShdw>
              </a:effectLst>
              <a:latin typeface="Cambria" pitchFamily="18" charset="0"/>
            </a:rPr>
            <a:t>Syphilis</a:t>
          </a:r>
          <a:endParaRPr lang="en-US" sz="2800" kern="1200" dirty="0">
            <a:effectLst>
              <a:outerShdw blurRad="38100" dist="38100" dir="2700000" algn="tl">
                <a:srgbClr val="000000">
                  <a:alpha val="43137"/>
                </a:srgbClr>
              </a:outerShdw>
            </a:effectLst>
            <a:latin typeface="Cambria" pitchFamily="18" charset="0"/>
          </a:endParaRPr>
        </a:p>
      </dsp:txBody>
      <dsp:txXfrm>
        <a:off x="2895598" y="0"/>
        <a:ext cx="1969862" cy="685205"/>
      </dsp:txXfrm>
    </dsp:sp>
    <dsp:sp modelId="{29D73229-ED22-4632-A773-26CDDB9096C7}">
      <dsp:nvSpPr>
        <dsp:cNvPr id="0" name=""/>
        <dsp:cNvSpPr/>
      </dsp:nvSpPr>
      <dsp:spPr>
        <a:xfrm>
          <a:off x="300022" y="1110337"/>
          <a:ext cx="1862485"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1505BD-3046-4BE1-B751-C94AA7DAD644}">
      <dsp:nvSpPr>
        <dsp:cNvPr id="0" name=""/>
        <dsp:cNvSpPr/>
      </dsp:nvSpPr>
      <dsp:spPr>
        <a:xfrm>
          <a:off x="419918" y="1224238"/>
          <a:ext cx="1862485" cy="685205"/>
        </a:xfrm>
        <a:prstGeom prst="roundRect">
          <a:avLst>
            <a:gd name="adj" fmla="val 10000"/>
          </a:avLst>
        </a:prstGeom>
        <a:solidFill>
          <a:srgbClr val="00B050">
            <a:alpha val="90000"/>
          </a:srgb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Congenital</a:t>
          </a:r>
          <a:endParaRPr lang="en-US" sz="2000" kern="1200" dirty="0">
            <a:effectLst>
              <a:outerShdw blurRad="38100" dist="38100" dir="2700000" algn="tl">
                <a:srgbClr val="000000">
                  <a:alpha val="43137"/>
                </a:srgbClr>
              </a:outerShdw>
            </a:effectLst>
          </a:endParaRPr>
        </a:p>
      </dsp:txBody>
      <dsp:txXfrm>
        <a:off x="419918" y="1224238"/>
        <a:ext cx="1862485" cy="685205"/>
      </dsp:txXfrm>
    </dsp:sp>
    <dsp:sp modelId="{38CDBCDF-9005-41E2-8D1D-EC081428BC0A}">
      <dsp:nvSpPr>
        <dsp:cNvPr id="0" name=""/>
        <dsp:cNvSpPr/>
      </dsp:nvSpPr>
      <dsp:spPr>
        <a:xfrm>
          <a:off x="3646" y="2313979"/>
          <a:ext cx="1079063"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675202-3AD7-4540-AC45-DE228FC291CE}">
      <dsp:nvSpPr>
        <dsp:cNvPr id="0" name=""/>
        <dsp:cNvSpPr/>
      </dsp:nvSpPr>
      <dsp:spPr>
        <a:xfrm>
          <a:off x="123542" y="2427880"/>
          <a:ext cx="1079063" cy="685205"/>
        </a:xfrm>
        <a:prstGeom prst="roundRect">
          <a:avLst>
            <a:gd name="adj" fmla="val 10000"/>
          </a:avLst>
        </a:prstGeom>
        <a:solidFill>
          <a:srgbClr val="00B050">
            <a:alpha val="90000"/>
          </a:srgb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Early</a:t>
          </a:r>
          <a:endParaRPr lang="en-US" sz="2000" kern="1200" dirty="0">
            <a:effectLst>
              <a:outerShdw blurRad="38100" dist="38100" dir="2700000" algn="tl">
                <a:srgbClr val="000000">
                  <a:alpha val="43137"/>
                </a:srgbClr>
              </a:outerShdw>
            </a:effectLst>
          </a:endParaRPr>
        </a:p>
      </dsp:txBody>
      <dsp:txXfrm>
        <a:off x="123542" y="2427880"/>
        <a:ext cx="1079063" cy="685205"/>
      </dsp:txXfrm>
    </dsp:sp>
    <dsp:sp modelId="{2FFC2AAD-48D9-4099-810A-4BBF59DF744D}">
      <dsp:nvSpPr>
        <dsp:cNvPr id="0" name=""/>
        <dsp:cNvSpPr/>
      </dsp:nvSpPr>
      <dsp:spPr>
        <a:xfrm>
          <a:off x="1322501" y="2313979"/>
          <a:ext cx="1079063"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34213-1923-494A-9145-C26C4932B7CC}">
      <dsp:nvSpPr>
        <dsp:cNvPr id="0" name=""/>
        <dsp:cNvSpPr/>
      </dsp:nvSpPr>
      <dsp:spPr>
        <a:xfrm>
          <a:off x="1442397" y="2427880"/>
          <a:ext cx="1079063" cy="685205"/>
        </a:xfrm>
        <a:prstGeom prst="roundRect">
          <a:avLst>
            <a:gd name="adj" fmla="val 10000"/>
          </a:avLst>
        </a:prstGeom>
        <a:solidFill>
          <a:srgbClr val="00B050">
            <a:alpha val="90000"/>
          </a:srgb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Late</a:t>
          </a:r>
          <a:endParaRPr lang="en-US" sz="2000" kern="1200" dirty="0">
            <a:effectLst>
              <a:outerShdw blurRad="38100" dist="38100" dir="2700000" algn="tl">
                <a:srgbClr val="000000">
                  <a:alpha val="43137"/>
                </a:srgbClr>
              </a:outerShdw>
            </a:effectLst>
          </a:endParaRPr>
        </a:p>
      </dsp:txBody>
      <dsp:txXfrm>
        <a:off x="1442397" y="2427880"/>
        <a:ext cx="1079063" cy="685205"/>
      </dsp:txXfrm>
    </dsp:sp>
    <dsp:sp modelId="{8C040160-D97A-4A74-AB39-0CB13FC49D87}">
      <dsp:nvSpPr>
        <dsp:cNvPr id="0" name=""/>
        <dsp:cNvSpPr/>
      </dsp:nvSpPr>
      <dsp:spPr>
        <a:xfrm>
          <a:off x="5442700" y="1118594"/>
          <a:ext cx="1421266"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5F65D2-262D-4013-9F9D-E94F260D92DC}">
      <dsp:nvSpPr>
        <dsp:cNvPr id="0" name=""/>
        <dsp:cNvSpPr/>
      </dsp:nvSpPr>
      <dsp:spPr>
        <a:xfrm>
          <a:off x="5562596" y="1232495"/>
          <a:ext cx="1421266" cy="685205"/>
        </a:xfrm>
        <a:prstGeom prst="roundRect">
          <a:avLst>
            <a:gd name="adj" fmla="val 10000"/>
          </a:avLst>
        </a:prstGeom>
        <a:solidFill>
          <a:srgbClr val="FFFF00">
            <a:alpha val="90000"/>
          </a:srgb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Acquired</a:t>
          </a:r>
          <a:endParaRPr lang="en-US" sz="2000" kern="1200" dirty="0"/>
        </a:p>
      </dsp:txBody>
      <dsp:txXfrm>
        <a:off x="5562596" y="1232495"/>
        <a:ext cx="1421266" cy="685205"/>
      </dsp:txXfrm>
    </dsp:sp>
    <dsp:sp modelId="{AAEAB55B-ECBD-41DB-A824-F84791020342}">
      <dsp:nvSpPr>
        <dsp:cNvPr id="0" name=""/>
        <dsp:cNvSpPr/>
      </dsp:nvSpPr>
      <dsp:spPr>
        <a:xfrm>
          <a:off x="2641356" y="2313979"/>
          <a:ext cx="1079063"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484D74-170B-4E3D-855E-383339FED202}">
      <dsp:nvSpPr>
        <dsp:cNvPr id="0" name=""/>
        <dsp:cNvSpPr/>
      </dsp:nvSpPr>
      <dsp:spPr>
        <a:xfrm>
          <a:off x="2761252" y="2427880"/>
          <a:ext cx="1079063" cy="685205"/>
        </a:xfrm>
        <a:prstGeom prst="roundRect">
          <a:avLst>
            <a:gd name="adj" fmla="val 10000"/>
          </a:avLst>
        </a:prstGeom>
        <a:solidFill>
          <a:srgbClr val="FFFF00">
            <a:alpha val="90000"/>
          </a:srgbClr>
        </a:solidFill>
        <a:ln w="19050" cap="flat" cmpd="sng" algn="ctr">
          <a:solidFill>
            <a:srgbClr val="FFFF00"/>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Primary</a:t>
          </a:r>
          <a:endParaRPr lang="en-US" sz="2000" kern="1200" dirty="0">
            <a:effectLst>
              <a:outerShdw blurRad="38100" dist="38100" dir="2700000" algn="tl">
                <a:srgbClr val="000000">
                  <a:alpha val="43137"/>
                </a:srgbClr>
              </a:outerShdw>
            </a:effectLst>
          </a:endParaRPr>
        </a:p>
      </dsp:txBody>
      <dsp:txXfrm>
        <a:off x="2761252" y="2427880"/>
        <a:ext cx="1079063" cy="685205"/>
      </dsp:txXfrm>
    </dsp:sp>
    <dsp:sp modelId="{2D442668-B161-4390-A028-537274677463}">
      <dsp:nvSpPr>
        <dsp:cNvPr id="0" name=""/>
        <dsp:cNvSpPr/>
      </dsp:nvSpPr>
      <dsp:spPr>
        <a:xfrm>
          <a:off x="3960212" y="2313979"/>
          <a:ext cx="1355735"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AF5166-3E98-4FDB-8FBE-3B92E505F0BE}">
      <dsp:nvSpPr>
        <dsp:cNvPr id="0" name=""/>
        <dsp:cNvSpPr/>
      </dsp:nvSpPr>
      <dsp:spPr>
        <a:xfrm>
          <a:off x="4080107" y="2427880"/>
          <a:ext cx="1355735" cy="685205"/>
        </a:xfrm>
        <a:prstGeom prst="roundRect">
          <a:avLst>
            <a:gd name="adj" fmla="val 10000"/>
          </a:avLst>
        </a:prstGeom>
        <a:solidFill>
          <a:srgbClr val="FFFF00">
            <a:alpha val="90000"/>
          </a:srgbClr>
        </a:solidFill>
        <a:ln w="19050" cap="flat" cmpd="sng" algn="ctr">
          <a:solidFill>
            <a:srgbClr val="FFFF00"/>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Secondary</a:t>
          </a:r>
          <a:endParaRPr lang="en-US" sz="2000" kern="1200" dirty="0">
            <a:effectLst>
              <a:outerShdw blurRad="38100" dist="38100" dir="2700000" algn="tl">
                <a:srgbClr val="000000">
                  <a:alpha val="43137"/>
                </a:srgbClr>
              </a:outerShdw>
            </a:effectLst>
          </a:endParaRPr>
        </a:p>
      </dsp:txBody>
      <dsp:txXfrm>
        <a:off x="4080107" y="2427880"/>
        <a:ext cx="1355735" cy="685205"/>
      </dsp:txXfrm>
    </dsp:sp>
    <dsp:sp modelId="{42D73975-653B-4604-99D5-5C23A07E54B9}">
      <dsp:nvSpPr>
        <dsp:cNvPr id="0" name=""/>
        <dsp:cNvSpPr/>
      </dsp:nvSpPr>
      <dsp:spPr>
        <a:xfrm>
          <a:off x="5555739" y="2313979"/>
          <a:ext cx="1079063"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CB4ED2-BBBE-446A-B8B2-65A1E681BEE3}">
      <dsp:nvSpPr>
        <dsp:cNvPr id="0" name=""/>
        <dsp:cNvSpPr/>
      </dsp:nvSpPr>
      <dsp:spPr>
        <a:xfrm>
          <a:off x="5675635" y="2427880"/>
          <a:ext cx="1079063" cy="685205"/>
        </a:xfrm>
        <a:prstGeom prst="roundRect">
          <a:avLst>
            <a:gd name="adj" fmla="val 10000"/>
          </a:avLst>
        </a:prstGeom>
        <a:solidFill>
          <a:srgbClr val="FFFF00">
            <a:alpha val="90000"/>
          </a:srgbClr>
        </a:solidFill>
        <a:ln w="19050" cap="flat" cmpd="sng" algn="ctr">
          <a:solidFill>
            <a:srgbClr val="FFFF00"/>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Latent</a:t>
          </a:r>
          <a:endParaRPr lang="en-US" sz="2000" kern="1200" dirty="0">
            <a:effectLst>
              <a:outerShdw blurRad="38100" dist="38100" dir="2700000" algn="tl">
                <a:srgbClr val="000000">
                  <a:alpha val="43137"/>
                </a:srgbClr>
              </a:outerShdw>
            </a:effectLst>
          </a:endParaRPr>
        </a:p>
      </dsp:txBody>
      <dsp:txXfrm>
        <a:off x="5675635" y="2427880"/>
        <a:ext cx="1079063" cy="685205"/>
      </dsp:txXfrm>
    </dsp:sp>
    <dsp:sp modelId="{9490BCC3-C072-4EF6-AAC3-6584B2936E85}">
      <dsp:nvSpPr>
        <dsp:cNvPr id="0" name=""/>
        <dsp:cNvSpPr/>
      </dsp:nvSpPr>
      <dsp:spPr>
        <a:xfrm>
          <a:off x="6874594" y="2313979"/>
          <a:ext cx="1079063" cy="68520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C17B8F-5DDA-4DDA-9C30-C7570082A393}">
      <dsp:nvSpPr>
        <dsp:cNvPr id="0" name=""/>
        <dsp:cNvSpPr/>
      </dsp:nvSpPr>
      <dsp:spPr>
        <a:xfrm>
          <a:off x="6994490" y="2427880"/>
          <a:ext cx="1079063" cy="685205"/>
        </a:xfrm>
        <a:prstGeom prst="roundRect">
          <a:avLst>
            <a:gd name="adj" fmla="val 10000"/>
          </a:avLst>
        </a:prstGeom>
        <a:solidFill>
          <a:srgbClr val="FFFF00">
            <a:alpha val="90000"/>
          </a:srgbClr>
        </a:solidFill>
        <a:ln w="19050" cap="flat" cmpd="sng" algn="ctr">
          <a:solidFill>
            <a:srgbClr val="FFFF00"/>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effectLst>
                <a:outerShdw blurRad="38100" dist="38100" dir="2700000" algn="tl">
                  <a:srgbClr val="000000">
                    <a:alpha val="43137"/>
                  </a:srgbClr>
                </a:outerShdw>
              </a:effectLst>
            </a:rPr>
            <a:t>Tertiary</a:t>
          </a:r>
          <a:endParaRPr lang="en-US" sz="2000" kern="1200" dirty="0">
            <a:effectLst>
              <a:outerShdw blurRad="38100" dist="38100" dir="2700000" algn="tl">
                <a:srgbClr val="000000">
                  <a:alpha val="43137"/>
                </a:srgbClr>
              </a:outerShdw>
            </a:effectLst>
          </a:endParaRPr>
        </a:p>
      </dsp:txBody>
      <dsp:txXfrm>
        <a:off x="6994490" y="2427880"/>
        <a:ext cx="1079063" cy="68520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63322AAA-B790-41B9-8E88-70F9C8614515}" type="datetimeFigureOut">
              <a:rPr lang="en-US" smtClean="0"/>
              <a:pPr/>
              <a:t>4/8/2014</a:t>
            </a:fld>
            <a:endParaRPr lang="en-US"/>
          </a:p>
        </p:txBody>
      </p:sp>
      <p:sp>
        <p:nvSpPr>
          <p:cNvPr id="4" name="Slide Image Placeholder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8007"/>
            <a:ext cx="5388610" cy="444127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78130122-E768-4106-9F5B-8E5EA45208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7C85CB28-0552-4F9D-B48E-D86826C9A1D1}" type="datetime1">
              <a:rPr lang="en-US" smtClean="0"/>
              <a:pPr/>
              <a:t>4/8/2014</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636787A-86CF-4C99-9D08-6FFE472523E2}" type="datetime1">
              <a:rPr lang="en-US" smtClean="0"/>
              <a:pPr/>
              <a:t>4/8/2014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8FC92A5-4D0F-42EF-A7E0-AB2C1A076CD6}" type="datetime1">
              <a:rPr lang="en-US" smtClean="0"/>
              <a:pPr/>
              <a:t>4/8/2014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E325BE-30D7-4D44-8593-C2BD9D119469}" type="datetime1">
              <a:rPr lang="en-US" smtClean="0"/>
              <a:pPr/>
              <a:t>4/8/2014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EE41285-B799-4E18-B3E0-B4BD65903DD6}" type="datetime1">
              <a:rPr lang="en-US" smtClean="0"/>
              <a:pPr/>
              <a:t>4/8/2014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3CF7A85-9450-4712-865D-018776CBE53A}" type="datetime1">
              <a:rPr lang="en-US" smtClean="0"/>
              <a:pPr/>
              <a:t>4/8/2014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DB4B84C-9BB6-46F1-972C-556824A512FE}" type="datetime1">
              <a:rPr lang="en-US" smtClean="0"/>
              <a:pPr/>
              <a:t>4/8/2014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378D1E-226E-42BB-A1D1-9B686AC89697}" type="datetime1">
              <a:rPr lang="en-US" smtClean="0"/>
              <a:pPr/>
              <a:t>4/8/2014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9738EF49-B041-445B-BBE4-D537F74485BE}" type="datetime1">
              <a:rPr lang="en-US" smtClean="0"/>
              <a:pPr/>
              <a:t>4/8/2014</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EF06F8-0EED-4806-AF1F-FB9A0F8AF8A9}" type="datetime1">
              <a:rPr lang="en-US" smtClean="0"/>
              <a:pPr/>
              <a:t>4/8/2014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DFE2F9-AE1F-4129-BD83-84652CEFB7C5}" type="datetime1">
              <a:rPr lang="en-US" smtClean="0"/>
              <a:pPr/>
              <a:t>4/8/2014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ED4F3B8-EC60-4950-997F-7C47D7F6F6E5}" type="datetime1">
              <a:rPr lang="en-US" smtClean="0"/>
              <a:pPr/>
              <a:t>4/8/2014</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dermnet.com/image.cfm?imageID=3643&amp;moduleID=16&amp;moduleGroupID=230&amp;groupindex=0&amp;passedArrayIndex=1" TargetMode="External"/><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dermnet.com/image.cfm?imageID=3629&amp;moduleID=16&amp;moduleGroupID=231&amp;groupindex=0&amp;passedArrayIndex=3" TargetMode="Externa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49.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comments" Target="../comments/comment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09600"/>
            <a:ext cx="7772400" cy="1470025"/>
          </a:xfr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9600" cap="none" dirty="0" smtClean="0">
                <a:ln/>
                <a:solidFill>
                  <a:srgbClr val="FF6699"/>
                </a:solidFill>
                <a:effectLst/>
              </a:rPr>
              <a:t>Syphilis</a:t>
            </a:r>
            <a:endParaRPr lang="en-US" sz="9600" cap="none" dirty="0">
              <a:ln/>
              <a:solidFill>
                <a:srgbClr val="FF6699"/>
              </a:solidFill>
              <a:effectLst/>
            </a:endParaRPr>
          </a:p>
        </p:txBody>
      </p:sp>
      <p:sp>
        <p:nvSpPr>
          <p:cNvPr id="3" name="Subtitle 2"/>
          <p:cNvSpPr>
            <a:spLocks noGrp="1"/>
          </p:cNvSpPr>
          <p:nvPr>
            <p:ph type="subTitle" idx="1"/>
          </p:nvPr>
        </p:nvSpPr>
        <p:spPr>
          <a:xfrm>
            <a:off x="1371600" y="2209800"/>
            <a:ext cx="6400800" cy="1371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smtClean="0">
                <a:ln w="11430"/>
                <a:solidFill>
                  <a:srgbClr val="00B0F0"/>
                </a:solidFill>
                <a:effectLst>
                  <a:outerShdw blurRad="50800" dist="39000" dir="5460000" algn="tl">
                    <a:srgbClr val="000000">
                      <a:alpha val="38000"/>
                    </a:srgbClr>
                  </a:outerShdw>
                </a:effectLst>
              </a:rPr>
              <a:t>Dr. Nameer Al-Sudany</a:t>
            </a:r>
            <a:endParaRPr lang="en-US" sz="4800" b="1" dirty="0">
              <a:ln w="11430"/>
              <a:solidFill>
                <a:srgbClr val="00B0F0"/>
              </a:solidFill>
              <a:effectLst>
                <a:outerShdw blurRad="50800" dist="39000" dir="5460000" algn="tl">
                  <a:srgbClr val="000000">
                    <a:alpha val="38000"/>
                  </a:srgbClr>
                </a:outerShdw>
              </a:effectLst>
            </a:endParaRPr>
          </a:p>
        </p:txBody>
      </p:sp>
      <p:sp>
        <p:nvSpPr>
          <p:cNvPr id="4" name="Right Triangle 3"/>
          <p:cNvSpPr/>
          <p:nvPr/>
        </p:nvSpPr>
        <p:spPr>
          <a:xfrm>
            <a:off x="0" y="4724400"/>
            <a:ext cx="2209800" cy="2133600"/>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Triangle 4"/>
          <p:cNvSpPr/>
          <p:nvPr/>
        </p:nvSpPr>
        <p:spPr>
          <a:xfrm rot="10800000">
            <a:off x="6781800" y="20782"/>
            <a:ext cx="2362200" cy="2112818"/>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838200" y="3886200"/>
            <a:ext cx="7467600" cy="1569660"/>
          </a:xfrm>
          <a:prstGeom prst="rect">
            <a:avLst/>
          </a:prstGeom>
        </p:spPr>
        <p:txBody>
          <a:bodyPr wrap="square">
            <a:spAutoFit/>
          </a:bodyPr>
          <a:lstStyle/>
          <a:p>
            <a:pPr algn="ctr"/>
            <a:r>
              <a:rPr lang="en-US" sz="3200" b="1" i="1" dirty="0" smtClean="0"/>
              <a:t>"He who knows syphilis, knows medicine" </a:t>
            </a:r>
          </a:p>
          <a:p>
            <a:pPr algn="ctr"/>
            <a:endParaRPr lang="en-US" sz="3200" i="1" dirty="0" smtClean="0">
              <a:solidFill>
                <a:srgbClr val="FF0000"/>
              </a:solidFill>
            </a:endParaRPr>
          </a:p>
          <a:p>
            <a:pPr algn="ctr"/>
            <a:r>
              <a:rPr lang="en-US" sz="3200" b="1" i="1" dirty="0" smtClean="0">
                <a:solidFill>
                  <a:srgbClr val="FFFF00"/>
                </a:solidFill>
              </a:rPr>
              <a:t>Sir William Osler </a:t>
            </a:r>
            <a:endParaRPr lang="en-US" sz="3200" b="1" dirty="0">
              <a:solidFill>
                <a:srgbClr val="FFFF00"/>
              </a:solidFill>
            </a:endParaRPr>
          </a:p>
        </p:txBody>
      </p:sp>
    </p:spTree>
    <p:extLst>
      <p:ext uri="{BB962C8B-B14F-4D97-AF65-F5344CB8AC3E}">
        <p14:creationId xmlns:p14="http://schemas.microsoft.com/office/powerpoint/2010/main" xmlns="" val="3241797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p:cNvSpPr>
            <a:spLocks noGrp="1"/>
          </p:cNvSpPr>
          <p:nvPr>
            <p:ph type="title"/>
          </p:nvPr>
        </p:nvSpPr>
        <p:spPr>
          <a:xfrm>
            <a:off x="533400" y="228600"/>
            <a:ext cx="7772400" cy="914400"/>
          </a:xfrm>
        </p:spPr>
        <p:txBody>
          <a:bodyPr/>
          <a:lstStyle/>
          <a:p>
            <a:r>
              <a:rPr lang="en-US" dirty="0" smtClean="0">
                <a:solidFill>
                  <a:srgbClr val="FF6699"/>
                </a:solidFill>
              </a:rPr>
              <a:t>SYPHILIS</a:t>
            </a:r>
            <a:endParaRPr lang="en-US" dirty="0">
              <a:solidFill>
                <a:srgbClr val="FF6699"/>
              </a:solidFill>
            </a:endParaRPr>
          </a:p>
        </p:txBody>
      </p:sp>
      <p:sp>
        <p:nvSpPr>
          <p:cNvPr id="12" name="Content Placeholder 11"/>
          <p:cNvSpPr>
            <a:spLocks noGrp="1"/>
          </p:cNvSpPr>
          <p:nvPr>
            <p:ph idx="1"/>
          </p:nvPr>
        </p:nvSpPr>
        <p:spPr>
          <a:xfrm>
            <a:off x="304800" y="838200"/>
            <a:ext cx="8458200" cy="5715000"/>
          </a:xfrm>
        </p:spPr>
        <p:txBody>
          <a:bodyPr>
            <a:noAutofit/>
          </a:bodyPr>
          <a:lstStyle/>
          <a:p>
            <a:pPr algn="just">
              <a:buNone/>
            </a:pPr>
            <a:r>
              <a:rPr lang="en-US" sz="2600" dirty="0" smtClean="0"/>
              <a:t>Syphilis is an infectious and contagious venereal disease caused by a spirochete called </a:t>
            </a:r>
            <a:r>
              <a:rPr lang="en-US" sz="2600" i="1" dirty="0" smtClean="0">
                <a:solidFill>
                  <a:srgbClr val="FF6699"/>
                </a:solidFill>
              </a:rPr>
              <a:t>Treponema pallidum</a:t>
            </a:r>
            <a:r>
              <a:rPr lang="en-US" sz="2600" dirty="0" smtClean="0"/>
              <a:t>. If it is  untreated, it progresses through 4 stages: primary, secondary, latent and tertiary.</a:t>
            </a:r>
          </a:p>
          <a:p>
            <a:pPr algn="just">
              <a:buNone/>
            </a:pPr>
            <a:r>
              <a:rPr lang="en-US" sz="2600" dirty="0" smtClean="0">
                <a:solidFill>
                  <a:srgbClr val="FFFF00"/>
                </a:solidFill>
                <a:effectLst>
                  <a:outerShdw blurRad="38100" dist="38100" dir="2700000" algn="tl">
                    <a:srgbClr val="000000">
                      <a:alpha val="43137"/>
                    </a:srgbClr>
                  </a:outerShdw>
                </a:effectLst>
              </a:rPr>
              <a:t>Transmission </a:t>
            </a:r>
            <a:r>
              <a:rPr lang="en-US" sz="2600" dirty="0" smtClean="0">
                <a:effectLst>
                  <a:outerShdw blurRad="38100" dist="38100" dir="2700000" algn="tl">
                    <a:srgbClr val="000000">
                      <a:alpha val="43137"/>
                    </a:srgbClr>
                  </a:outerShdw>
                </a:effectLst>
              </a:rPr>
              <a:t>of T. pallidum predominantly occurs via penetration of the spirochetes through mucosal membranes and abrasions on epithelial surfaces. This occurs through </a:t>
            </a:r>
            <a:r>
              <a:rPr lang="en-US" sz="2600" u="sng" dirty="0" smtClean="0">
                <a:solidFill>
                  <a:srgbClr val="FF6699"/>
                </a:solidFill>
                <a:effectLst>
                  <a:outerShdw blurRad="38100" dist="38100" dir="2700000" algn="tl">
                    <a:srgbClr val="000000">
                      <a:alpha val="43137"/>
                    </a:srgbClr>
                  </a:outerShdw>
                </a:effectLst>
              </a:rPr>
              <a:t>sexual contact</a:t>
            </a:r>
            <a:r>
              <a:rPr lang="en-US" sz="2600" dirty="0" smtClean="0"/>
              <a:t> with an infectious lesion </a:t>
            </a:r>
            <a:r>
              <a:rPr lang="en-US" sz="2600" dirty="0" smtClean="0">
                <a:effectLst>
                  <a:outerShdw blurRad="38100" dist="38100" dir="2700000" algn="tl">
                    <a:srgbClr val="000000">
                      <a:alpha val="43137"/>
                    </a:srgbClr>
                  </a:outerShdw>
                </a:effectLst>
              </a:rPr>
              <a:t>(major route). Other occasional ways of transmission are:</a:t>
            </a:r>
          </a:p>
          <a:p>
            <a:pPr marL="582930" indent="-514350" algn="just">
              <a:buFont typeface="+mj-lt"/>
              <a:buAutoNum type="arabicPeriod"/>
            </a:pPr>
            <a:r>
              <a:rPr lang="en-US" sz="2600" dirty="0" smtClean="0">
                <a:effectLst>
                  <a:outerShdw blurRad="38100" dist="38100" dir="2700000" algn="tl">
                    <a:srgbClr val="000000">
                      <a:alpha val="43137"/>
                    </a:srgbClr>
                  </a:outerShdw>
                </a:effectLst>
              </a:rPr>
              <a:t>From mother to fetus in utero (Transplacental).</a:t>
            </a:r>
          </a:p>
          <a:p>
            <a:pPr marL="582930" indent="-514350" algn="just">
              <a:buFont typeface="+mj-lt"/>
              <a:buAutoNum type="arabicPeriod"/>
            </a:pPr>
            <a:r>
              <a:rPr lang="en-US" sz="2600" dirty="0" smtClean="0">
                <a:effectLst>
                  <a:outerShdw blurRad="38100" dist="38100" dir="2700000" algn="tl">
                    <a:srgbClr val="000000">
                      <a:alpha val="43137"/>
                    </a:srgbClr>
                  </a:outerShdw>
                </a:effectLst>
              </a:rPr>
              <a:t>Via blood products transfusion.</a:t>
            </a:r>
          </a:p>
          <a:p>
            <a:pPr marL="582930" indent="-514350" algn="just">
              <a:buFont typeface="+mj-lt"/>
              <a:buAutoNum type="arabicPeriod"/>
            </a:pPr>
            <a:r>
              <a:rPr lang="en-US" sz="2600" dirty="0" smtClean="0">
                <a:effectLst>
                  <a:outerShdw blurRad="38100" dist="38100" dir="2700000" algn="tl">
                    <a:srgbClr val="000000">
                      <a:alpha val="43137"/>
                    </a:srgbClr>
                  </a:outerShdw>
                </a:effectLst>
              </a:rPr>
              <a:t>Breaks in skin and mucous membranes that come into direct contact with an infectious lesion.</a:t>
            </a:r>
            <a:endParaRPr lang="en-US" sz="2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04800" y="381000"/>
            <a:ext cx="8610600" cy="6019800"/>
          </a:xfrm>
        </p:spPr>
        <p:txBody>
          <a:bodyPr>
            <a:noAutofit/>
          </a:bodyPr>
          <a:lstStyle/>
          <a:p>
            <a:pPr algn="just">
              <a:buNone/>
            </a:pPr>
            <a:r>
              <a:rPr lang="en-US" sz="2800" dirty="0" smtClean="0">
                <a:latin typeface="Times New Roman" pitchFamily="18" charset="0"/>
                <a:cs typeface="Times New Roman" pitchFamily="18" charset="0"/>
              </a:rPr>
              <a:t>The </a:t>
            </a: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major risk factors </a:t>
            </a:r>
            <a:r>
              <a:rPr lang="en-US" sz="2800" dirty="0" smtClean="0">
                <a:latin typeface="Times New Roman" pitchFamily="18" charset="0"/>
                <a:cs typeface="Times New Roman" pitchFamily="18" charset="0"/>
              </a:rPr>
              <a:t>of syphilis include: unprotected sex, promiscuous sex and intravenous drug use. Health care workers are at occupational risk.</a:t>
            </a:r>
          </a:p>
          <a:p>
            <a:pPr algn="just">
              <a:buNone/>
            </a:pPr>
            <a:r>
              <a:rPr lang="en-US" sz="2800" u="sng"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Spirochetes:</a:t>
            </a:r>
            <a:r>
              <a:rPr lang="en-US" sz="28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Three genera cause human infection:</a:t>
            </a:r>
          </a:p>
          <a:p>
            <a:pPr algn="just">
              <a:buNone/>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1. Treponema            syphilis, yaws and pinta</a:t>
            </a:r>
          </a:p>
          <a:p>
            <a:pPr algn="just">
              <a:buNone/>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2. </a:t>
            </a:r>
            <a:r>
              <a:rPr lang="en-US" sz="2800" dirty="0" err="1" smtClean="0">
                <a:effectLst>
                  <a:outerShdw blurRad="38100" dist="38100" dir="2700000" algn="tl">
                    <a:srgbClr val="000000">
                      <a:alpha val="43137"/>
                    </a:srgbClr>
                  </a:outerShdw>
                </a:effectLst>
                <a:latin typeface="Times New Roman" pitchFamily="18" charset="0"/>
                <a:cs typeface="Times New Roman" pitchFamily="18" charset="0"/>
              </a:rPr>
              <a:t>Borrelia</a:t>
            </a: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Lyme disease and relapsing fever</a:t>
            </a:r>
          </a:p>
          <a:p>
            <a:pPr algn="just">
              <a:buNone/>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3. Leptospira             leptospirosis </a:t>
            </a:r>
          </a:p>
          <a:p>
            <a:pPr>
              <a:buNone/>
            </a:pPr>
            <a:r>
              <a:rPr lang="en-US" sz="2800" u="sng"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Treponema</a:t>
            </a:r>
            <a:r>
              <a:rPr lang="en-US" sz="28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800" u="sng"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pallidum</a:t>
            </a:r>
            <a:r>
              <a:rPr lang="en-US" sz="28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a:t>
            </a:r>
          </a:p>
          <a:p>
            <a:pPr>
              <a:buFont typeface="Wingdings" pitchFamily="2" charset="2"/>
              <a:buChar char="ü"/>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A fragile motile spiral bacterium. </a:t>
            </a:r>
          </a:p>
          <a:p>
            <a:pPr>
              <a:buFont typeface="Wingdings" pitchFamily="2" charset="2"/>
              <a:buChar char="ü"/>
            </a:pPr>
            <a:r>
              <a:rPr lang="en-US" sz="2800" dirty="0" smtClean="0">
                <a:solidFill>
                  <a:schemeClr val="bg1"/>
                </a:solidFill>
              </a:rPr>
              <a:t> </a:t>
            </a:r>
            <a:r>
              <a:rPr lang="en-US" sz="2800" dirty="0" smtClean="0"/>
              <a:t>Number of spirals varies from 4 to 14 coil.</a:t>
            </a:r>
          </a:p>
          <a:p>
            <a:pPr>
              <a:buFont typeface="Wingdings" pitchFamily="2" charset="2"/>
              <a:buChar char="ü"/>
            </a:pPr>
            <a:r>
              <a:rPr lang="en-US" sz="2800" dirty="0" smtClean="0"/>
              <a:t> Length 5 to 20 microns X 0.25 microns in diameter.  </a:t>
            </a:r>
          </a:p>
        </p:txBody>
      </p:sp>
      <p:cxnSp>
        <p:nvCxnSpPr>
          <p:cNvPr id="6" name="Straight Arrow Connector 5"/>
          <p:cNvCxnSpPr/>
          <p:nvPr/>
        </p:nvCxnSpPr>
        <p:spPr>
          <a:xfrm>
            <a:off x="2743200" y="2590800"/>
            <a:ext cx="533400" cy="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743200" y="3124200"/>
            <a:ext cx="533400" cy="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743200" y="3505200"/>
            <a:ext cx="533400" cy="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3" name="Picture 2" descr="D:\BOLOGNIA\images\82FF2.jpg"/>
          <p:cNvPicPr>
            <a:picLocks noChangeAspect="1" noChangeArrowheads="1"/>
          </p:cNvPicPr>
          <p:nvPr/>
        </p:nvPicPr>
        <p:blipFill>
          <a:blip r:embed="rId2" cstate="print"/>
          <a:srcRect l="30076" t="26990" r="6431" b="8621"/>
          <a:stretch>
            <a:fillRect/>
          </a:stretch>
        </p:blipFill>
        <p:spPr bwMode="auto">
          <a:xfrm>
            <a:off x="76199" y="3352800"/>
            <a:ext cx="4771781" cy="3395202"/>
          </a:xfrm>
          <a:prstGeom prst="rect">
            <a:avLst/>
          </a:prstGeom>
          <a:noFill/>
          <a:ln w="9525">
            <a:noFill/>
            <a:miter lim="800000"/>
            <a:headEnd/>
            <a:tailEnd/>
          </a:ln>
        </p:spPr>
      </p:pic>
      <p:pic>
        <p:nvPicPr>
          <p:cNvPr id="5" name="Picture 3" descr="E:\STD 2.jpg"/>
          <p:cNvPicPr>
            <a:picLocks noChangeAspect="1" noChangeArrowheads="1"/>
          </p:cNvPicPr>
          <p:nvPr/>
        </p:nvPicPr>
        <p:blipFill>
          <a:blip r:embed="rId3" cstate="print"/>
          <a:srcRect/>
          <a:stretch>
            <a:fillRect/>
          </a:stretch>
        </p:blipFill>
        <p:spPr bwMode="auto">
          <a:xfrm>
            <a:off x="76200" y="76200"/>
            <a:ext cx="4736423" cy="3136900"/>
          </a:xfrm>
          <a:prstGeom prst="rect">
            <a:avLst/>
          </a:prstGeom>
          <a:noFill/>
          <a:ln w="9525">
            <a:noFill/>
            <a:miter lim="800000"/>
            <a:headEnd/>
            <a:tailEnd/>
          </a:ln>
        </p:spPr>
      </p:pic>
      <p:pic>
        <p:nvPicPr>
          <p:cNvPr id="6" name="Picture 4" descr="E:\STD 1.jpg"/>
          <p:cNvPicPr>
            <a:picLocks noChangeAspect="1" noChangeArrowheads="1"/>
          </p:cNvPicPr>
          <p:nvPr/>
        </p:nvPicPr>
        <p:blipFill>
          <a:blip r:embed="rId4" cstate="print"/>
          <a:srcRect t="2264" b="9434"/>
          <a:stretch>
            <a:fillRect/>
          </a:stretch>
        </p:blipFill>
        <p:spPr bwMode="auto">
          <a:xfrm>
            <a:off x="4561499" y="2057400"/>
            <a:ext cx="4430101" cy="2590800"/>
          </a:xfrm>
          <a:prstGeom prst="rect">
            <a:avLst/>
          </a:prstGeom>
          <a:noFill/>
          <a:ln w="9525">
            <a:noFill/>
            <a:miter lim="800000"/>
            <a:headEnd/>
            <a:tailEnd/>
          </a:ln>
        </p:spPr>
      </p:pic>
      <p:sp>
        <p:nvSpPr>
          <p:cNvPr id="7" name="TextBox 6"/>
          <p:cNvSpPr txBox="1"/>
          <p:nvPr/>
        </p:nvSpPr>
        <p:spPr>
          <a:xfrm>
            <a:off x="5257800" y="381000"/>
            <a:ext cx="3276600" cy="954107"/>
          </a:xfrm>
          <a:prstGeom prst="rect">
            <a:avLst/>
          </a:prstGeom>
          <a:noFill/>
        </p:spPr>
        <p:txBody>
          <a:bodyPr wrap="square" rtlCol="0">
            <a:spAutoFit/>
          </a:bodyPr>
          <a:lstStyle/>
          <a:p>
            <a:pPr algn="ctr"/>
            <a:r>
              <a:rPr lang="en-US" sz="2800" dirty="0" smtClean="0"/>
              <a:t>Spirochetes </a:t>
            </a:r>
            <a:r>
              <a:rPr lang="en-US" sz="2800" i="1" dirty="0" smtClean="0"/>
              <a:t>Treponema pallidum </a:t>
            </a:r>
            <a:endParaRPr lang="en-US" sz="2800"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305800" cy="5745960"/>
          </a:xfrm>
        </p:spPr>
        <p:txBody>
          <a:bodyPr>
            <a:normAutofit/>
          </a:bodyPr>
          <a:lstStyle/>
          <a:p>
            <a:pPr>
              <a:buNone/>
            </a:pPr>
            <a:r>
              <a:rPr lang="en-US" sz="3200" i="1" dirty="0" smtClean="0">
                <a:solidFill>
                  <a:srgbClr val="FF6699"/>
                </a:solidFill>
                <a:effectLst>
                  <a:outerShdw blurRad="38100" dist="38100" dir="2700000" algn="tl">
                    <a:srgbClr val="000000">
                      <a:alpha val="43137"/>
                    </a:srgbClr>
                  </a:outerShdw>
                </a:effectLst>
              </a:rPr>
              <a:t>Treponema pallidum</a:t>
            </a:r>
          </a:p>
          <a:p>
            <a:pPr algn="just">
              <a:buFont typeface="Wingdings" pitchFamily="2" charset="2"/>
              <a:buChar char="ü"/>
            </a:pPr>
            <a:r>
              <a:rPr lang="en-US" sz="3200" dirty="0" smtClean="0"/>
              <a:t>Pathogenic in apes, humans, and rabbits.</a:t>
            </a:r>
          </a:p>
          <a:p>
            <a:pPr algn="just">
              <a:buFont typeface="Wingdings" pitchFamily="2" charset="2"/>
              <a:buChar char="ü"/>
            </a:pPr>
            <a:r>
              <a:rPr lang="en-US" sz="3200" dirty="0" smtClean="0"/>
              <a:t> </a:t>
            </a:r>
            <a:r>
              <a:rPr lang="en-US" sz="3200" dirty="0" smtClean="0">
                <a:solidFill>
                  <a:srgbClr val="FFFF00"/>
                </a:solidFill>
                <a:effectLst>
                  <a:outerShdw blurRad="38100" dist="38100" dir="2700000" algn="tl">
                    <a:srgbClr val="000000">
                      <a:alpha val="43137"/>
                    </a:srgbClr>
                  </a:outerShdw>
                </a:effectLst>
              </a:rPr>
              <a:t>Three movements</a:t>
            </a:r>
            <a:r>
              <a:rPr lang="en-US" sz="3200" dirty="0" smtClean="0"/>
              <a:t>: projection and rotation in the direction of the long axis. Bending or twisting from side to side. </a:t>
            </a:r>
          </a:p>
          <a:p>
            <a:pPr algn="just">
              <a:buFont typeface="Wingdings" pitchFamily="2" charset="2"/>
              <a:buChar char="ü"/>
            </a:pPr>
            <a:r>
              <a:rPr lang="en-US" sz="3200" dirty="0" smtClean="0"/>
              <a:t> </a:t>
            </a:r>
            <a:r>
              <a:rPr lang="en-US" sz="3200" dirty="0" smtClean="0">
                <a:effectLst>
                  <a:outerShdw blurRad="38100" dist="38100" dir="2700000" algn="tl">
                    <a:srgbClr val="000000">
                      <a:alpha val="43137"/>
                    </a:srgbClr>
                  </a:outerShdw>
                </a:effectLst>
                <a:latin typeface="Times New Roman" pitchFamily="18" charset="0"/>
                <a:cs typeface="Times New Roman" pitchFamily="18" charset="0"/>
              </a:rPr>
              <a:t>It is too small to be seen under LM. However, it can be identified by its distinctive undulating movements on </a:t>
            </a:r>
            <a:r>
              <a:rPr lang="en-US" sz="32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dark-field microscopy</a:t>
            </a:r>
            <a:r>
              <a:rPr lang="en-US" sz="3200" dirty="0" smtClean="0">
                <a:effectLst>
                  <a:outerShdw blurRad="38100" dist="38100" dir="2700000" algn="tl">
                    <a:srgbClr val="000000">
                      <a:alpha val="43137"/>
                    </a:srgbClr>
                  </a:outerShdw>
                </a:effectLst>
                <a:latin typeface="Times New Roman" pitchFamily="18" charset="0"/>
                <a:cs typeface="Times New Roman" pitchFamily="18" charset="0"/>
              </a:rPr>
              <a:t>. It can survive only briefly outside of the body; thus, transmission almost always requires direct contact with the infectious lesion.</a:t>
            </a:r>
            <a:endParaRPr lang="en-US" sz="3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3" name="Picture 1026" descr="C:\Documents and Settings\Default\My Documents\My Pictures\thinchimp.jpg"/>
          <p:cNvPicPr>
            <a:picLocks noChangeAspect="1" noChangeArrowheads="1"/>
          </p:cNvPicPr>
          <p:nvPr/>
        </p:nvPicPr>
        <p:blipFill>
          <a:blip r:embed="rId2" cstate="print"/>
          <a:srcRect/>
          <a:stretch>
            <a:fillRect/>
          </a:stretch>
        </p:blipFill>
        <p:spPr bwMode="auto">
          <a:xfrm>
            <a:off x="4114800" y="304800"/>
            <a:ext cx="4379913" cy="6324600"/>
          </a:xfrm>
          <a:prstGeom prst="rect">
            <a:avLst/>
          </a:prstGeom>
          <a:noFill/>
          <a:ln w="9525">
            <a:noFill/>
            <a:miter lim="800000"/>
            <a:headEnd/>
            <a:tailEnd/>
          </a:ln>
        </p:spPr>
      </p:pic>
      <p:sp>
        <p:nvSpPr>
          <p:cNvPr id="4" name="TextBox 3"/>
          <p:cNvSpPr txBox="1"/>
          <p:nvPr/>
        </p:nvSpPr>
        <p:spPr>
          <a:xfrm>
            <a:off x="228600" y="2514600"/>
            <a:ext cx="3733800" cy="646331"/>
          </a:xfrm>
          <a:prstGeom prst="rect">
            <a:avLst/>
          </a:prstGeom>
          <a:noFill/>
        </p:spPr>
        <p:txBody>
          <a:bodyPr wrap="square" rtlCol="0">
            <a:spAutoFit/>
          </a:bodyPr>
          <a:lstStyle/>
          <a:p>
            <a:r>
              <a:rPr lang="en-US" sz="3600" dirty="0" smtClean="0"/>
              <a:t>Syphilis in an ape</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457200" y="304800"/>
            <a:ext cx="3048000" cy="584775"/>
          </a:xfrm>
          <a:prstGeom prst="rect">
            <a:avLst/>
          </a:prstGeom>
          <a:noFill/>
        </p:spPr>
        <p:txBody>
          <a:bodyPr wrap="square" rtlCol="0">
            <a:spAutoFit/>
          </a:bodyPr>
          <a:lstStyle/>
          <a:p>
            <a:r>
              <a:rPr lang="en-US" sz="3200" u="sng" dirty="0" smtClean="0">
                <a:solidFill>
                  <a:srgbClr val="FF6699"/>
                </a:solidFill>
                <a:effectLst>
                  <a:outerShdw blurRad="38100" dist="38100" dir="2700000" algn="tl">
                    <a:srgbClr val="000000">
                      <a:alpha val="43137"/>
                    </a:srgbClr>
                  </a:outerShdw>
                </a:effectLst>
              </a:rPr>
              <a:t>Classification </a:t>
            </a:r>
            <a:endParaRPr lang="en-US" sz="3200" u="sng" dirty="0">
              <a:solidFill>
                <a:srgbClr val="FF6699"/>
              </a:solidFill>
              <a:effectLst>
                <a:outerShdw blurRad="38100" dist="38100" dir="2700000" algn="tl">
                  <a:srgbClr val="000000">
                    <a:alpha val="43137"/>
                  </a:srgbClr>
                </a:outerShdw>
              </a:effectLst>
            </a:endParaRPr>
          </a:p>
        </p:txBody>
      </p:sp>
      <p:graphicFrame>
        <p:nvGraphicFramePr>
          <p:cNvPr id="5" name="Diagram 4"/>
          <p:cNvGraphicFramePr/>
          <p:nvPr/>
        </p:nvGraphicFramePr>
        <p:xfrm>
          <a:off x="533400" y="990600"/>
          <a:ext cx="80772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04800" y="4648200"/>
            <a:ext cx="8534400" cy="1938992"/>
          </a:xfrm>
          <a:prstGeom prst="rect">
            <a:avLst/>
          </a:prstGeom>
          <a:noFill/>
        </p:spPr>
        <p:txBody>
          <a:bodyPr wrap="square" rtlCol="0">
            <a:spAutoFit/>
          </a:bodyPr>
          <a:lstStyle/>
          <a:p>
            <a:r>
              <a:rPr lang="en-US" sz="2400" dirty="0" smtClean="0">
                <a:effectLst>
                  <a:outerShdw blurRad="38100" dist="38100" dir="2700000" algn="tl">
                    <a:srgbClr val="000000">
                      <a:alpha val="43137"/>
                    </a:srgbClr>
                  </a:outerShdw>
                </a:effectLst>
              </a:rPr>
              <a:t>Syphilis has a myriad of presentations and can mimic many other diseases. Hence, it has earned the nickname </a:t>
            </a:r>
            <a:r>
              <a:rPr lang="en-US" sz="2400" dirty="0" smtClean="0">
                <a:solidFill>
                  <a:srgbClr val="FFFF00"/>
                </a:solidFill>
                <a:effectLst>
                  <a:outerShdw blurRad="38100" dist="38100" dir="2700000" algn="tl">
                    <a:srgbClr val="000000">
                      <a:alpha val="43137"/>
                    </a:srgbClr>
                  </a:outerShdw>
                </a:effectLst>
              </a:rPr>
              <a:t>“ </a:t>
            </a:r>
            <a:r>
              <a:rPr lang="en-US" sz="2400" dirty="0" smtClean="0">
                <a:solidFill>
                  <a:srgbClr val="FF0000"/>
                </a:solidFill>
                <a:effectLst>
                  <a:outerShdw blurRad="38100" dist="38100" dir="2700000" algn="tl">
                    <a:srgbClr val="000000">
                      <a:alpha val="43137"/>
                    </a:srgbClr>
                  </a:outerShdw>
                </a:effectLst>
              </a:rPr>
              <a:t>the great impostor</a:t>
            </a:r>
            <a:r>
              <a:rPr lang="en-US" sz="2400" dirty="0" smtClean="0">
                <a:solidFill>
                  <a:srgbClr val="FFFF00"/>
                </a:solidFill>
                <a:effectLst>
                  <a:outerShdw blurRad="38100" dist="38100" dir="2700000" algn="tl">
                    <a:srgbClr val="000000">
                      <a:alpha val="43137"/>
                    </a:srgbClr>
                  </a:outerShdw>
                </a:effectLst>
              </a:rPr>
              <a:t>.”</a:t>
            </a:r>
          </a:p>
          <a:p>
            <a:pPr algn="just"/>
            <a:r>
              <a:rPr lang="en-US" sz="2400" dirty="0" smtClean="0">
                <a:effectLst>
                  <a:outerShdw blurRad="38100" dist="38100" dir="2700000" algn="tl">
                    <a:srgbClr val="000000">
                      <a:alpha val="43137"/>
                    </a:srgbClr>
                  </a:outerShdw>
                </a:effectLst>
              </a:rPr>
              <a:t>The complex and variable manifestations of the disease prompted </a:t>
            </a:r>
            <a:r>
              <a:rPr lang="en-US" sz="2400" dirty="0" smtClean="0">
                <a:solidFill>
                  <a:srgbClr val="FFFF00"/>
                </a:solidFill>
                <a:effectLst>
                  <a:outerShdw blurRad="38100" dist="38100" dir="2700000" algn="tl">
                    <a:srgbClr val="000000">
                      <a:alpha val="43137"/>
                    </a:srgbClr>
                  </a:outerShdw>
                </a:effectLst>
              </a:rPr>
              <a:t>Sir William Osler to remark, “ </a:t>
            </a:r>
            <a:r>
              <a:rPr lang="en-US" sz="2400" dirty="0" smtClean="0">
                <a:solidFill>
                  <a:srgbClr val="00B0F0"/>
                </a:solidFill>
                <a:effectLst>
                  <a:outerShdw blurRad="38100" dist="38100" dir="2700000" algn="tl">
                    <a:srgbClr val="000000">
                      <a:alpha val="43137"/>
                    </a:srgbClr>
                  </a:outerShdw>
                </a:effectLst>
              </a:rPr>
              <a:t>The physician who knows syphilis knows medicine</a:t>
            </a:r>
            <a:r>
              <a:rPr lang="en-US" sz="2400" dirty="0" smtClean="0">
                <a:solidFill>
                  <a:srgbClr val="FFFF00"/>
                </a:solidFill>
                <a:effectLst>
                  <a:outerShdw blurRad="38100" dist="38100" dir="2700000" algn="tl">
                    <a:srgbClr val="000000">
                      <a:alpha val="43137"/>
                    </a:srgbClr>
                  </a:outerShdw>
                </a:effectLst>
              </a:rPr>
              <a:t>.” </a:t>
            </a:r>
            <a:endParaRPr lang="en-US" sz="2400" dirty="0">
              <a:solidFill>
                <a:srgbClr val="FFFF00"/>
              </a:solidFill>
              <a:effectLst>
                <a:outerShdw blurRad="38100" dist="38100" dir="2700000" algn="tl">
                  <a:srgbClr val="000000">
                    <a:alpha val="43137"/>
                  </a:srgbClr>
                </a:outerShdw>
              </a:effectLst>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381000"/>
            <a:ext cx="8534400" cy="6570285"/>
          </a:xfrm>
          <a:prstGeom prst="rect">
            <a:avLst/>
          </a:prstGeom>
          <a:noFill/>
        </p:spPr>
        <p:txBody>
          <a:bodyPr wrap="square" rtlCol="0">
            <a:spAutoFit/>
          </a:bodyPr>
          <a:lstStyle/>
          <a:p>
            <a:r>
              <a:rPr lang="en-US" sz="26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Histopathology</a:t>
            </a:r>
          </a:p>
          <a:p>
            <a:pPr algn="just"/>
            <a:r>
              <a:rPr lang="en-US" sz="2500" dirty="0" smtClean="0">
                <a:latin typeface="Times New Roman" pitchFamily="18" charset="0"/>
                <a:cs typeface="Times New Roman" pitchFamily="18" charset="0"/>
              </a:rPr>
              <a:t>Regardless the stage of disease and location of lesions, the main histopathologic hallmarks of syphilis are:</a:t>
            </a:r>
          </a:p>
          <a:p>
            <a:pPr marL="514350" indent="-514350" algn="just">
              <a:buAutoNum type="arabicPeriod"/>
            </a:pPr>
            <a:r>
              <a:rPr lang="en-US" sz="2500" dirty="0" smtClean="0">
                <a:latin typeface="Times New Roman" pitchFamily="18" charset="0"/>
                <a:cs typeface="Times New Roman" pitchFamily="18" charset="0"/>
              </a:rPr>
              <a:t>Endarteritis (obliterative in nature in some instances).</a:t>
            </a:r>
          </a:p>
          <a:p>
            <a:pPr marL="514350" indent="-514350" algn="just">
              <a:buAutoNum type="arabicPeriod"/>
            </a:pPr>
            <a:r>
              <a:rPr lang="en-US" sz="2500" dirty="0" smtClean="0">
                <a:latin typeface="Times New Roman" pitchFamily="18" charset="0"/>
                <a:cs typeface="Times New Roman" pitchFamily="18" charset="0"/>
              </a:rPr>
              <a:t>A plasma-rich infiltrate.</a:t>
            </a:r>
          </a:p>
          <a:p>
            <a:pPr marL="514350" indent="-514350" algn="just"/>
            <a:endParaRPr lang="en-US" sz="2600" dirty="0" smtClean="0">
              <a:solidFill>
                <a:srgbClr val="FFC000"/>
              </a:solidFill>
              <a:latin typeface="Times New Roman" pitchFamily="18" charset="0"/>
              <a:cs typeface="Times New Roman" pitchFamily="18" charset="0"/>
            </a:endParaRPr>
          </a:p>
          <a:p>
            <a:pPr marL="514350" indent="-514350" algn="just"/>
            <a:r>
              <a:rPr lang="en-US" sz="2600" dirty="0" smtClean="0">
                <a:solidFill>
                  <a:srgbClr val="FFC000"/>
                </a:solidFill>
                <a:latin typeface="Times New Roman" pitchFamily="18" charset="0"/>
                <a:cs typeface="Times New Roman" pitchFamily="18" charset="0"/>
              </a:rPr>
              <a:t>Immunity</a:t>
            </a:r>
          </a:p>
          <a:p>
            <a:pPr marL="514350" indent="-514350" algn="just">
              <a:buAutoNum type="arabicPeriod"/>
            </a:pPr>
            <a:r>
              <a:rPr lang="en-US" sz="2500" dirty="0" smtClean="0">
                <a:solidFill>
                  <a:srgbClr val="FF6699"/>
                </a:solidFill>
                <a:latin typeface="Times New Roman" pitchFamily="18" charset="0"/>
                <a:cs typeface="Times New Roman" pitchFamily="18" charset="0"/>
              </a:rPr>
              <a:t>Cell-mediated immunity</a:t>
            </a:r>
            <a:r>
              <a:rPr lang="en-US" sz="2500" dirty="0" smtClean="0">
                <a:latin typeface="Times New Roman" pitchFamily="18" charset="0"/>
                <a:cs typeface="Times New Roman" pitchFamily="18" charset="0"/>
              </a:rPr>
              <a:t>: Syphilitic infiltrate reflects a delayed-HSR to </a:t>
            </a:r>
            <a:r>
              <a:rPr lang="en-US" sz="2500" i="1" dirty="0" smtClean="0">
                <a:latin typeface="Times New Roman" pitchFamily="18" charset="0"/>
                <a:cs typeface="Times New Roman" pitchFamily="18" charset="0"/>
              </a:rPr>
              <a:t>T. pallidum </a:t>
            </a:r>
            <a:r>
              <a:rPr lang="en-US" sz="2500" dirty="0" smtClean="0">
                <a:latin typeface="Times New Roman" pitchFamily="18" charset="0"/>
                <a:cs typeface="Times New Roman" pitchFamily="18" charset="0"/>
              </a:rPr>
              <a:t>(lymphohistiocytic infiltrate).</a:t>
            </a:r>
          </a:p>
          <a:p>
            <a:pPr marL="514350" indent="-514350" algn="just">
              <a:buAutoNum type="arabicPeriod"/>
            </a:pPr>
            <a:r>
              <a:rPr lang="en-US" sz="2500" dirty="0" smtClean="0">
                <a:solidFill>
                  <a:srgbClr val="FF6699"/>
                </a:solidFill>
                <a:latin typeface="Times New Roman" pitchFamily="18" charset="0"/>
                <a:cs typeface="Times New Roman" pitchFamily="18" charset="0"/>
              </a:rPr>
              <a:t>Humoral immunity</a:t>
            </a:r>
            <a:r>
              <a:rPr lang="en-US" sz="2500" dirty="0" smtClean="0">
                <a:latin typeface="Times New Roman" pitchFamily="18" charset="0"/>
                <a:cs typeface="Times New Roman" pitchFamily="18" charset="0"/>
              </a:rPr>
              <a:t>: Antigens to </a:t>
            </a:r>
            <a:r>
              <a:rPr lang="en-US" sz="2500" i="1" dirty="0" smtClean="0">
                <a:latin typeface="Times New Roman" pitchFamily="18" charset="0"/>
                <a:cs typeface="Times New Roman" pitchFamily="18" charset="0"/>
              </a:rPr>
              <a:t>T. pallidum </a:t>
            </a:r>
            <a:r>
              <a:rPr lang="en-US" sz="2500" dirty="0" smtClean="0">
                <a:latin typeface="Times New Roman" pitchFamily="18" charset="0"/>
                <a:cs typeface="Times New Roman" pitchFamily="18" charset="0"/>
              </a:rPr>
              <a:t>induce host production of treponemal specific antibodies and non-specific reagin antibodies.</a:t>
            </a:r>
          </a:p>
          <a:p>
            <a:pPr marL="514350" indent="-514350" algn="just"/>
            <a:endParaRPr lang="en-US" sz="2600" dirty="0" smtClean="0"/>
          </a:p>
          <a:p>
            <a:pPr marL="514350" indent="-514350" algn="just">
              <a:buAutoNum type="arabicPeriod"/>
            </a:pPr>
            <a:endParaRPr lang="en-US" sz="2600" dirty="0" smtClean="0"/>
          </a:p>
          <a:p>
            <a:pPr marL="514350" indent="-514350"/>
            <a:endParaRPr lang="en-US" sz="2600" dirty="0" smtClean="0"/>
          </a:p>
          <a:p>
            <a:pPr marL="514350" indent="-514350"/>
            <a:endParaRPr lang="en-US" sz="2600" i="1" dirty="0"/>
          </a:p>
        </p:txBody>
      </p:sp>
      <p:sp>
        <p:nvSpPr>
          <p:cNvPr id="3" name="Rectangle 2"/>
          <p:cNvSpPr/>
          <p:nvPr/>
        </p:nvSpPr>
        <p:spPr>
          <a:xfrm>
            <a:off x="304800" y="5181600"/>
            <a:ext cx="8534400" cy="1524000"/>
          </a:xfrm>
          <a:prstGeom prst="rect">
            <a:avLst/>
          </a:prstGeom>
          <a:noFill/>
          <a:ln>
            <a:solidFill>
              <a:srgbClr val="FF000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300" dirty="0" smtClean="0">
                <a:solidFill>
                  <a:srgbClr val="FFFF00"/>
                </a:solidFill>
                <a:effectLst>
                  <a:outerShdw blurRad="38100" dist="38100" dir="2700000" algn="tl">
                    <a:srgbClr val="000000">
                      <a:alpha val="43137"/>
                    </a:srgbClr>
                  </a:outerShdw>
                </a:effectLst>
              </a:rPr>
              <a:t>Immunity to syphilis is incomplete i.e. cellular and humoral immunity may prevent the formation of a primary lesion on subsequent infections, but they are insufficient to clear the organism. Why?? </a:t>
            </a:r>
            <a:endParaRPr lang="en-US" sz="2300" dirty="0">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0" y="304800"/>
            <a:ext cx="8305800" cy="6086282"/>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rPr>
              <a:t>Epidemiology of Syphilis</a:t>
            </a:r>
          </a:p>
          <a:p>
            <a:pPr algn="just">
              <a:buClr>
                <a:srgbClr val="FF6699"/>
              </a:buClr>
              <a:buBlip>
                <a:blip r:embed="rId2"/>
              </a:buBlip>
            </a:pPr>
            <a:r>
              <a:rPr lang="en-US" sz="2550" dirty="0" smtClean="0">
                <a:effectLst>
                  <a:outerShdw blurRad="38100" dist="38100" dir="2700000" algn="tl">
                    <a:srgbClr val="000000">
                      <a:alpha val="43137"/>
                    </a:srgbClr>
                  </a:outerShdw>
                </a:effectLst>
              </a:rPr>
              <a:t> </a:t>
            </a:r>
            <a:r>
              <a:rPr lang="en-US" sz="24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1950s</a:t>
            </a:r>
            <a:r>
              <a:rPr lang="en-US" sz="2400" dirty="0" smtClean="0">
                <a:latin typeface="Times New Roman" pitchFamily="18" charset="0"/>
                <a:cs typeface="Times New Roman" pitchFamily="18" charset="0"/>
              </a:rPr>
              <a:t>, the incidence of primary and secondary syphilis has  decreased following the introduction of </a:t>
            </a:r>
            <a:r>
              <a:rPr lang="en-US" sz="2400" dirty="0" smtClean="0">
                <a:solidFill>
                  <a:srgbClr val="FFFF00"/>
                </a:solidFill>
                <a:latin typeface="Times New Roman" pitchFamily="18" charset="0"/>
                <a:cs typeface="Times New Roman" pitchFamily="18" charset="0"/>
              </a:rPr>
              <a:t>penicillin</a:t>
            </a:r>
            <a:r>
              <a:rPr lang="en-US" sz="2400" dirty="0" smtClean="0">
                <a:latin typeface="Times New Roman" pitchFamily="18" charset="0"/>
                <a:cs typeface="Times New Roman" pitchFamily="18" charset="0"/>
              </a:rPr>
              <a:t>.  </a:t>
            </a:r>
          </a:p>
          <a:p>
            <a:pPr algn="just">
              <a:buClr>
                <a:srgbClr val="FF6699"/>
              </a:buClr>
              <a:buBlip>
                <a:blip r:embed="rId2"/>
              </a:buBlip>
            </a:pPr>
            <a:r>
              <a:rPr lang="en-US" sz="2400" dirty="0" smtClean="0">
                <a:latin typeface="Times New Roman" pitchFamily="18" charset="0"/>
                <a:cs typeface="Times New Roman" pitchFamily="18" charset="0"/>
              </a:rPr>
              <a:t> </a:t>
            </a:r>
            <a:r>
              <a:rPr lang="en-US" sz="2400" dirty="0" smtClean="0">
                <a:solidFill>
                  <a:srgbClr val="FF6699"/>
                </a:solidFill>
                <a:latin typeface="Times New Roman" pitchFamily="18" charset="0"/>
                <a:cs typeface="Times New Roman" pitchFamily="18" charset="0"/>
              </a:rPr>
              <a:t>1980s</a:t>
            </a:r>
            <a:r>
              <a:rPr lang="en-US" sz="2400" dirty="0" smtClean="0">
                <a:latin typeface="Times New Roman" pitchFamily="18" charset="0"/>
                <a:cs typeface="Times New Roman" pitchFamily="18" charset="0"/>
              </a:rPr>
              <a:t>, the incidence has increased due to increased use of intravenous drugs and crack cocaine, the exchange of sex for drugs, the indiscriminate or anonymous sex and the number of people with multiple sexual partners.</a:t>
            </a:r>
          </a:p>
          <a:p>
            <a:pPr algn="just">
              <a:buClr>
                <a:srgbClr val="FF6699"/>
              </a:buClr>
              <a:buBlip>
                <a:blip r:embed="rId2"/>
              </a:buBlip>
            </a:pPr>
            <a:r>
              <a:rPr lang="en-US" sz="2400" dirty="0" smtClean="0">
                <a:latin typeface="Times New Roman" pitchFamily="18" charset="0"/>
                <a:cs typeface="Times New Roman" pitchFamily="18" charset="0"/>
              </a:rPr>
              <a:t>  Many famous personages are thought to have suffered from syphilis, including </a:t>
            </a:r>
            <a:r>
              <a:rPr lang="en-US" sz="2400" dirty="0" smtClean="0">
                <a:solidFill>
                  <a:srgbClr val="FF6699"/>
                </a:solidFill>
                <a:latin typeface="Times New Roman" pitchFamily="18" charset="0"/>
                <a:cs typeface="Times New Roman" pitchFamily="18" charset="0"/>
              </a:rPr>
              <a:t>Bram Stoker</a:t>
            </a:r>
            <a:r>
              <a:rPr lang="en-US" sz="2400" dirty="0" smtClean="0">
                <a:latin typeface="Times New Roman" pitchFamily="18" charset="0"/>
                <a:cs typeface="Times New Roman" pitchFamily="18" charset="0"/>
              </a:rPr>
              <a:t>, </a:t>
            </a:r>
            <a:r>
              <a:rPr lang="en-US" sz="2400" dirty="0" smtClean="0">
                <a:solidFill>
                  <a:srgbClr val="FFFF00"/>
                </a:solidFill>
                <a:latin typeface="Times New Roman" pitchFamily="18" charset="0"/>
                <a:cs typeface="Times New Roman" pitchFamily="18" charset="0"/>
              </a:rPr>
              <a:t>Henry VIII </a:t>
            </a:r>
            <a:r>
              <a:rPr lang="en-US" sz="2400" dirty="0" smtClean="0">
                <a:latin typeface="Times New Roman" pitchFamily="18" charset="0"/>
                <a:cs typeface="Times New Roman" pitchFamily="18" charset="0"/>
              </a:rPr>
              <a:t>and </a:t>
            </a:r>
            <a:r>
              <a:rPr lang="en-US" sz="2400" dirty="0" smtClean="0">
                <a:solidFill>
                  <a:srgbClr val="FF6699"/>
                </a:solidFill>
                <a:latin typeface="Times New Roman" pitchFamily="18" charset="0"/>
                <a:cs typeface="Times New Roman" pitchFamily="18" charset="0"/>
              </a:rPr>
              <a:t>Vincent Van Gogh</a:t>
            </a:r>
            <a:r>
              <a:rPr lang="en-US" sz="2400" dirty="0" smtClean="0">
                <a:latin typeface="Times New Roman" pitchFamily="18" charset="0"/>
                <a:cs typeface="Times New Roman" pitchFamily="18" charset="0"/>
              </a:rPr>
              <a:t>.</a:t>
            </a:r>
          </a:p>
          <a:p>
            <a:pPr algn="just">
              <a:buBlip>
                <a:blip r:embed="rId2"/>
              </a:buBlip>
            </a:pPr>
            <a:r>
              <a:rPr lang="en-US" sz="2400" dirty="0" smtClean="0">
                <a:effectLst>
                  <a:outerShdw blurRad="38100" dist="38100" dir="2700000" algn="tl">
                    <a:srgbClr val="000000">
                      <a:alpha val="43137"/>
                    </a:srgbClr>
                  </a:outerShdw>
                </a:effectLst>
                <a:latin typeface="Times New Roman" pitchFamily="18" charset="0"/>
                <a:cs typeface="Times New Roman" pitchFamily="18" charset="0"/>
              </a:rPr>
              <a:t> Periods of  decreasing incidence of syphilis may be attributed to increased awareness to syphilis and other STDs, aggressive screening and emphasis on primary prevention of these diseases.</a:t>
            </a:r>
          </a:p>
          <a:p>
            <a:pPr algn="just">
              <a:buBlip>
                <a:blip r:embed="rId2"/>
              </a:buBlip>
            </a:pPr>
            <a:r>
              <a:rPr lang="en-US" sz="24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effectLst>
                  <a:outerShdw blurRad="38100" dist="38100" dir="2700000" algn="tl">
                    <a:srgbClr val="000000">
                      <a:alpha val="43137"/>
                    </a:srgbClr>
                  </a:outerShdw>
                </a:effectLst>
                <a:latin typeface="Times New Roman" pitchFamily="18" charset="0"/>
                <a:cs typeface="Times New Roman" pitchFamily="18" charset="0"/>
              </a:rPr>
              <a:t>Trends for congenital syphilis cases closely parallel those for acquired cases in women, namely, a decreased incidence over the past decade.</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304800"/>
            <a:ext cx="8458200" cy="4832092"/>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latin typeface="Times New Roman" pitchFamily="18" charset="0"/>
                <a:cs typeface="Times New Roman" pitchFamily="18" charset="0"/>
              </a:rPr>
              <a:t>Epidemiology of Syphilis</a:t>
            </a:r>
          </a:p>
          <a:p>
            <a:pPr algn="just">
              <a:buClr>
                <a:srgbClr val="FF6699"/>
              </a:buClr>
            </a:pP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Age Distribution of Syphilis</a:t>
            </a:r>
          </a:p>
          <a:p>
            <a:pPr algn="just">
              <a:buClr>
                <a:srgbClr val="FF6699"/>
              </a:buClr>
            </a:pPr>
            <a:r>
              <a:rPr lang="en-US" sz="2800" dirty="0" smtClean="0">
                <a:latin typeface="Times New Roman" pitchFamily="18" charset="0"/>
                <a:cs typeface="Times New Roman" pitchFamily="18" charset="0"/>
              </a:rPr>
              <a:t>Syphilis is most common during the years of peak sexual activity (15-45 years).</a:t>
            </a: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just">
              <a:buClr>
                <a:srgbClr val="FF6699"/>
              </a:buClr>
            </a:pPr>
            <a:endPar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a:p>
            <a:pPr algn="just">
              <a:buClr>
                <a:srgbClr val="FF6699"/>
              </a:buClr>
            </a:pPr>
            <a:r>
              <a:rPr lang="en-US"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Sex Distribution of Syphilis</a:t>
            </a:r>
          </a:p>
          <a:p>
            <a:pPr algn="just">
              <a:buClr>
                <a:srgbClr val="FF6699"/>
              </a:buClr>
              <a:buFont typeface="Wingdings" pitchFamily="2" charset="2"/>
              <a:buChar char="ü"/>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Males are affected more frequently with primary and secondary syphilis than females with variable sex ratios. </a:t>
            </a:r>
          </a:p>
          <a:p>
            <a:pPr algn="just">
              <a:buClr>
                <a:srgbClr val="FF6699"/>
              </a:buClr>
              <a:buFont typeface="Wingdings" pitchFamily="2" charset="2"/>
              <a:buChar char="ü"/>
            </a:pPr>
            <a:r>
              <a:rPr lang="en-US" sz="2800" dirty="0" smtClean="0">
                <a:effectLst>
                  <a:outerShdw blurRad="38100" dist="38100" dir="2700000" algn="tl">
                    <a:srgbClr val="000000">
                      <a:alpha val="43137"/>
                    </a:srgbClr>
                  </a:outerShdw>
                </a:effectLst>
                <a:latin typeface="Times New Roman" pitchFamily="18" charset="0"/>
                <a:cs typeface="Times New Roman" pitchFamily="18" charset="0"/>
              </a:rPr>
              <a:t> Since 2002, syphilis was much more prevalent among males largely due to the increased rate of disease among MSM (Men who have sex with men).</a:t>
            </a:r>
            <a:endParaRPr lang="en-US" sz="28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0" y="304800"/>
            <a:ext cx="8458200" cy="6409447"/>
          </a:xfrm>
          <a:prstGeom prst="rect">
            <a:avLst/>
          </a:prstGeom>
          <a:noFill/>
        </p:spPr>
        <p:txBody>
          <a:bodyPr wrap="square" rtlCol="0">
            <a:spAutoFit/>
          </a:bodyPr>
          <a:lstStyle/>
          <a:p>
            <a:pPr algn="just"/>
            <a:r>
              <a:rPr lang="en-US" sz="2800" dirty="0" smtClean="0">
                <a:solidFill>
                  <a:srgbClr val="FF6699"/>
                </a:solidFill>
              </a:rPr>
              <a:t>Prognosis of syphilis</a:t>
            </a:r>
          </a:p>
          <a:p>
            <a:pPr algn="just"/>
            <a:r>
              <a:rPr lang="en-US" sz="2550" dirty="0" smtClean="0"/>
              <a:t>The overall prognosis in syphilis depends upon the stage, extent and duration of the disease in addition to prior attempts to treat the diseases as </a:t>
            </a:r>
            <a:r>
              <a:rPr lang="en-US" sz="2550" i="1" dirty="0" smtClean="0">
                <a:solidFill>
                  <a:srgbClr val="FFFF00"/>
                </a:solidFill>
                <a:effectLst>
                  <a:outerShdw blurRad="38100" dist="38100" dir="2700000" algn="tl">
                    <a:srgbClr val="000000">
                      <a:alpha val="43137"/>
                    </a:srgbClr>
                  </a:outerShdw>
                </a:effectLst>
              </a:rPr>
              <a:t>T. Pallidum </a:t>
            </a:r>
            <a:r>
              <a:rPr lang="en-US" sz="2550" dirty="0" smtClean="0"/>
              <a:t>remains highly responsive to penicillins, and cure is likely.</a:t>
            </a:r>
          </a:p>
          <a:p>
            <a:pPr algn="just"/>
            <a:r>
              <a:rPr lang="en-US" sz="2550" dirty="0" smtClean="0"/>
              <a:t>The prognosis is usually good for primary stages (primary and secondary syphilis) if the there is no auditory, ocular or other neurologic involvement. </a:t>
            </a:r>
          </a:p>
          <a:p>
            <a:pPr algn="just"/>
            <a:r>
              <a:rPr lang="en-US" sz="2550" dirty="0" smtClean="0"/>
              <a:t>Latent syphilis can persist for years or decades.</a:t>
            </a:r>
          </a:p>
          <a:p>
            <a:pPr algn="just"/>
            <a:r>
              <a:rPr lang="en-US" sz="2550" dirty="0" smtClean="0"/>
              <a:t>Tertiary syphilis may have significant neurologic and cardiovascular consequences especially if it occurs after long latent period i.e. with advancing age. </a:t>
            </a:r>
          </a:p>
          <a:p>
            <a:pPr algn="just"/>
            <a:r>
              <a:rPr lang="en-US" sz="2550" dirty="0" smtClean="0"/>
              <a:t>Primary complications of syphilis are rare since the introduction of penicillin in 1950s. If syphilis is left untreated, about 1/3 of the patients develop complications, these are mainly:</a:t>
            </a:r>
            <a:endParaRPr lang="en-US" sz="255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nvPr>
        </p:nvGraphicFramePr>
        <p:xfrm>
          <a:off x="457200" y="304800"/>
          <a:ext cx="82296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533400" y="5410200"/>
            <a:ext cx="7772400" cy="646331"/>
          </a:xfrm>
          <a:prstGeom prst="rect">
            <a:avLst/>
          </a:prstGeom>
          <a:noFill/>
        </p:spPr>
        <p:txBody>
          <a:bodyPr wrap="square" rtlCol="0">
            <a:spAutoFit/>
          </a:bodyPr>
          <a:lstStyle/>
          <a:p>
            <a:pPr algn="ctr"/>
            <a:r>
              <a:rPr lang="en-US" sz="3600" dirty="0" smtClean="0">
                <a:solidFill>
                  <a:srgbClr val="FFFF00"/>
                </a:solidFill>
                <a:effectLst>
                  <a:outerShdw blurRad="38100" dist="38100" dir="2700000" algn="tl">
                    <a:srgbClr val="000000">
                      <a:alpha val="43137"/>
                    </a:srgbClr>
                  </a:outerShdw>
                </a:effectLst>
              </a:rPr>
              <a:t>Complications of untreated syphilis</a:t>
            </a:r>
            <a:endParaRPr lang="en-US" sz="3600" dirty="0">
              <a:solidFill>
                <a:srgbClr val="FFFF0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457200" y="457200"/>
            <a:ext cx="8229600" cy="5293757"/>
          </a:xfrm>
          <a:prstGeom prst="rect">
            <a:avLst/>
          </a:prstGeom>
          <a:noFill/>
        </p:spPr>
        <p:txBody>
          <a:bodyPr wrap="square" rtlCol="0">
            <a:spAutoFit/>
          </a:bodyPr>
          <a:lstStyle/>
          <a:p>
            <a:pPr algn="just"/>
            <a:r>
              <a:rPr lang="en-US" sz="2600" dirty="0" smtClean="0">
                <a:solidFill>
                  <a:srgbClr val="FF6699"/>
                </a:solidFill>
                <a:effectLst>
                  <a:outerShdw blurRad="38100" dist="38100" dir="2700000" algn="tl">
                    <a:srgbClr val="000000">
                      <a:alpha val="43137"/>
                    </a:srgbClr>
                  </a:outerShdw>
                </a:effectLst>
              </a:rPr>
              <a:t>Congenital syphilis </a:t>
            </a:r>
            <a:r>
              <a:rPr lang="en-US" sz="2600" dirty="0" smtClean="0"/>
              <a:t>is the most serious outcome of syphilis in women. A higher proportion of infants are affected if the mother has untreated secondary syphilis, compared to untreated early latent syphilis.</a:t>
            </a:r>
          </a:p>
          <a:p>
            <a:pPr algn="just"/>
            <a:r>
              <a:rPr lang="en-US" sz="2600" dirty="0" smtClean="0"/>
              <a:t> </a:t>
            </a:r>
          </a:p>
          <a:p>
            <a:pPr algn="just"/>
            <a:r>
              <a:rPr lang="en-US" sz="2600" i="1" dirty="0" smtClean="0">
                <a:solidFill>
                  <a:srgbClr val="FFFF00"/>
                </a:solidFill>
                <a:effectLst>
                  <a:outerShdw blurRad="38100" dist="38100" dir="2700000" algn="tl">
                    <a:srgbClr val="000000">
                      <a:alpha val="43137"/>
                    </a:srgbClr>
                  </a:outerShdw>
                </a:effectLst>
              </a:rPr>
              <a:t>T. pallidum </a:t>
            </a:r>
            <a:r>
              <a:rPr lang="en-US" sz="2600" dirty="0" smtClean="0"/>
              <a:t>does not invade the placental tissue or the fetus until the fifth month of gestation, syphilis causes late abortion, still birth, or death soon after delivery in more than 40% of untreated maternal infections.</a:t>
            </a:r>
          </a:p>
          <a:p>
            <a:pPr algn="just"/>
            <a:endParaRPr lang="en-US" sz="2600" dirty="0" smtClean="0"/>
          </a:p>
          <a:p>
            <a:pPr algn="just"/>
            <a:r>
              <a:rPr lang="en-US" sz="2600" dirty="0" smtClean="0"/>
              <a:t>Pregnant women having early syphilis, it is likely that the mother will deliver a child not infected by syphilis if the mother was treated properly.</a:t>
            </a:r>
            <a:endParaRPr lang="en-US" sz="26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57200" y="381000"/>
            <a:ext cx="8229600" cy="6017032"/>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rPr>
              <a:t>Clinical presentation of syphilis</a:t>
            </a:r>
          </a:p>
          <a:p>
            <a:pPr algn="just"/>
            <a:r>
              <a:rPr lang="en-US" sz="2550" dirty="0" smtClean="0"/>
              <a:t>Syphilis in its all stages has a broad and nonspecific manifestations and may masquerade as many other diseases (‘</a:t>
            </a:r>
            <a:r>
              <a:rPr lang="en-US" sz="2550" dirty="0" smtClean="0">
                <a:solidFill>
                  <a:srgbClr val="FF6699"/>
                </a:solidFill>
                <a:effectLst>
                  <a:outerShdw blurRad="38100" dist="38100" dir="2700000" algn="tl">
                    <a:srgbClr val="000000">
                      <a:alpha val="43137"/>
                    </a:srgbClr>
                  </a:outerShdw>
                </a:effectLst>
              </a:rPr>
              <a:t>great imitator/impostor</a:t>
            </a:r>
            <a:r>
              <a:rPr lang="en-US" sz="2550" dirty="0" smtClean="0"/>
              <a:t>”) that necessitates a </a:t>
            </a:r>
            <a:r>
              <a:rPr lang="en-US" sz="2550" dirty="0" smtClean="0">
                <a:solidFill>
                  <a:srgbClr val="FFFF00"/>
                </a:solidFill>
                <a:effectLst>
                  <a:outerShdw blurRad="38100" dist="38100" dir="2700000" algn="tl">
                    <a:srgbClr val="000000">
                      <a:alpha val="43137"/>
                    </a:srgbClr>
                  </a:outerShdw>
                </a:effectLst>
              </a:rPr>
              <a:t>high index of suspicion </a:t>
            </a:r>
            <a:r>
              <a:rPr lang="en-US" sz="2550" dirty="0" smtClean="0"/>
              <a:t>to reach the proper diagnosis.</a:t>
            </a:r>
          </a:p>
          <a:p>
            <a:pPr algn="just"/>
            <a:endParaRPr lang="en-US" sz="2550" dirty="0" smtClean="0"/>
          </a:p>
          <a:p>
            <a:pPr algn="just"/>
            <a:r>
              <a:rPr lang="en-US" sz="2550" dirty="0" smtClean="0"/>
              <a:t>During history taking of suspected syphilis case it is important to enquire about </a:t>
            </a:r>
            <a:r>
              <a:rPr lang="en-US" sz="2550" dirty="0" smtClean="0">
                <a:solidFill>
                  <a:srgbClr val="FF6699"/>
                </a:solidFill>
                <a:effectLst>
                  <a:outerShdw blurRad="38100" dist="38100" dir="2700000" algn="tl">
                    <a:srgbClr val="000000">
                      <a:alpha val="43137"/>
                    </a:srgbClr>
                  </a:outerShdw>
                </a:effectLst>
              </a:rPr>
              <a:t>sexual and social history</a:t>
            </a:r>
            <a:r>
              <a:rPr lang="en-US" sz="2550" dirty="0" smtClean="0"/>
              <a:t> (sex practicing, no. of sexual partners, use of condom, history of other STDs in the patient and his partners, i.v drug use and exposure to blood products).</a:t>
            </a:r>
          </a:p>
          <a:p>
            <a:pPr algn="just"/>
            <a:endParaRPr lang="en-US" sz="2550" dirty="0" smtClean="0"/>
          </a:p>
          <a:p>
            <a:pPr algn="just"/>
            <a:r>
              <a:rPr lang="en-US" sz="2550" dirty="0" smtClean="0"/>
              <a:t>For children and infants suspected to be syphilitics seek maternal history (exposure to infected individuals or blood products) and history of sexual abuse.</a:t>
            </a:r>
            <a:endParaRPr lang="en-US" sz="255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554534"/>
            <a:ext cx="8534400" cy="5693866"/>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rPr>
              <a:t>Primary syphilis (Chancre)</a:t>
            </a:r>
          </a:p>
          <a:p>
            <a:pPr algn="just">
              <a:buBlip>
                <a:blip r:embed="rId2"/>
              </a:buBlip>
            </a:pPr>
            <a:r>
              <a:rPr lang="en-US" sz="2600" dirty="0" smtClean="0"/>
              <a:t> </a:t>
            </a:r>
            <a:r>
              <a:rPr lang="en-US" sz="2800" dirty="0" smtClean="0"/>
              <a:t>The incubation period averages 3 weeks (range 9-90 days).</a:t>
            </a:r>
          </a:p>
          <a:p>
            <a:pPr algn="just">
              <a:buBlip>
                <a:blip r:embed="rId2"/>
              </a:buBlip>
            </a:pPr>
            <a:r>
              <a:rPr lang="en-US" sz="2800" dirty="0" smtClean="0"/>
              <a:t> The </a:t>
            </a:r>
            <a:r>
              <a:rPr lang="en-US" sz="2800" dirty="0" smtClean="0">
                <a:solidFill>
                  <a:srgbClr val="FFFF00"/>
                </a:solidFill>
                <a:effectLst>
                  <a:outerShdw blurRad="38100" dist="38100" dir="2700000" algn="tl">
                    <a:srgbClr val="000000">
                      <a:alpha val="43137"/>
                    </a:srgbClr>
                  </a:outerShdw>
                </a:effectLst>
              </a:rPr>
              <a:t>chancre</a:t>
            </a:r>
            <a:r>
              <a:rPr lang="en-US" sz="2800" dirty="0" smtClean="0"/>
              <a:t> develops at the site of primary inoculation is usually painless, solitary, raised, firm, red papule that may erode to create an ulcerative crater within the papule. </a:t>
            </a:r>
          </a:p>
          <a:p>
            <a:pPr algn="just">
              <a:buBlip>
                <a:blip r:embed="rId2"/>
              </a:buBlip>
            </a:pPr>
            <a:r>
              <a:rPr lang="en-US" sz="2800" dirty="0" smtClean="0"/>
              <a:t> The </a:t>
            </a:r>
            <a:r>
              <a:rPr lang="en-US" sz="2800" dirty="0" smtClean="0">
                <a:solidFill>
                  <a:srgbClr val="FFFF00"/>
                </a:solidFill>
                <a:effectLst>
                  <a:outerShdw blurRad="38100" dist="38100" dir="2700000" algn="tl">
                    <a:srgbClr val="000000">
                      <a:alpha val="43137"/>
                    </a:srgbClr>
                  </a:outerShdw>
                </a:effectLst>
              </a:rPr>
              <a:t>chancre</a:t>
            </a:r>
            <a:r>
              <a:rPr lang="en-US" sz="2800" dirty="0" smtClean="0"/>
              <a:t> has a punched-out base and rolled edges and is highly infectious (spirochetes can be isolated from the ulcer’s surface or the overlying exudate).</a:t>
            </a:r>
          </a:p>
          <a:p>
            <a:pPr algn="just">
              <a:buBlip>
                <a:blip r:embed="rId2"/>
              </a:buBlip>
            </a:pPr>
            <a:r>
              <a:rPr lang="en-US" sz="2800" dirty="0" smtClean="0"/>
              <a:t> Most </a:t>
            </a:r>
            <a:r>
              <a:rPr lang="en-US" sz="2800" dirty="0" smtClean="0">
                <a:solidFill>
                  <a:srgbClr val="FFFF00"/>
                </a:solidFill>
                <a:effectLst>
                  <a:outerShdw blurRad="38100" dist="38100" dir="2700000" algn="tl">
                    <a:srgbClr val="000000">
                      <a:alpha val="43137"/>
                    </a:srgbClr>
                  </a:outerShdw>
                </a:effectLst>
              </a:rPr>
              <a:t>chancres</a:t>
            </a:r>
            <a:r>
              <a:rPr lang="en-US" sz="2800" dirty="0" smtClean="0"/>
              <a:t> (90%) are </a:t>
            </a:r>
            <a:r>
              <a:rPr lang="en-US" sz="2800" dirty="0" smtClean="0">
                <a:solidFill>
                  <a:srgbClr val="FF6699"/>
                </a:solidFill>
                <a:effectLst>
                  <a:outerShdw blurRad="38100" dist="38100" dir="2700000" algn="tl">
                    <a:srgbClr val="000000">
                      <a:alpha val="43137"/>
                    </a:srgbClr>
                  </a:outerShdw>
                </a:effectLst>
              </a:rPr>
              <a:t>genital</a:t>
            </a:r>
            <a:r>
              <a:rPr lang="en-US" sz="2800" dirty="0" smtClean="0"/>
              <a:t> (mainly on the glans penis and the vulva or cervix), whereas about 10% of chancres are </a:t>
            </a:r>
            <a:r>
              <a:rPr lang="en-US" sz="2800" dirty="0" smtClean="0">
                <a:solidFill>
                  <a:srgbClr val="FF6699"/>
                </a:solidFill>
                <a:effectLst>
                  <a:outerShdw blurRad="38100" dist="38100" dir="2700000" algn="tl">
                    <a:srgbClr val="000000">
                      <a:alpha val="43137"/>
                    </a:srgbClr>
                  </a:outerShdw>
                </a:effectLst>
              </a:rPr>
              <a:t>extragenital</a:t>
            </a:r>
            <a:r>
              <a:rPr lang="en-US" sz="2800" dirty="0" smtClean="0"/>
              <a:t> (anus, oropharynx, tongue, nipples, fingers &amp; other extragenital sites).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457200" y="695265"/>
            <a:ext cx="8229600" cy="4832092"/>
          </a:xfrm>
          <a:prstGeom prst="rect">
            <a:avLst/>
          </a:prstGeom>
        </p:spPr>
        <p:txBody>
          <a:bodyPr wrap="square">
            <a:spAutoFit/>
          </a:bodyPr>
          <a:lstStyle/>
          <a:p>
            <a:pPr algn="just"/>
            <a:r>
              <a:rPr lang="en-US" sz="2800" dirty="0" smtClean="0">
                <a:solidFill>
                  <a:srgbClr val="FF6699"/>
                </a:solidFill>
                <a:effectLst>
                  <a:outerShdw blurRad="38100" dist="38100" dir="2700000" algn="tl">
                    <a:srgbClr val="000000">
                      <a:alpha val="43137"/>
                    </a:srgbClr>
                  </a:outerShdw>
                </a:effectLst>
              </a:rPr>
              <a:t>Primary syphilis</a:t>
            </a:r>
          </a:p>
          <a:p>
            <a:pPr algn="just">
              <a:buBlip>
                <a:blip r:embed="rId2"/>
              </a:buBlip>
            </a:pPr>
            <a:r>
              <a:rPr lang="en-US" sz="2600" dirty="0" smtClean="0"/>
              <a:t> </a:t>
            </a:r>
            <a:r>
              <a:rPr lang="en-US" sz="2800" dirty="0" smtClean="0"/>
              <a:t>Multiple genital chancres may occur in some patients and sometimes they appear as “</a:t>
            </a:r>
            <a:r>
              <a:rPr lang="en-US" sz="2800" dirty="0" smtClean="0">
                <a:solidFill>
                  <a:srgbClr val="FFFF00"/>
                </a:solidFill>
              </a:rPr>
              <a:t>kissing ulcers</a:t>
            </a:r>
            <a:r>
              <a:rPr lang="en-US" sz="2800" dirty="0" smtClean="0"/>
              <a:t>” on opposing skin surfaces like on the labia.</a:t>
            </a:r>
          </a:p>
          <a:p>
            <a:pPr algn="just">
              <a:buBlip>
                <a:blip r:embed="rId2"/>
              </a:buBlip>
            </a:pPr>
            <a:r>
              <a:rPr lang="en-US" sz="2800" dirty="0" smtClean="0"/>
              <a:t> Occasionally, the chancre may be </a:t>
            </a:r>
            <a:r>
              <a:rPr lang="en-US" sz="2800" dirty="0" smtClean="0">
                <a:solidFill>
                  <a:srgbClr val="FF6699"/>
                </a:solidFill>
              </a:rPr>
              <a:t>hidden</a:t>
            </a:r>
            <a:r>
              <a:rPr lang="en-US" sz="2800" dirty="0" smtClean="0"/>
              <a:t> like intra-urethral or intra-anal and the patient may present with secondary syphilis for the first time.</a:t>
            </a:r>
          </a:p>
          <a:p>
            <a:pPr algn="just">
              <a:buBlip>
                <a:blip r:embed="rId2"/>
              </a:buBlip>
            </a:pPr>
            <a:r>
              <a:rPr lang="en-US" sz="2800" dirty="0" smtClean="0"/>
              <a:t> Regional </a:t>
            </a:r>
            <a:r>
              <a:rPr lang="en-US" sz="2800" dirty="0" smtClean="0">
                <a:solidFill>
                  <a:srgbClr val="FFFF00"/>
                </a:solidFill>
              </a:rPr>
              <a:t>nontender</a:t>
            </a:r>
            <a:r>
              <a:rPr lang="en-US" sz="2800" dirty="0" smtClean="0"/>
              <a:t> lymphadenopathy usually follow the appearance of the chancre by 1-2 weeks.</a:t>
            </a:r>
          </a:p>
          <a:p>
            <a:pPr algn="just">
              <a:buBlip>
                <a:blip r:embed="rId2"/>
              </a:buBlip>
            </a:pPr>
            <a:r>
              <a:rPr lang="en-US" sz="2800" dirty="0" smtClean="0"/>
              <a:t> The </a:t>
            </a:r>
            <a:r>
              <a:rPr lang="en-US" sz="2800" dirty="0" smtClean="0">
                <a:solidFill>
                  <a:srgbClr val="FFFF00"/>
                </a:solidFill>
              </a:rPr>
              <a:t>chancre </a:t>
            </a:r>
            <a:r>
              <a:rPr lang="en-US" sz="2800" dirty="0" smtClean="0"/>
              <a:t>usually</a:t>
            </a:r>
            <a:r>
              <a:rPr lang="en-US" sz="2800" dirty="0" smtClean="0">
                <a:solidFill>
                  <a:srgbClr val="FFFF00"/>
                </a:solidFill>
              </a:rPr>
              <a:t> </a:t>
            </a:r>
            <a:r>
              <a:rPr lang="en-US" sz="2800" dirty="0" smtClean="0"/>
              <a:t>heals within 3-12 weeks with  residual scar formation.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3" name="Picture 2" descr="D:\BOLOGNIA\images\82FF6.jpg"/>
          <p:cNvPicPr>
            <a:picLocks noChangeAspect="1" noChangeArrowheads="1"/>
          </p:cNvPicPr>
          <p:nvPr/>
        </p:nvPicPr>
        <p:blipFill>
          <a:blip r:embed="rId2" cstate="print"/>
          <a:srcRect/>
          <a:stretch>
            <a:fillRect/>
          </a:stretch>
        </p:blipFill>
        <p:spPr bwMode="auto">
          <a:xfrm>
            <a:off x="228600" y="228600"/>
            <a:ext cx="4434074" cy="6400800"/>
          </a:xfrm>
          <a:prstGeom prst="rect">
            <a:avLst/>
          </a:prstGeom>
          <a:noFill/>
          <a:ln w="9525">
            <a:noFill/>
            <a:miter lim="800000"/>
            <a:headEnd/>
            <a:tailEnd/>
          </a:ln>
        </p:spPr>
      </p:pic>
      <p:pic>
        <p:nvPicPr>
          <p:cNvPr id="4" name="Picture 3" descr="syphilis-300x228.jpg"/>
          <p:cNvPicPr>
            <a:picLocks noChangeAspect="1"/>
          </p:cNvPicPr>
          <p:nvPr/>
        </p:nvPicPr>
        <p:blipFill>
          <a:blip r:embed="rId3" cstate="print"/>
          <a:stretch>
            <a:fillRect/>
          </a:stretch>
        </p:blipFill>
        <p:spPr>
          <a:xfrm>
            <a:off x="4800600" y="1752600"/>
            <a:ext cx="4060657" cy="4114800"/>
          </a:xfrm>
          <a:prstGeom prst="rect">
            <a:avLst/>
          </a:prstGeom>
          <a:ln>
            <a:noFill/>
          </a:ln>
          <a:effectLst>
            <a:softEdge rad="112500"/>
          </a:effectLst>
        </p:spPr>
      </p:pic>
      <p:sp>
        <p:nvSpPr>
          <p:cNvPr id="5" name="TextBox 4"/>
          <p:cNvSpPr txBox="1"/>
          <p:nvPr/>
        </p:nvSpPr>
        <p:spPr>
          <a:xfrm>
            <a:off x="5105400" y="838200"/>
            <a:ext cx="3505200" cy="584775"/>
          </a:xfrm>
          <a:prstGeom prst="rect">
            <a:avLst/>
          </a:prstGeom>
          <a:noFill/>
        </p:spPr>
        <p:txBody>
          <a:bodyPr wrap="square" rtlCol="0">
            <a:spAutoFit/>
          </a:bodyPr>
          <a:lstStyle/>
          <a:p>
            <a:r>
              <a:rPr lang="en-US" sz="3200" dirty="0" smtClean="0"/>
              <a:t>Syphilitic Chancre</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3" name="Picture 5" descr="loadBinary"/>
          <p:cNvPicPr>
            <a:picLocks noChangeAspect="1" noChangeArrowheads="1"/>
          </p:cNvPicPr>
          <p:nvPr/>
        </p:nvPicPr>
        <p:blipFill>
          <a:blip r:embed="rId2" cstate="print"/>
          <a:srcRect b="5128"/>
          <a:stretch>
            <a:fillRect/>
          </a:stretch>
        </p:blipFill>
        <p:spPr bwMode="auto">
          <a:xfrm>
            <a:off x="4724400" y="1171728"/>
            <a:ext cx="4171447" cy="4695672"/>
          </a:xfrm>
          <a:prstGeom prst="rect">
            <a:avLst/>
          </a:prstGeom>
          <a:ln>
            <a:noFill/>
          </a:ln>
          <a:effectLst>
            <a:softEdge rad="112500"/>
          </a:effectLst>
        </p:spPr>
      </p:pic>
      <p:pic>
        <p:nvPicPr>
          <p:cNvPr id="4" name="Picture 4" descr="Syphilis picture primary  syphilis_picture_primary_12.jpg">
            <a:hlinkClick r:id="rId3"/>
          </p:cNvPr>
          <p:cNvPicPr>
            <a:picLocks noChangeAspect="1" noChangeArrowheads="1"/>
          </p:cNvPicPr>
          <p:nvPr/>
        </p:nvPicPr>
        <p:blipFill>
          <a:blip r:embed="rId4" cstate="print"/>
          <a:srcRect/>
          <a:stretch>
            <a:fillRect/>
          </a:stretch>
        </p:blipFill>
        <p:spPr>
          <a:xfrm>
            <a:off x="304800" y="1143000"/>
            <a:ext cx="4105776" cy="4800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3" name="Picture 2" descr="D:\BOLOGNIA\images\82FF20.jpg"/>
          <p:cNvPicPr>
            <a:picLocks noChangeAspect="1" noChangeArrowheads="1"/>
          </p:cNvPicPr>
          <p:nvPr/>
        </p:nvPicPr>
        <p:blipFill>
          <a:blip r:embed="rId2" cstate="print"/>
          <a:srcRect r="51579" b="8011"/>
          <a:stretch>
            <a:fillRect/>
          </a:stretch>
        </p:blipFill>
        <p:spPr bwMode="auto">
          <a:xfrm>
            <a:off x="1219200" y="838200"/>
            <a:ext cx="6248400" cy="4242033"/>
          </a:xfrm>
          <a:prstGeom prst="rect">
            <a:avLst/>
          </a:prstGeom>
          <a:noFill/>
          <a:ln w="9525">
            <a:noFill/>
            <a:miter lim="800000"/>
            <a:headEnd/>
            <a:tailEnd/>
          </a:ln>
        </p:spPr>
      </p:pic>
      <p:pic>
        <p:nvPicPr>
          <p:cNvPr id="4" name="Picture 4" descr="penile_c"/>
          <p:cNvPicPr>
            <a:picLocks noChangeAspect="1" noChangeArrowheads="1"/>
          </p:cNvPicPr>
          <p:nvPr/>
        </p:nvPicPr>
        <p:blipFill>
          <a:blip r:embed="rId3" cstate="print"/>
          <a:srcRect t="80000" b="3529"/>
          <a:stretch>
            <a:fillRect/>
          </a:stretch>
        </p:blipFill>
        <p:spPr>
          <a:xfrm>
            <a:off x="1163319" y="5486400"/>
            <a:ext cx="6304281" cy="10668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3" name="Picture 5" descr="[Syphilitic chancre]"/>
          <p:cNvPicPr>
            <a:picLocks noChangeAspect="1" noChangeArrowheads="1"/>
          </p:cNvPicPr>
          <p:nvPr/>
        </p:nvPicPr>
        <p:blipFill>
          <a:blip r:embed="rId2" cstate="print"/>
          <a:srcRect/>
          <a:stretch>
            <a:fillRect/>
          </a:stretch>
        </p:blipFill>
        <p:spPr bwMode="auto">
          <a:xfrm>
            <a:off x="1143000" y="533400"/>
            <a:ext cx="6781800" cy="5369957"/>
          </a:xfrm>
          <a:prstGeom prst="rect">
            <a:avLst/>
          </a:prstGeom>
          <a:noFill/>
          <a:ln w="9525">
            <a:noFill/>
            <a:miter lim="800000"/>
            <a:headEnd/>
            <a:tailEnd/>
          </a:ln>
        </p:spPr>
      </p:pic>
      <p:sp>
        <p:nvSpPr>
          <p:cNvPr id="4" name="TextBox 3"/>
          <p:cNvSpPr txBox="1"/>
          <p:nvPr/>
        </p:nvSpPr>
        <p:spPr>
          <a:xfrm>
            <a:off x="2209800" y="6019800"/>
            <a:ext cx="4191000" cy="646331"/>
          </a:xfrm>
          <a:prstGeom prst="rect">
            <a:avLst/>
          </a:prstGeom>
          <a:noFill/>
        </p:spPr>
        <p:txBody>
          <a:bodyPr wrap="square" rtlCol="0">
            <a:spAutoFit/>
          </a:bodyPr>
          <a:lstStyle/>
          <a:p>
            <a:r>
              <a:rPr lang="en-US" sz="3600" dirty="0" smtClean="0">
                <a:solidFill>
                  <a:srgbClr val="FFFF00"/>
                </a:solidFill>
              </a:rPr>
              <a:t>“Kissing chancres”</a:t>
            </a:r>
            <a:endParaRPr lang="en-US" sz="3600" dirty="0">
              <a:solidFill>
                <a:srgbClr val="FFFF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r>
              <a:rPr lang="en-US" sz="4000" dirty="0" smtClean="0">
                <a:solidFill>
                  <a:srgbClr val="FFFF00"/>
                </a:solidFill>
                <a:effectLst>
                  <a:outerShdw blurRad="38100" dist="38100" dir="2700000" algn="tl">
                    <a:srgbClr val="000000">
                      <a:alpha val="43137"/>
                    </a:srgbClr>
                  </a:outerShdw>
                </a:effectLst>
              </a:rPr>
              <a:t>Primary syphilis-chancre</a:t>
            </a:r>
          </a:p>
        </p:txBody>
      </p:sp>
      <p:pic>
        <p:nvPicPr>
          <p:cNvPr id="4099" name="Picture 3" descr="E:\STD 5.jpg"/>
          <p:cNvPicPr>
            <a:picLocks noChangeAspect="1" noChangeArrowheads="1"/>
          </p:cNvPicPr>
          <p:nvPr/>
        </p:nvPicPr>
        <p:blipFill>
          <a:blip r:embed="rId2" cstate="print"/>
          <a:srcRect/>
          <a:stretch>
            <a:fillRect/>
          </a:stretch>
        </p:blipFill>
        <p:spPr bwMode="auto">
          <a:xfrm>
            <a:off x="1219200" y="1487983"/>
            <a:ext cx="6553200" cy="4896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3" name="Picture 3" descr="E:\STD 6.jpg"/>
          <p:cNvPicPr>
            <a:picLocks noChangeAspect="1" noChangeArrowheads="1"/>
          </p:cNvPicPr>
          <p:nvPr/>
        </p:nvPicPr>
        <p:blipFill>
          <a:blip r:embed="rId2" cstate="print"/>
          <a:srcRect l="7498"/>
          <a:stretch>
            <a:fillRect/>
          </a:stretch>
        </p:blipFill>
        <p:spPr bwMode="auto">
          <a:xfrm>
            <a:off x="4367213" y="152400"/>
            <a:ext cx="4700587" cy="3492500"/>
          </a:xfrm>
          <a:prstGeom prst="rect">
            <a:avLst/>
          </a:prstGeom>
          <a:noFill/>
          <a:ln w="9525">
            <a:noFill/>
            <a:miter lim="800000"/>
            <a:headEnd/>
            <a:tailEnd/>
          </a:ln>
        </p:spPr>
      </p:pic>
      <p:pic>
        <p:nvPicPr>
          <p:cNvPr id="4" name="Picture 3" descr="E:\STD 7.jpg"/>
          <p:cNvPicPr>
            <a:picLocks noChangeAspect="1" noChangeArrowheads="1"/>
          </p:cNvPicPr>
          <p:nvPr/>
        </p:nvPicPr>
        <p:blipFill>
          <a:blip r:embed="rId3" cstate="print"/>
          <a:srcRect r="17526"/>
          <a:stretch>
            <a:fillRect/>
          </a:stretch>
        </p:blipFill>
        <p:spPr bwMode="auto">
          <a:xfrm>
            <a:off x="76200" y="3505200"/>
            <a:ext cx="4191000" cy="3352800"/>
          </a:xfrm>
          <a:prstGeom prst="rect">
            <a:avLst/>
          </a:prstGeom>
          <a:noFill/>
          <a:ln w="9525">
            <a:noFill/>
            <a:miter lim="800000"/>
            <a:headEnd/>
            <a:tailEnd/>
          </a:ln>
        </p:spPr>
      </p:pic>
      <p:sp>
        <p:nvSpPr>
          <p:cNvPr id="5" name="TextBox 4"/>
          <p:cNvSpPr txBox="1"/>
          <p:nvPr/>
        </p:nvSpPr>
        <p:spPr>
          <a:xfrm>
            <a:off x="228600" y="1447800"/>
            <a:ext cx="3886200" cy="584775"/>
          </a:xfrm>
          <a:prstGeom prst="rect">
            <a:avLst/>
          </a:prstGeom>
          <a:noFill/>
        </p:spPr>
        <p:txBody>
          <a:bodyPr wrap="square" rtlCol="0">
            <a:spAutoFit/>
          </a:bodyPr>
          <a:lstStyle/>
          <a:p>
            <a:r>
              <a:rPr lang="en-US" sz="3200" dirty="0" smtClean="0"/>
              <a:t>Chancre on the vulva</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3" name="Picture 3" descr="E:\STD 8.jpg"/>
          <p:cNvPicPr>
            <a:picLocks noChangeAspect="1" noChangeArrowheads="1"/>
          </p:cNvPicPr>
          <p:nvPr/>
        </p:nvPicPr>
        <p:blipFill>
          <a:blip r:embed="rId2" cstate="print"/>
          <a:srcRect/>
          <a:stretch>
            <a:fillRect/>
          </a:stretch>
        </p:blipFill>
        <p:spPr bwMode="auto">
          <a:xfrm>
            <a:off x="228600" y="381000"/>
            <a:ext cx="3733800" cy="5724088"/>
          </a:xfrm>
          <a:prstGeom prst="rect">
            <a:avLst/>
          </a:prstGeom>
          <a:noFill/>
          <a:ln w="9525">
            <a:noFill/>
            <a:miter lim="800000"/>
            <a:headEnd/>
            <a:tailEnd/>
          </a:ln>
        </p:spPr>
      </p:pic>
      <p:sp>
        <p:nvSpPr>
          <p:cNvPr id="4" name="TextBox 3"/>
          <p:cNvSpPr txBox="1"/>
          <p:nvPr/>
        </p:nvSpPr>
        <p:spPr>
          <a:xfrm>
            <a:off x="381000" y="6096000"/>
            <a:ext cx="3276600" cy="584775"/>
          </a:xfrm>
          <a:prstGeom prst="rect">
            <a:avLst/>
          </a:prstGeom>
          <a:noFill/>
        </p:spPr>
        <p:txBody>
          <a:bodyPr wrap="square" rtlCol="0">
            <a:spAutoFit/>
          </a:bodyPr>
          <a:lstStyle/>
          <a:p>
            <a:pPr algn="ctr"/>
            <a:r>
              <a:rPr lang="en-US" sz="3200" dirty="0" smtClean="0"/>
              <a:t>Anal chancre</a:t>
            </a:r>
            <a:endParaRPr lang="en-US" sz="3200" dirty="0"/>
          </a:p>
        </p:txBody>
      </p:sp>
      <p:pic>
        <p:nvPicPr>
          <p:cNvPr id="5" name="Picture 3" descr="E:\STD 9.jpg"/>
          <p:cNvPicPr>
            <a:picLocks noChangeAspect="1" noChangeArrowheads="1"/>
          </p:cNvPicPr>
          <p:nvPr/>
        </p:nvPicPr>
        <p:blipFill>
          <a:blip r:embed="rId3" cstate="print"/>
          <a:srcRect l="5529" r="7498"/>
          <a:stretch>
            <a:fillRect/>
          </a:stretch>
        </p:blipFill>
        <p:spPr bwMode="auto">
          <a:xfrm>
            <a:off x="4267200" y="838200"/>
            <a:ext cx="4419600" cy="3390900"/>
          </a:xfrm>
          <a:prstGeom prst="rect">
            <a:avLst/>
          </a:prstGeom>
          <a:noFill/>
          <a:ln w="9525">
            <a:noFill/>
            <a:miter lim="800000"/>
            <a:headEnd/>
            <a:tailEnd/>
          </a:ln>
        </p:spPr>
      </p:pic>
      <p:sp>
        <p:nvSpPr>
          <p:cNvPr id="6" name="TextBox 5"/>
          <p:cNvSpPr txBox="1"/>
          <p:nvPr/>
        </p:nvSpPr>
        <p:spPr>
          <a:xfrm>
            <a:off x="4724400" y="4724400"/>
            <a:ext cx="4038600" cy="584775"/>
          </a:xfrm>
          <a:prstGeom prst="rect">
            <a:avLst/>
          </a:prstGeom>
          <a:noFill/>
        </p:spPr>
        <p:txBody>
          <a:bodyPr wrap="square" rtlCol="0">
            <a:spAutoFit/>
          </a:bodyPr>
          <a:lstStyle/>
          <a:p>
            <a:pPr algn="ctr"/>
            <a:r>
              <a:rPr lang="en-US" sz="3200" dirty="0" smtClean="0"/>
              <a:t>Extragenital chancre</a:t>
            </a:r>
            <a:endParaRPr lang="en-US"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3" name="Picture 2"/>
          <p:cNvPicPr>
            <a:picLocks noChangeAspect="1" noChangeArrowheads="1"/>
          </p:cNvPicPr>
          <p:nvPr/>
        </p:nvPicPr>
        <p:blipFill>
          <a:blip r:embed="rId2" cstate="print"/>
          <a:srcRect/>
          <a:stretch>
            <a:fillRect/>
          </a:stretch>
        </p:blipFill>
        <p:spPr bwMode="auto">
          <a:xfrm>
            <a:off x="810385" y="304800"/>
            <a:ext cx="7647815" cy="6248400"/>
          </a:xfrm>
          <a:prstGeom prst="rect">
            <a:avLst/>
          </a:prstGeom>
          <a:noFill/>
          <a:ln w="9525">
            <a:noFill/>
            <a:miter lim="800000"/>
            <a:headEnd/>
            <a:tailEnd/>
          </a:ln>
          <a:effectLst/>
        </p:spPr>
      </p:pic>
      <p:sp>
        <p:nvSpPr>
          <p:cNvPr id="4" name="TextBox 3"/>
          <p:cNvSpPr txBox="1"/>
          <p:nvPr/>
        </p:nvSpPr>
        <p:spPr>
          <a:xfrm>
            <a:off x="4343400" y="533400"/>
            <a:ext cx="3657600" cy="584775"/>
          </a:xfrm>
          <a:prstGeom prst="rect">
            <a:avLst/>
          </a:prstGeom>
          <a:noFill/>
        </p:spPr>
        <p:txBody>
          <a:bodyPr wrap="square" rtlCol="0">
            <a:spAutoFit/>
          </a:bodyPr>
          <a:lstStyle/>
          <a:p>
            <a:r>
              <a:rPr lang="en-US" sz="3200" dirty="0" smtClean="0">
                <a:solidFill>
                  <a:srgbClr val="FF0000"/>
                </a:solidFill>
                <a:effectLst>
                  <a:outerShdw blurRad="38100" dist="38100" dir="2700000" algn="tl">
                    <a:srgbClr val="000000">
                      <a:alpha val="43137"/>
                    </a:srgbClr>
                  </a:outerShdw>
                </a:effectLst>
              </a:rPr>
              <a:t>Stages of Syphilis</a:t>
            </a:r>
            <a:endParaRPr lang="en-US" sz="3200"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416778"/>
            <a:ext cx="8458200" cy="5324535"/>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rPr>
              <a:t>Secondary syphilis</a:t>
            </a:r>
          </a:p>
          <a:p>
            <a:pPr algn="just">
              <a:buBlip>
                <a:blip r:embed="rId2"/>
              </a:buBlip>
            </a:pPr>
            <a:r>
              <a:rPr lang="en-US" sz="2600" dirty="0" smtClean="0">
                <a:effectLst>
                  <a:outerShdw blurRad="38100" dist="38100" dir="2700000" algn="tl">
                    <a:srgbClr val="000000">
                      <a:alpha val="43137"/>
                    </a:srgbClr>
                  </a:outerShdw>
                </a:effectLst>
              </a:rPr>
              <a:t> The spirochetes multiply and spread throughout the body during this stage.</a:t>
            </a:r>
          </a:p>
          <a:p>
            <a:pPr algn="just">
              <a:buBlip>
                <a:blip r:embed="rId2"/>
              </a:buBlip>
            </a:pPr>
            <a:r>
              <a:rPr lang="en-US" sz="2600" dirty="0" smtClean="0">
                <a:effectLst>
                  <a:outerShdw blurRad="38100" dist="38100" dir="2700000" algn="tl">
                    <a:srgbClr val="000000">
                      <a:alpha val="43137"/>
                    </a:srgbClr>
                  </a:outerShdw>
                </a:effectLst>
              </a:rPr>
              <a:t> The CNS may be invaded early in the secondary stage as   &gt;30% have abnormal findings in CSF examination. A small number of patients develop </a:t>
            </a:r>
            <a:r>
              <a:rPr lang="en-US" sz="2600" dirty="0" smtClean="0">
                <a:solidFill>
                  <a:srgbClr val="FFFF00"/>
                </a:solidFill>
                <a:effectLst>
                  <a:outerShdw blurRad="38100" dist="38100" dir="2700000" algn="tl">
                    <a:srgbClr val="000000">
                      <a:alpha val="43137"/>
                    </a:srgbClr>
                  </a:outerShdw>
                </a:effectLst>
              </a:rPr>
              <a:t>acute syphilitic meningitis </a:t>
            </a:r>
            <a:r>
              <a:rPr lang="en-US" sz="2600" dirty="0" smtClean="0">
                <a:effectLst>
                  <a:outerShdw blurRad="38100" dist="38100" dir="2700000" algn="tl">
                    <a:srgbClr val="000000">
                      <a:alpha val="43137"/>
                    </a:srgbClr>
                  </a:outerShdw>
                </a:effectLst>
              </a:rPr>
              <a:t>and present with headache, neck stiffness, facial numbness or weakness and deafness.</a:t>
            </a:r>
          </a:p>
          <a:p>
            <a:pPr algn="just">
              <a:buBlip>
                <a:blip r:embed="rId2"/>
              </a:buBlip>
            </a:pPr>
            <a:r>
              <a:rPr lang="en-US" sz="2600" dirty="0" smtClean="0">
                <a:effectLst>
                  <a:outerShdw blurRad="38100" dist="38100" dir="2700000" algn="tl">
                    <a:srgbClr val="000000">
                      <a:alpha val="43137"/>
                    </a:srgbClr>
                  </a:outerShdw>
                </a:effectLst>
              </a:rPr>
              <a:t> Secondary syphilis lesions are quite variable in their manifestations. Systemic manifestations include malaise, fever, headache, neck stiffness, anorexia, nausea, myalgias and arthralgias often are present in addition to lymphadenopathy and </a:t>
            </a:r>
            <a:r>
              <a:rPr lang="en-US" sz="2600" dirty="0" smtClean="0">
                <a:solidFill>
                  <a:srgbClr val="FFFF00"/>
                </a:solidFill>
                <a:effectLst>
                  <a:outerShdw blurRad="38100" dist="38100" dir="2700000" algn="tl">
                    <a:srgbClr val="000000">
                      <a:alpha val="43137"/>
                    </a:srgbClr>
                  </a:outerShdw>
                </a:effectLst>
              </a:rPr>
              <a:t>mucocutaneous </a:t>
            </a:r>
            <a:r>
              <a:rPr lang="en-US" sz="2600" dirty="0" smtClean="0">
                <a:effectLst>
                  <a:outerShdw blurRad="38100" dist="38100" dir="2700000" algn="tl">
                    <a:srgbClr val="000000">
                      <a:alpha val="43137"/>
                    </a:srgbClr>
                  </a:outerShdw>
                </a:effectLst>
              </a:rPr>
              <a:t>rash.</a:t>
            </a:r>
            <a:endParaRPr lang="en-US" sz="2600" dirty="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81000" y="228600"/>
            <a:ext cx="8305800" cy="5724644"/>
          </a:xfrm>
          <a:prstGeom prst="rect">
            <a:avLst/>
          </a:prstGeom>
        </p:spPr>
        <p:txBody>
          <a:bodyPr wrap="square">
            <a:spAutoFit/>
          </a:bodyPr>
          <a:lstStyle/>
          <a:p>
            <a:pPr algn="just"/>
            <a:r>
              <a:rPr lang="en-US" sz="2800" dirty="0" smtClean="0">
                <a:solidFill>
                  <a:srgbClr val="FF6699"/>
                </a:solidFill>
                <a:effectLst>
                  <a:outerShdw blurRad="38100" dist="38100" dir="2700000" algn="tl">
                    <a:srgbClr val="000000">
                      <a:alpha val="43137"/>
                    </a:srgbClr>
                  </a:outerShdw>
                </a:effectLst>
              </a:rPr>
              <a:t>Secondary syphilis</a:t>
            </a:r>
          </a:p>
          <a:p>
            <a:pPr algn="just"/>
            <a:r>
              <a:rPr lang="en-US" sz="2600" dirty="0" smtClean="0">
                <a:effectLst>
                  <a:outerShdw blurRad="38100" dist="38100" dir="2700000" algn="tl">
                    <a:srgbClr val="000000">
                      <a:alpha val="43137"/>
                    </a:srgbClr>
                  </a:outerShdw>
                </a:effectLst>
              </a:rPr>
              <a:t> Secondary syphilis usually presents with:</a:t>
            </a:r>
          </a:p>
          <a:p>
            <a:pPr algn="just"/>
            <a:r>
              <a:rPr lang="en-US" sz="2600" dirty="0" smtClean="0">
                <a:solidFill>
                  <a:srgbClr val="FF6699"/>
                </a:solidFill>
                <a:effectLst>
                  <a:outerShdw blurRad="38100" dist="38100" dir="2700000" algn="tl">
                    <a:srgbClr val="000000">
                      <a:alpha val="43137"/>
                    </a:srgbClr>
                  </a:outerShdw>
                </a:effectLst>
              </a:rPr>
              <a:t>1.</a:t>
            </a:r>
            <a:r>
              <a:rPr lang="en-US" sz="2600" dirty="0" smtClean="0">
                <a:effectLst>
                  <a:outerShdw blurRad="38100" dist="38100" dir="2700000" algn="tl">
                    <a:srgbClr val="000000">
                      <a:alpha val="43137"/>
                    </a:srgbClr>
                  </a:outerShdw>
                </a:effectLst>
              </a:rPr>
              <a:t> </a:t>
            </a:r>
            <a:r>
              <a:rPr lang="en-US" sz="2600" dirty="0" smtClean="0">
                <a:solidFill>
                  <a:srgbClr val="FF6699"/>
                </a:solidFill>
                <a:effectLst>
                  <a:outerShdw blurRad="38100" dist="38100" dir="2700000" algn="tl">
                    <a:srgbClr val="000000">
                      <a:alpha val="43137"/>
                    </a:srgbClr>
                  </a:outerShdw>
                </a:effectLst>
              </a:rPr>
              <a:t>Cutaneous eruption </a:t>
            </a:r>
            <a:r>
              <a:rPr lang="en-US" sz="2600" dirty="0" smtClean="0">
                <a:effectLst>
                  <a:outerShdw blurRad="38100" dist="38100" dir="2700000" algn="tl">
                    <a:srgbClr val="000000">
                      <a:alpha val="43137"/>
                    </a:srgbClr>
                  </a:outerShdw>
                </a:effectLst>
              </a:rPr>
              <a:t>within 2-10 weeks after the primary chancre and is most florid 3-4 months after infection. About 25% of patients may be unaware of skin changes. A </a:t>
            </a:r>
            <a:r>
              <a:rPr lang="en-US" sz="2600" dirty="0" smtClean="0">
                <a:solidFill>
                  <a:srgbClr val="FFFF00"/>
                </a:solidFill>
                <a:effectLst>
                  <a:outerShdw blurRad="38100" dist="38100" dir="2700000" algn="tl">
                    <a:srgbClr val="000000">
                      <a:alpha val="43137"/>
                    </a:srgbClr>
                  </a:outerShdw>
                </a:effectLst>
              </a:rPr>
              <a:t>diffuse mucocutaneous rash</a:t>
            </a:r>
            <a:r>
              <a:rPr lang="en-US" sz="2600" dirty="0" smtClean="0">
                <a:effectLst>
                  <a:outerShdw blurRad="38100" dist="38100" dir="2700000" algn="tl">
                    <a:srgbClr val="000000">
                      <a:alpha val="43137"/>
                    </a:srgbClr>
                  </a:outerShdw>
                </a:effectLst>
              </a:rPr>
              <a:t> over the entire body and characteristically may involve the palms, soles and oral mucosa is typical. It is seen in about 75% of the patients. Most often, the lesions are </a:t>
            </a:r>
            <a:r>
              <a:rPr lang="en-US" sz="2600" u="sng" dirty="0" smtClean="0">
                <a:effectLst>
                  <a:outerShdw blurRad="38100" dist="38100" dir="2700000" algn="tl">
                    <a:srgbClr val="000000">
                      <a:alpha val="43137"/>
                    </a:srgbClr>
                  </a:outerShdw>
                </a:effectLst>
              </a:rPr>
              <a:t>macular</a:t>
            </a:r>
            <a:r>
              <a:rPr lang="en-US" sz="2600" dirty="0" smtClean="0">
                <a:effectLst>
                  <a:outerShdw blurRad="38100" dist="38100" dir="2700000" algn="tl">
                    <a:srgbClr val="000000">
                      <a:alpha val="43137"/>
                    </a:srgbClr>
                  </a:outerShdw>
                </a:effectLst>
              </a:rPr>
              <a:t>, discrete and reddish brown or </a:t>
            </a:r>
            <a:r>
              <a:rPr lang="en-US" sz="2400" dirty="0" smtClean="0"/>
              <a:t>coppery ham color</a:t>
            </a:r>
            <a:r>
              <a:rPr lang="en-US" sz="2600" dirty="0" smtClean="0">
                <a:effectLst>
                  <a:outerShdw blurRad="38100" dist="38100" dir="2700000" algn="tl">
                    <a:srgbClr val="000000">
                      <a:alpha val="43137"/>
                    </a:srgbClr>
                  </a:outerShdw>
                </a:effectLst>
              </a:rPr>
              <a:t>; however, the lesions can be </a:t>
            </a:r>
            <a:r>
              <a:rPr lang="en-US" sz="2600" u="sng" dirty="0" smtClean="0">
                <a:effectLst>
                  <a:outerShdw blurRad="38100" dist="38100" dir="2700000" algn="tl">
                    <a:srgbClr val="000000">
                      <a:alpha val="43137"/>
                    </a:srgbClr>
                  </a:outerShdw>
                </a:effectLst>
              </a:rPr>
              <a:t>papular</a:t>
            </a:r>
            <a:r>
              <a:rPr lang="en-US" sz="2600" dirty="0" smtClean="0">
                <a:effectLst>
                  <a:outerShdw blurRad="38100" dist="38100" dir="2700000" algn="tl">
                    <a:srgbClr val="000000">
                      <a:alpha val="43137"/>
                    </a:srgbClr>
                  </a:outerShdw>
                </a:effectLst>
              </a:rPr>
              <a:t>, </a:t>
            </a:r>
            <a:r>
              <a:rPr lang="en-US" sz="2600" u="sng" dirty="0" smtClean="0">
                <a:effectLst>
                  <a:outerShdw blurRad="38100" dist="38100" dir="2700000" algn="tl">
                    <a:srgbClr val="000000">
                      <a:alpha val="43137"/>
                    </a:srgbClr>
                  </a:outerShdw>
                </a:effectLst>
              </a:rPr>
              <a:t>pustular</a:t>
            </a:r>
            <a:r>
              <a:rPr lang="en-US" sz="2600" dirty="0" smtClean="0">
                <a:effectLst>
                  <a:outerShdw blurRad="38100" dist="38100" dir="2700000" algn="tl">
                    <a:srgbClr val="000000">
                      <a:alpha val="43137"/>
                    </a:srgbClr>
                  </a:outerShdw>
                </a:effectLst>
              </a:rPr>
              <a:t>, </a:t>
            </a:r>
            <a:r>
              <a:rPr lang="en-US" sz="2600" u="sng" dirty="0" smtClean="0">
                <a:effectLst>
                  <a:outerShdw blurRad="38100" dist="38100" dir="2700000" algn="tl">
                    <a:srgbClr val="000000">
                      <a:alpha val="43137"/>
                    </a:srgbClr>
                  </a:outerShdw>
                </a:effectLst>
              </a:rPr>
              <a:t>annular</a:t>
            </a:r>
            <a:r>
              <a:rPr lang="en-US" sz="2600" dirty="0" smtClean="0">
                <a:effectLst>
                  <a:outerShdw blurRad="38100" dist="38100" dir="2700000" algn="tl">
                    <a:srgbClr val="000000">
                      <a:alpha val="43137"/>
                    </a:srgbClr>
                  </a:outerShdw>
                </a:effectLst>
              </a:rPr>
              <a:t> or </a:t>
            </a:r>
            <a:r>
              <a:rPr lang="en-US" sz="2600" u="sng" dirty="0" smtClean="0">
                <a:effectLst>
                  <a:outerShdw blurRad="38100" dist="38100" dir="2700000" algn="tl">
                    <a:srgbClr val="000000">
                      <a:alpha val="43137"/>
                    </a:srgbClr>
                  </a:outerShdw>
                </a:effectLst>
              </a:rPr>
              <a:t>scaling</a:t>
            </a:r>
            <a:r>
              <a:rPr lang="en-US" sz="2600" dirty="0" smtClean="0">
                <a:effectLst>
                  <a:outerShdw blurRad="38100" dist="38100" dir="2700000" algn="tl">
                    <a:srgbClr val="000000">
                      <a:alpha val="43137"/>
                    </a:srgbClr>
                  </a:outerShdw>
                </a:effectLst>
              </a:rPr>
              <a:t>. All such lesions contain </a:t>
            </a:r>
            <a:r>
              <a:rPr lang="en-US" sz="2600" dirty="0" err="1" smtClean="0">
                <a:effectLst>
                  <a:outerShdw blurRad="38100" dist="38100" dir="2700000" algn="tl">
                    <a:srgbClr val="000000">
                      <a:alpha val="43137"/>
                    </a:srgbClr>
                  </a:outerShdw>
                </a:effectLst>
              </a:rPr>
              <a:t>treponemes</a:t>
            </a:r>
            <a:r>
              <a:rPr lang="en-US" sz="2600" dirty="0" smtClean="0">
                <a:effectLst>
                  <a:outerShdw blurRad="38100" dist="38100" dir="2700000" algn="tl">
                    <a:srgbClr val="000000">
                      <a:alpha val="43137"/>
                    </a:srgbClr>
                  </a:outerShdw>
                </a:effectLst>
              </a:rPr>
              <a:t>. Of these, </a:t>
            </a:r>
            <a:r>
              <a:rPr lang="en-US" sz="2600" dirty="0" smtClean="0">
                <a:solidFill>
                  <a:srgbClr val="FFFF00"/>
                </a:solidFill>
                <a:effectLst>
                  <a:outerShdw blurRad="38100" dist="38100" dir="2700000" algn="tl">
                    <a:srgbClr val="000000">
                      <a:alpha val="43137"/>
                    </a:srgbClr>
                  </a:outerShdw>
                </a:effectLst>
              </a:rPr>
              <a:t>wet mucous patches</a:t>
            </a:r>
            <a:r>
              <a:rPr lang="en-US" sz="2600" dirty="0" smtClean="0">
                <a:effectLst>
                  <a:outerShdw blurRad="38100" dist="38100" dir="2700000" algn="tl">
                    <a:srgbClr val="000000">
                      <a:alpha val="43137"/>
                    </a:srgbClr>
                  </a:outerShdw>
                </a:effectLst>
              </a:rPr>
              <a:t> are the most contagious. The rash is usually nonpruritic and bilaterally symmetrical. </a:t>
            </a:r>
            <a:endParaRPr lang="en-US" sz="2600" dirty="0"/>
          </a:p>
        </p:txBody>
      </p:sp>
      <p:sp>
        <p:nvSpPr>
          <p:cNvPr id="3" name="Rectangle 2"/>
          <p:cNvSpPr/>
          <p:nvPr/>
        </p:nvSpPr>
        <p:spPr>
          <a:xfrm>
            <a:off x="457200" y="5562600"/>
            <a:ext cx="8229600" cy="1066800"/>
          </a:xfrm>
          <a:prstGeom prst="rect">
            <a:avLst/>
          </a:prstGeom>
          <a:solidFill>
            <a:schemeClr val="accent2"/>
          </a:solidFill>
          <a:ln>
            <a:solidFill>
              <a:srgbClr val="FF6699"/>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The immune reaction during secondary stage of syphilis is at its peak and antibody titers are high.</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33400" y="533400"/>
            <a:ext cx="8077200" cy="5293757"/>
          </a:xfrm>
          <a:prstGeom prst="rect">
            <a:avLst/>
          </a:prstGeom>
        </p:spPr>
        <p:txBody>
          <a:bodyPr wrap="square">
            <a:spAutoFit/>
          </a:bodyPr>
          <a:lstStyle/>
          <a:p>
            <a:pPr marL="514350" indent="-514350" algn="just">
              <a:buClr>
                <a:srgbClr val="FF6699"/>
              </a:buClr>
              <a:buFont typeface="+mj-lt"/>
              <a:buAutoNum type="arabicPeriod" startAt="2"/>
            </a:pPr>
            <a:r>
              <a:rPr lang="en-US" sz="2600" dirty="0" smtClean="0">
                <a:effectLst>
                  <a:outerShdw blurRad="38100" dist="38100" dir="2700000" algn="tl">
                    <a:srgbClr val="000000">
                      <a:alpha val="43137"/>
                    </a:srgbClr>
                  </a:outerShdw>
                </a:effectLst>
              </a:rPr>
              <a:t> </a:t>
            </a:r>
            <a:r>
              <a:rPr lang="en-US" sz="2600" dirty="0" smtClean="0">
                <a:solidFill>
                  <a:srgbClr val="FF6699"/>
                </a:solidFill>
                <a:effectLst>
                  <a:outerShdw blurRad="38100" dist="38100" dir="2700000" algn="tl">
                    <a:srgbClr val="000000">
                      <a:alpha val="43137"/>
                    </a:srgbClr>
                  </a:outerShdw>
                </a:effectLst>
              </a:rPr>
              <a:t>Generalized non-tender lymphadenopathy</a:t>
            </a:r>
            <a:r>
              <a:rPr lang="en-US" sz="2600" dirty="0" smtClean="0">
                <a:effectLst>
                  <a:outerShdw blurRad="38100" dist="38100" dir="2700000" algn="tl">
                    <a:srgbClr val="000000">
                      <a:alpha val="43137"/>
                    </a:srgbClr>
                  </a:outerShdw>
                </a:effectLst>
              </a:rPr>
              <a:t>. </a:t>
            </a:r>
          </a:p>
          <a:p>
            <a:pPr marL="514350" indent="-514350" algn="just">
              <a:buClr>
                <a:srgbClr val="FF6699"/>
              </a:buClr>
              <a:buFont typeface="+mj-lt"/>
              <a:buAutoNum type="arabicPeriod" startAt="2"/>
            </a:pPr>
            <a:r>
              <a:rPr lang="en-US" sz="2600" dirty="0" smtClean="0">
                <a:solidFill>
                  <a:srgbClr val="FF6699"/>
                </a:solidFill>
                <a:effectLst>
                  <a:outerShdw blurRad="38100" dist="38100" dir="2700000" algn="tl">
                    <a:srgbClr val="000000">
                      <a:alpha val="43137"/>
                    </a:srgbClr>
                  </a:outerShdw>
                </a:effectLst>
              </a:rPr>
              <a:t>Condylomata lata </a:t>
            </a:r>
            <a:r>
              <a:rPr lang="en-US" sz="2600" dirty="0" smtClean="0"/>
              <a:t>are painless, highly infectious (swarmed with </a:t>
            </a:r>
            <a:r>
              <a:rPr lang="en-US" sz="2600" dirty="0" err="1" smtClean="0"/>
              <a:t>treponemes</a:t>
            </a:r>
            <a:r>
              <a:rPr lang="en-US" sz="2600" dirty="0" smtClean="0"/>
              <a:t>), gray-white, slightly elevated, flat topped papules and plaques in warm, moist areas (characteristically around the anus)</a:t>
            </a:r>
            <a:r>
              <a:rPr lang="en-US" sz="2600" dirty="0" smtClean="0">
                <a:effectLst>
                  <a:outerShdw blurRad="38100" dist="38100" dir="2700000" algn="tl">
                    <a:srgbClr val="000000">
                      <a:alpha val="43137"/>
                    </a:srgbClr>
                  </a:outerShdw>
                </a:effectLst>
              </a:rPr>
              <a:t>.</a:t>
            </a:r>
          </a:p>
          <a:p>
            <a:pPr marL="514350" indent="-514350" algn="just">
              <a:buClr>
                <a:srgbClr val="FF6699"/>
              </a:buClr>
              <a:buFont typeface="+mj-lt"/>
              <a:buAutoNum type="arabicPeriod" startAt="2"/>
            </a:pPr>
            <a:r>
              <a:rPr lang="en-US" sz="2600" dirty="0" smtClean="0">
                <a:effectLst>
                  <a:outerShdw blurRad="38100" dist="38100" dir="2700000" algn="tl">
                    <a:srgbClr val="000000">
                      <a:alpha val="43137"/>
                    </a:srgbClr>
                  </a:outerShdw>
                </a:effectLst>
              </a:rPr>
              <a:t> </a:t>
            </a:r>
            <a:r>
              <a:rPr lang="en-US" sz="2600" dirty="0" smtClean="0">
                <a:solidFill>
                  <a:srgbClr val="FF6699"/>
                </a:solidFill>
                <a:effectLst>
                  <a:outerShdw blurRad="38100" dist="38100" dir="2700000" algn="tl">
                    <a:srgbClr val="000000">
                      <a:alpha val="43137"/>
                    </a:srgbClr>
                  </a:outerShdw>
                </a:effectLst>
              </a:rPr>
              <a:t>Patchy alopecia  </a:t>
            </a:r>
            <a:r>
              <a:rPr lang="en-US" sz="2600" dirty="0" smtClean="0">
                <a:effectLst>
                  <a:outerShdw blurRad="38100" dist="38100" dir="2700000" algn="tl">
                    <a:srgbClr val="000000">
                      <a:alpha val="43137"/>
                    </a:srgbClr>
                  </a:outerShdw>
                </a:effectLst>
              </a:rPr>
              <a:t>is non-scarring hair loss of the scalp and facial hair, including the eyebrows. It usually has irregular outline and mostly involves the sides and occipital regions of the scalp. It has been referred to as “</a:t>
            </a:r>
            <a:r>
              <a:rPr lang="en-US" sz="2600" dirty="0" smtClean="0">
                <a:solidFill>
                  <a:srgbClr val="FF6699"/>
                </a:solidFill>
                <a:effectLst>
                  <a:outerShdw blurRad="38100" dist="38100" dir="2700000" algn="tl">
                    <a:srgbClr val="000000">
                      <a:alpha val="43137"/>
                    </a:srgbClr>
                  </a:outerShdw>
                </a:effectLst>
              </a:rPr>
              <a:t>moth-eaten appearance</a:t>
            </a:r>
            <a:r>
              <a:rPr lang="en-US" sz="2600" dirty="0" smtClean="0">
                <a:effectLst>
                  <a:outerShdw blurRad="38100" dist="38100" dir="2700000" algn="tl">
                    <a:srgbClr val="000000">
                      <a:alpha val="43137"/>
                    </a:srgbClr>
                  </a:outerShdw>
                </a:effectLst>
              </a:rPr>
              <a:t>”.</a:t>
            </a:r>
          </a:p>
          <a:p>
            <a:pPr marL="514350" indent="-514350" algn="just">
              <a:buClr>
                <a:srgbClr val="FF6699"/>
              </a:buClr>
              <a:buFont typeface="+mj-lt"/>
              <a:buAutoNum type="arabicPeriod" startAt="2"/>
            </a:pPr>
            <a:r>
              <a:rPr lang="en-US" sz="2600" dirty="0" smtClean="0">
                <a:effectLst>
                  <a:outerShdw blurRad="38100" dist="38100" dir="2700000" algn="tl">
                    <a:srgbClr val="000000">
                      <a:alpha val="43137"/>
                    </a:srgbClr>
                  </a:outerShdw>
                </a:effectLst>
              </a:rPr>
              <a:t> Other less common manifestations include GI involvement, hepatitis, nephropathy, proctitis, arthritis and optic neuritis.</a:t>
            </a:r>
            <a:endParaRPr lang="en-US" sz="26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7" descr="Syphilis picture secondary  syphilis_secondary_12.jpg">
            <a:hlinkClick r:id="rId2"/>
          </p:cNvPr>
          <p:cNvPicPr>
            <a:picLocks noChangeAspect="1" noChangeArrowheads="1"/>
          </p:cNvPicPr>
          <p:nvPr/>
        </p:nvPicPr>
        <p:blipFill>
          <a:blip r:embed="rId3" cstate="print"/>
          <a:srcRect/>
          <a:stretch>
            <a:fillRect/>
          </a:stretch>
        </p:blipFill>
        <p:spPr bwMode="auto">
          <a:xfrm>
            <a:off x="4572000" y="304800"/>
            <a:ext cx="3124200" cy="3200400"/>
          </a:xfrm>
          <a:prstGeom prst="rect">
            <a:avLst/>
          </a:prstGeom>
          <a:noFill/>
          <a:ln w="9525">
            <a:noFill/>
            <a:miter lim="800000"/>
            <a:headEnd/>
            <a:tailEnd/>
          </a:ln>
        </p:spPr>
      </p:pic>
      <p:sp>
        <p:nvSpPr>
          <p:cNvPr id="17412" name="Rectangle 18"/>
          <p:cNvSpPr>
            <a:spLocks noGrp="1" noChangeArrowheads="1"/>
          </p:cNvSpPr>
          <p:nvPr>
            <p:ph type="body" idx="1"/>
          </p:nvPr>
        </p:nvSpPr>
        <p:spPr>
          <a:xfrm>
            <a:off x="6858000" y="6172200"/>
            <a:ext cx="609600" cy="76200"/>
          </a:xfrm>
        </p:spPr>
        <p:txBody>
          <a:bodyPr>
            <a:normAutofit fontScale="25000" lnSpcReduction="20000"/>
          </a:bodyPr>
          <a:lstStyle/>
          <a:p>
            <a:pPr eaLnBrk="1" hangingPunct="1">
              <a:lnSpc>
                <a:spcPct val="80000"/>
              </a:lnSpc>
            </a:pPr>
            <a:endParaRPr lang="en-US" sz="800" smtClean="0"/>
          </a:p>
        </p:txBody>
      </p:sp>
      <p:pic>
        <p:nvPicPr>
          <p:cNvPr id="17413" name="Picture 26" descr="Secondary syphilis - maculopapular rash of the plantar surface"/>
          <p:cNvPicPr>
            <a:picLocks noChangeAspect="1" noChangeArrowheads="1"/>
          </p:cNvPicPr>
          <p:nvPr/>
        </p:nvPicPr>
        <p:blipFill>
          <a:blip r:embed="rId4" cstate="print"/>
          <a:srcRect/>
          <a:stretch>
            <a:fillRect/>
          </a:stretch>
        </p:blipFill>
        <p:spPr bwMode="auto">
          <a:xfrm>
            <a:off x="1143000" y="3660648"/>
            <a:ext cx="2057400" cy="3044952"/>
          </a:xfrm>
          <a:prstGeom prst="rect">
            <a:avLst/>
          </a:prstGeom>
          <a:noFill/>
          <a:ln w="9525">
            <a:noFill/>
            <a:miter lim="800000"/>
            <a:headEnd/>
            <a:tailEnd/>
          </a:ln>
        </p:spPr>
      </p:pic>
      <p:pic>
        <p:nvPicPr>
          <p:cNvPr id="17414" name="Picture 27" descr="BPM01ID22F05"/>
          <p:cNvPicPr>
            <a:picLocks noChangeAspect="1" noChangeArrowheads="1"/>
          </p:cNvPicPr>
          <p:nvPr/>
        </p:nvPicPr>
        <p:blipFill>
          <a:blip r:embed="rId5" cstate="print"/>
          <a:srcRect/>
          <a:stretch>
            <a:fillRect/>
          </a:stretch>
        </p:blipFill>
        <p:spPr bwMode="auto">
          <a:xfrm>
            <a:off x="4495800" y="3733800"/>
            <a:ext cx="3352800" cy="2794000"/>
          </a:xfrm>
          <a:prstGeom prst="rect">
            <a:avLst/>
          </a:prstGeom>
          <a:noFill/>
          <a:ln w="9525">
            <a:noFill/>
            <a:miter lim="800000"/>
            <a:headEnd/>
            <a:tailEnd/>
          </a:ln>
        </p:spPr>
      </p:pic>
      <p:pic>
        <p:nvPicPr>
          <p:cNvPr id="17415" name="Picture 30" descr="BPM01ID22F04"/>
          <p:cNvPicPr>
            <a:picLocks noChangeAspect="1" noChangeArrowheads="1"/>
          </p:cNvPicPr>
          <p:nvPr/>
        </p:nvPicPr>
        <p:blipFill>
          <a:blip r:embed="rId6" cstate="print"/>
          <a:srcRect/>
          <a:stretch>
            <a:fillRect/>
          </a:stretch>
        </p:blipFill>
        <p:spPr bwMode="auto">
          <a:xfrm>
            <a:off x="914400" y="247650"/>
            <a:ext cx="2743200"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3" name="Picture 2" descr="D:\BOLOGNIA\images\82FF7.jpg"/>
          <p:cNvPicPr>
            <a:picLocks noChangeAspect="1" noChangeArrowheads="1"/>
          </p:cNvPicPr>
          <p:nvPr/>
        </p:nvPicPr>
        <p:blipFill>
          <a:blip r:embed="rId2" cstate="print"/>
          <a:srcRect t="2246" b="2293"/>
          <a:stretch>
            <a:fillRect/>
          </a:stretch>
        </p:blipFill>
        <p:spPr bwMode="auto">
          <a:xfrm>
            <a:off x="76200" y="228600"/>
            <a:ext cx="4883150" cy="6477000"/>
          </a:xfrm>
          <a:prstGeom prst="rect">
            <a:avLst/>
          </a:prstGeom>
          <a:noFill/>
          <a:ln w="9525">
            <a:noFill/>
            <a:miter lim="800000"/>
            <a:headEnd/>
            <a:tailEnd/>
          </a:ln>
        </p:spPr>
      </p:pic>
      <p:pic>
        <p:nvPicPr>
          <p:cNvPr id="4" name="Picture 3" descr="E:\STD 10.jpg"/>
          <p:cNvPicPr>
            <a:picLocks noChangeAspect="1" noChangeArrowheads="1"/>
          </p:cNvPicPr>
          <p:nvPr/>
        </p:nvPicPr>
        <p:blipFill>
          <a:blip r:embed="rId3" cstate="print"/>
          <a:srcRect/>
          <a:stretch>
            <a:fillRect/>
          </a:stretch>
        </p:blipFill>
        <p:spPr bwMode="auto">
          <a:xfrm>
            <a:off x="5334000" y="457200"/>
            <a:ext cx="3390900" cy="5081587"/>
          </a:xfrm>
          <a:prstGeom prst="rect">
            <a:avLst/>
          </a:prstGeom>
          <a:noFill/>
          <a:ln w="9525">
            <a:noFill/>
            <a:miter lim="800000"/>
            <a:headEnd/>
            <a:tailEnd/>
          </a:ln>
        </p:spPr>
      </p:pic>
      <p:sp>
        <p:nvSpPr>
          <p:cNvPr id="5" name="TextBox 4"/>
          <p:cNvSpPr txBox="1"/>
          <p:nvPr/>
        </p:nvSpPr>
        <p:spPr>
          <a:xfrm>
            <a:off x="5181600" y="5715000"/>
            <a:ext cx="3581400" cy="954107"/>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Rash of secondary syphilis</a:t>
            </a:r>
            <a:endParaRPr lang="en-US" sz="28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96px-Vaginal_syphilis_%28disturbing_image%29.jpg"/>
          <p:cNvPicPr>
            <a:picLocks noChangeAspect="1"/>
          </p:cNvPicPr>
          <p:nvPr/>
        </p:nvPicPr>
        <p:blipFill>
          <a:blip r:embed="rId2" cstate="print"/>
          <a:stretch>
            <a:fillRect/>
          </a:stretch>
        </p:blipFill>
        <p:spPr>
          <a:xfrm>
            <a:off x="2286000" y="480907"/>
            <a:ext cx="3840956" cy="5462693"/>
          </a:xfrm>
          <a:prstGeom prst="round2DiagRect">
            <a:avLst>
              <a:gd name="adj1" fmla="val 16667"/>
              <a:gd name="adj2" fmla="val 0"/>
            </a:avLst>
          </a:prstGeom>
          <a:ln>
            <a:solidFill>
              <a:schemeClr val="accent2">
                <a:lumMod val="75000"/>
              </a:schemeClr>
            </a:solidFill>
          </a:ln>
          <a:effectLst>
            <a:softEdge rad="112500"/>
          </a:effectLst>
        </p:spPr>
      </p:pic>
      <p:sp>
        <p:nvSpPr>
          <p:cNvPr id="5" name="TextBox 4"/>
          <p:cNvSpPr txBox="1"/>
          <p:nvPr/>
        </p:nvSpPr>
        <p:spPr>
          <a:xfrm>
            <a:off x="1828800" y="6172200"/>
            <a:ext cx="5334000" cy="584775"/>
          </a:xfrm>
          <a:prstGeom prst="rect">
            <a:avLst/>
          </a:prstGeom>
          <a:noFill/>
        </p:spPr>
        <p:txBody>
          <a:bodyPr wrap="square" rtlCol="0">
            <a:spAutoFit/>
          </a:bodyPr>
          <a:lstStyle/>
          <a:p>
            <a:r>
              <a:rPr lang="en-US" sz="3200" dirty="0" smtClean="0">
                <a:solidFill>
                  <a:srgbClr val="FF0000"/>
                </a:solidFill>
                <a:effectLst>
                  <a:outerShdw blurRad="38100" dist="38100" dir="2700000" algn="tl">
                    <a:srgbClr val="000000">
                      <a:alpha val="43137"/>
                    </a:srgbClr>
                  </a:outerShdw>
                </a:effectLst>
              </a:rPr>
              <a:t>Secondary S.: Codylomata lata</a:t>
            </a:r>
            <a:endParaRPr lang="en-US" sz="3200"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3" name="Picture 2" descr="C:\Documents and Settings\Default\My Documents\My Pictures\24840003.jpg"/>
          <p:cNvPicPr>
            <a:picLocks noChangeAspect="1" noChangeArrowheads="1"/>
          </p:cNvPicPr>
          <p:nvPr/>
        </p:nvPicPr>
        <p:blipFill>
          <a:blip r:embed="rId2" cstate="print"/>
          <a:srcRect/>
          <a:stretch>
            <a:fillRect/>
          </a:stretch>
        </p:blipFill>
        <p:spPr bwMode="auto">
          <a:xfrm>
            <a:off x="1441450" y="1206500"/>
            <a:ext cx="6261100" cy="444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066800" y="5791200"/>
            <a:ext cx="7239000" cy="685800"/>
          </a:xfrm>
        </p:spPr>
        <p:txBody>
          <a:bodyPr/>
          <a:lstStyle/>
          <a:p>
            <a:pPr algn="ctr"/>
            <a:r>
              <a:rPr lang="en-US" dirty="0" smtClean="0">
                <a:solidFill>
                  <a:srgbClr val="FFFF00"/>
                </a:solidFill>
                <a:effectLst>
                  <a:outerShdw blurRad="38100" dist="38100" dir="2700000" algn="tl">
                    <a:srgbClr val="000000">
                      <a:alpha val="43137"/>
                    </a:srgbClr>
                  </a:outerShdw>
                </a:effectLst>
              </a:rPr>
              <a:t>Secondary syphilis</a:t>
            </a:r>
          </a:p>
        </p:txBody>
      </p:sp>
      <p:pic>
        <p:nvPicPr>
          <p:cNvPr id="11267" name="Picture 3" descr="E:\STD 12.jpg"/>
          <p:cNvPicPr>
            <a:picLocks noChangeAspect="1" noChangeArrowheads="1"/>
          </p:cNvPicPr>
          <p:nvPr/>
        </p:nvPicPr>
        <p:blipFill>
          <a:blip r:embed="rId2" cstate="print"/>
          <a:srcRect/>
          <a:stretch>
            <a:fillRect/>
          </a:stretch>
        </p:blipFill>
        <p:spPr bwMode="auto">
          <a:xfrm>
            <a:off x="1143000" y="609600"/>
            <a:ext cx="7114443" cy="52097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3" name="Picture 3" descr="D:\BOLOGNIA\images\82FF9.jpg"/>
          <p:cNvPicPr>
            <a:picLocks noChangeAspect="1" noChangeArrowheads="1"/>
          </p:cNvPicPr>
          <p:nvPr/>
        </p:nvPicPr>
        <p:blipFill>
          <a:blip r:embed="rId2" cstate="print"/>
          <a:srcRect b="3852"/>
          <a:stretch>
            <a:fillRect/>
          </a:stretch>
        </p:blipFill>
        <p:spPr bwMode="auto">
          <a:xfrm>
            <a:off x="851441" y="381000"/>
            <a:ext cx="7378159" cy="6172200"/>
          </a:xfrm>
          <a:prstGeom prst="rect">
            <a:avLst/>
          </a:prstGeom>
          <a:noFill/>
          <a:ln w="9525">
            <a:noFill/>
            <a:miter lim="800000"/>
            <a:headEnd/>
            <a:tailEnd/>
          </a:ln>
        </p:spPr>
      </p:pic>
      <p:sp>
        <p:nvSpPr>
          <p:cNvPr id="4" name="TextBox 3"/>
          <p:cNvSpPr txBox="1"/>
          <p:nvPr/>
        </p:nvSpPr>
        <p:spPr>
          <a:xfrm rot="19836073">
            <a:off x="4267936" y="1579751"/>
            <a:ext cx="4034780" cy="646331"/>
          </a:xfrm>
          <a:prstGeom prst="rect">
            <a:avLst/>
          </a:prstGeom>
          <a:noFill/>
        </p:spPr>
        <p:txBody>
          <a:bodyPr wrap="square" rtlCol="0">
            <a:spAutoFit/>
          </a:bodyPr>
          <a:lstStyle/>
          <a:p>
            <a:pPr algn="ctr"/>
            <a:r>
              <a:rPr lang="en-US" sz="3600" dirty="0" smtClean="0">
                <a:solidFill>
                  <a:srgbClr val="FF6699"/>
                </a:solidFill>
                <a:effectLst>
                  <a:outerShdw blurRad="38100" dist="38100" dir="2700000" algn="tl">
                    <a:srgbClr val="000000">
                      <a:alpha val="43137"/>
                    </a:srgbClr>
                  </a:outerShdw>
                </a:effectLst>
              </a:rPr>
              <a:t>Secondary syphilis</a:t>
            </a:r>
            <a:endParaRPr lang="en-US" sz="3600" dirty="0">
              <a:solidFill>
                <a:srgbClr val="FF6699"/>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38200" y="5715000"/>
            <a:ext cx="7772400" cy="914400"/>
          </a:xfrm>
        </p:spPr>
        <p:txBody>
          <a:bodyPr/>
          <a:lstStyle/>
          <a:p>
            <a:pPr algn="ctr"/>
            <a:r>
              <a:rPr lang="en-US" sz="3200" dirty="0" smtClean="0">
                <a:solidFill>
                  <a:srgbClr val="FFFF00"/>
                </a:solidFill>
                <a:effectLst>
                  <a:outerShdw blurRad="38100" dist="38100" dir="2700000" algn="tl">
                    <a:srgbClr val="000000">
                      <a:alpha val="43137"/>
                    </a:srgbClr>
                  </a:outerShdw>
                </a:effectLst>
              </a:rPr>
              <a:t>Secondary syphilis: Annular lesions on the face</a:t>
            </a:r>
          </a:p>
        </p:txBody>
      </p:sp>
      <p:pic>
        <p:nvPicPr>
          <p:cNvPr id="12291" name="Picture 3" descr="E:\STD 15.jpg"/>
          <p:cNvPicPr>
            <a:picLocks noChangeAspect="1" noChangeArrowheads="1"/>
          </p:cNvPicPr>
          <p:nvPr/>
        </p:nvPicPr>
        <p:blipFill>
          <a:blip r:embed="rId2" cstate="print"/>
          <a:srcRect/>
          <a:stretch>
            <a:fillRect/>
          </a:stretch>
        </p:blipFill>
        <p:spPr bwMode="auto">
          <a:xfrm>
            <a:off x="877489" y="685800"/>
            <a:ext cx="7506891"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3" name="Picture 2" descr="C:\Documents and Settings\Default\My Documents\My Pictures\secsyp.jpg"/>
          <p:cNvPicPr>
            <a:picLocks noChangeAspect="1" noChangeArrowheads="1"/>
          </p:cNvPicPr>
          <p:nvPr/>
        </p:nvPicPr>
        <p:blipFill>
          <a:blip r:embed="rId2" cstate="print"/>
          <a:srcRect/>
          <a:stretch>
            <a:fillRect/>
          </a:stretch>
        </p:blipFill>
        <p:spPr bwMode="auto">
          <a:xfrm>
            <a:off x="838200" y="762000"/>
            <a:ext cx="7549486" cy="5105400"/>
          </a:xfrm>
          <a:prstGeom prst="rect">
            <a:avLst/>
          </a:prstGeom>
          <a:noFill/>
          <a:ln w="9525">
            <a:noFill/>
            <a:miter lim="800000"/>
            <a:headEnd/>
            <a:tailEnd/>
          </a:ln>
        </p:spPr>
      </p:pic>
      <p:sp>
        <p:nvSpPr>
          <p:cNvPr id="4" name="TextBox 3"/>
          <p:cNvSpPr txBox="1"/>
          <p:nvPr/>
        </p:nvSpPr>
        <p:spPr>
          <a:xfrm>
            <a:off x="1524000" y="5943600"/>
            <a:ext cx="6400800" cy="646331"/>
          </a:xfrm>
          <a:prstGeom prst="rect">
            <a:avLst/>
          </a:prstGeom>
          <a:noFill/>
        </p:spPr>
        <p:txBody>
          <a:bodyPr wrap="square" rtlCol="0">
            <a:spAutoFit/>
          </a:bodyPr>
          <a:lstStyle/>
          <a:p>
            <a:pPr algn="ctr"/>
            <a:r>
              <a:rPr lang="en-US" sz="3600" dirty="0" smtClean="0">
                <a:solidFill>
                  <a:srgbClr val="FFFF00"/>
                </a:solidFill>
              </a:rPr>
              <a:t>Secondary syphilis</a:t>
            </a:r>
            <a:endParaRPr lang="en-US" sz="3600" dirty="0">
              <a:solidFill>
                <a:srgbClr val="FFFF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3" name="Picture 2" descr="C:\Documents and Settings\Default\My Documents\My Pictures\secy-syphilis.jpg"/>
          <p:cNvPicPr>
            <a:picLocks noChangeAspect="1" noChangeArrowheads="1"/>
          </p:cNvPicPr>
          <p:nvPr/>
        </p:nvPicPr>
        <p:blipFill>
          <a:blip r:embed="rId2" cstate="print"/>
          <a:srcRect/>
          <a:stretch>
            <a:fillRect/>
          </a:stretch>
        </p:blipFill>
        <p:spPr bwMode="auto">
          <a:xfrm>
            <a:off x="990600" y="762000"/>
            <a:ext cx="7191375" cy="5162550"/>
          </a:xfrm>
          <a:prstGeom prst="rect">
            <a:avLst/>
          </a:prstGeom>
          <a:noFill/>
          <a:ln w="9525">
            <a:noFill/>
            <a:miter lim="800000"/>
            <a:headEnd/>
            <a:tailEnd/>
          </a:ln>
        </p:spPr>
      </p:pic>
      <p:sp>
        <p:nvSpPr>
          <p:cNvPr id="4" name="TextBox 3"/>
          <p:cNvSpPr txBox="1"/>
          <p:nvPr/>
        </p:nvSpPr>
        <p:spPr>
          <a:xfrm>
            <a:off x="838200" y="6019800"/>
            <a:ext cx="7391400" cy="584775"/>
          </a:xfrm>
          <a:prstGeom prst="rect">
            <a:avLst/>
          </a:prstGeom>
          <a:noFill/>
        </p:spPr>
        <p:txBody>
          <a:bodyPr wrap="square" rtlCol="0">
            <a:spAutoFit/>
          </a:bodyPr>
          <a:lstStyle/>
          <a:p>
            <a:pPr algn="ctr"/>
            <a:r>
              <a:rPr lang="en-US" sz="3200" dirty="0" smtClean="0">
                <a:solidFill>
                  <a:srgbClr val="FFFF00"/>
                </a:solidFill>
              </a:rPr>
              <a:t>Mucous patch of secondary syphilis</a:t>
            </a:r>
            <a:endParaRPr lang="en-US" sz="3200" dirty="0">
              <a:solidFill>
                <a:srgbClr val="FFFF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3" name="Picture 2" descr="D:\BOLOGNIA\images\82FF8.jpg"/>
          <p:cNvPicPr>
            <a:picLocks noChangeAspect="1" noChangeArrowheads="1"/>
          </p:cNvPicPr>
          <p:nvPr/>
        </p:nvPicPr>
        <p:blipFill>
          <a:blip r:embed="rId2" cstate="print"/>
          <a:srcRect b="9027"/>
          <a:stretch>
            <a:fillRect/>
          </a:stretch>
        </p:blipFill>
        <p:spPr bwMode="auto">
          <a:xfrm>
            <a:off x="381000" y="1371600"/>
            <a:ext cx="8375625" cy="3200400"/>
          </a:xfrm>
          <a:prstGeom prst="rect">
            <a:avLst/>
          </a:prstGeom>
          <a:noFill/>
          <a:ln w="9525">
            <a:noFill/>
            <a:miter lim="800000"/>
            <a:headEnd/>
            <a:tailEnd/>
          </a:ln>
        </p:spPr>
      </p:pic>
      <p:sp>
        <p:nvSpPr>
          <p:cNvPr id="4" name="TextBox 3"/>
          <p:cNvSpPr txBox="1"/>
          <p:nvPr/>
        </p:nvSpPr>
        <p:spPr>
          <a:xfrm>
            <a:off x="914400" y="5638800"/>
            <a:ext cx="7543800" cy="523220"/>
          </a:xfrm>
          <a:prstGeom prst="rect">
            <a:avLst/>
          </a:prstGeom>
          <a:noFill/>
        </p:spPr>
        <p:txBody>
          <a:bodyPr wrap="square" rtlCol="0">
            <a:spAutoFit/>
          </a:bodyPr>
          <a:lstStyle/>
          <a:p>
            <a:r>
              <a:rPr lang="en-US" sz="2800" dirty="0" smtClean="0">
                <a:solidFill>
                  <a:srgbClr val="FFFF00"/>
                </a:solidFill>
              </a:rPr>
              <a:t>Mucosal lesions (erosions) of secondary syphilis</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581400" y="533400"/>
            <a:ext cx="4800600" cy="685800"/>
          </a:xfrm>
        </p:spPr>
        <p:txBody>
          <a:bodyPr/>
          <a:lstStyle/>
          <a:p>
            <a:pPr algn="ctr" eaLnBrk="1" hangingPunct="1"/>
            <a:r>
              <a:rPr lang="en-US" sz="3200" dirty="0" smtClean="0">
                <a:solidFill>
                  <a:srgbClr val="FFFF00"/>
                </a:solidFill>
              </a:rPr>
              <a:t>Condylomata lata</a:t>
            </a:r>
          </a:p>
        </p:txBody>
      </p:sp>
      <p:pic>
        <p:nvPicPr>
          <p:cNvPr id="18435" name="Picture 5" descr="condyl3"/>
          <p:cNvPicPr>
            <a:picLocks noChangeAspect="1" noChangeArrowheads="1"/>
          </p:cNvPicPr>
          <p:nvPr/>
        </p:nvPicPr>
        <p:blipFill>
          <a:blip r:embed="rId2" cstate="print"/>
          <a:srcRect b="16667"/>
          <a:stretch>
            <a:fillRect/>
          </a:stretch>
        </p:blipFill>
        <p:spPr bwMode="auto">
          <a:xfrm>
            <a:off x="3352800" y="1828800"/>
            <a:ext cx="5600153" cy="3810000"/>
          </a:xfrm>
          <a:prstGeom prst="rect">
            <a:avLst/>
          </a:prstGeom>
          <a:noFill/>
          <a:ln w="9525">
            <a:noFill/>
            <a:miter lim="800000"/>
            <a:headEnd/>
            <a:tailEnd/>
          </a:ln>
        </p:spPr>
      </p:pic>
      <p:pic>
        <p:nvPicPr>
          <p:cNvPr id="18436" name="Picture 6" descr="S96538-349-f001d"/>
          <p:cNvPicPr>
            <a:picLocks noGrp="1" noChangeAspect="1" noChangeArrowheads="1"/>
          </p:cNvPicPr>
          <p:nvPr>
            <p:ph type="body" idx="1"/>
          </p:nvPr>
        </p:nvPicPr>
        <p:blipFill>
          <a:blip r:embed="rId3" cstate="print"/>
          <a:srcRect l="14229" r="14625" b="14607"/>
          <a:stretch>
            <a:fillRect/>
          </a:stretch>
        </p:blipFill>
        <p:spPr>
          <a:xfrm>
            <a:off x="264695" y="457200"/>
            <a:ext cx="2707105" cy="3429000"/>
          </a:xfrm>
          <a:noFill/>
        </p:spPr>
      </p:pic>
      <p:pic>
        <p:nvPicPr>
          <p:cNvPr id="18437" name="Picture 7" descr="Secondary Syphilis"/>
          <p:cNvPicPr>
            <a:picLocks noChangeAspect="1" noChangeArrowheads="1"/>
          </p:cNvPicPr>
          <p:nvPr/>
        </p:nvPicPr>
        <p:blipFill>
          <a:blip r:embed="rId4" cstate="print"/>
          <a:srcRect/>
          <a:stretch>
            <a:fillRect/>
          </a:stretch>
        </p:blipFill>
        <p:spPr bwMode="auto">
          <a:xfrm>
            <a:off x="228600" y="4343400"/>
            <a:ext cx="3022737" cy="227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3" name="Picture 3" descr="E:\STD 16.jpg"/>
          <p:cNvPicPr>
            <a:picLocks noChangeAspect="1" noChangeArrowheads="1"/>
          </p:cNvPicPr>
          <p:nvPr/>
        </p:nvPicPr>
        <p:blipFill>
          <a:blip r:embed="rId2" cstate="print"/>
          <a:srcRect/>
          <a:stretch>
            <a:fillRect/>
          </a:stretch>
        </p:blipFill>
        <p:spPr bwMode="auto">
          <a:xfrm>
            <a:off x="897732" y="598602"/>
            <a:ext cx="7408068" cy="4887798"/>
          </a:xfrm>
          <a:prstGeom prst="rect">
            <a:avLst/>
          </a:prstGeom>
          <a:noFill/>
          <a:ln w="9525">
            <a:noFill/>
            <a:miter lim="800000"/>
            <a:headEnd/>
            <a:tailEnd/>
          </a:ln>
        </p:spPr>
      </p:pic>
      <p:sp>
        <p:nvSpPr>
          <p:cNvPr id="4" name="TextBox 3"/>
          <p:cNvSpPr txBox="1"/>
          <p:nvPr/>
        </p:nvSpPr>
        <p:spPr>
          <a:xfrm>
            <a:off x="1066800" y="5867400"/>
            <a:ext cx="7543800" cy="584775"/>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Secondary syphilis: “</a:t>
            </a:r>
            <a:r>
              <a:rPr lang="en-US" sz="3200" dirty="0" smtClean="0">
                <a:solidFill>
                  <a:srgbClr val="FF6699"/>
                </a:solidFill>
                <a:effectLst>
                  <a:outerShdw blurRad="38100" dist="38100" dir="2700000" algn="tl">
                    <a:srgbClr val="000000">
                      <a:alpha val="43137"/>
                    </a:srgbClr>
                  </a:outerShdw>
                </a:effectLst>
              </a:rPr>
              <a:t>Moth-eaten alopecia</a:t>
            </a:r>
            <a:r>
              <a:rPr lang="en-US" sz="3200" dirty="0" smtClean="0">
                <a:solidFill>
                  <a:srgbClr val="FFFF00"/>
                </a:solidFill>
                <a:effectLst>
                  <a:outerShdw blurRad="38100" dist="38100" dir="2700000" algn="tl">
                    <a:srgbClr val="000000">
                      <a:alpha val="43137"/>
                    </a:srgbClr>
                  </a:outerShdw>
                </a:effectLst>
              </a:rPr>
              <a:t>”</a:t>
            </a:r>
            <a:endParaRPr lang="en-US" sz="3200"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457200" y="538401"/>
            <a:ext cx="8229600" cy="5324535"/>
          </a:xfrm>
          <a:prstGeom prst="rect">
            <a:avLst/>
          </a:prstGeom>
          <a:noFill/>
        </p:spPr>
        <p:txBody>
          <a:bodyPr wrap="square" rtlCol="0">
            <a:spAutoFit/>
          </a:bodyPr>
          <a:lstStyle/>
          <a:p>
            <a:r>
              <a:rPr lang="en-US" sz="3200" dirty="0" smtClean="0">
                <a:solidFill>
                  <a:srgbClr val="FF6699"/>
                </a:solidFill>
                <a:effectLst>
                  <a:outerShdw blurRad="38100" dist="38100" dir="2700000" algn="tl">
                    <a:srgbClr val="000000">
                      <a:alpha val="43137"/>
                    </a:srgbClr>
                  </a:outerShdw>
                </a:effectLst>
              </a:rPr>
              <a:t>Latent syphilis</a:t>
            </a:r>
          </a:p>
          <a:p>
            <a:pPr algn="just">
              <a:buBlip>
                <a:blip r:embed="rId2"/>
              </a:buBlip>
            </a:pPr>
            <a:r>
              <a:rPr lang="en-US" sz="2550" dirty="0" smtClean="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Latent syphilis is a stage at which the features of secondary syphilis have resolved, though patients remain </a:t>
            </a:r>
            <a:r>
              <a:rPr lang="en-US" sz="2800" dirty="0" smtClean="0">
                <a:solidFill>
                  <a:srgbClr val="FFFF00"/>
                </a:solidFill>
                <a:effectLst>
                  <a:outerShdw blurRad="38100" dist="38100" dir="2700000" algn="tl">
                    <a:srgbClr val="000000">
                      <a:alpha val="43137"/>
                    </a:srgbClr>
                  </a:outerShdw>
                </a:effectLst>
              </a:rPr>
              <a:t>seroreactive </a:t>
            </a:r>
            <a:r>
              <a:rPr lang="en-US" sz="2800" dirty="0" smtClean="0">
                <a:effectLst>
                  <a:outerShdw blurRad="38100" dist="38100" dir="2700000" algn="tl">
                    <a:srgbClr val="000000">
                      <a:alpha val="43137"/>
                    </a:srgbClr>
                  </a:outerShdw>
                </a:effectLst>
              </a:rPr>
              <a:t>i.e. a</a:t>
            </a:r>
            <a:r>
              <a:rPr lang="en-US" sz="2800" dirty="0" smtClean="0"/>
              <a:t>symptomatic period and the disease is detected only by serological tests)</a:t>
            </a:r>
            <a:r>
              <a:rPr lang="en-US" sz="2800" dirty="0" smtClean="0">
                <a:effectLst>
                  <a:outerShdw blurRad="38100" dist="38100" dir="2700000" algn="tl">
                    <a:srgbClr val="000000">
                      <a:alpha val="43137"/>
                    </a:srgbClr>
                  </a:outerShdw>
                </a:effectLst>
              </a:rPr>
              <a:t>. </a:t>
            </a:r>
          </a:p>
          <a:p>
            <a:pPr algn="just">
              <a:buBlip>
                <a:blip r:embed="rId2"/>
              </a:buBlip>
            </a:pPr>
            <a:r>
              <a:rPr lang="en-US" sz="2800" dirty="0" smtClean="0">
                <a:effectLst>
                  <a:outerShdw blurRad="38100" dist="38100" dir="2700000" algn="tl">
                    <a:srgbClr val="000000">
                      <a:alpha val="43137"/>
                    </a:srgbClr>
                  </a:outerShdw>
                </a:effectLst>
              </a:rPr>
              <a:t>  Latency: few years - 25 years before the destructive lesions of tertiary syphilis manifest.</a:t>
            </a:r>
          </a:p>
          <a:p>
            <a:pPr algn="just">
              <a:buBlip>
                <a:blip r:embed="rId2"/>
              </a:buBlip>
            </a:pPr>
            <a:r>
              <a:rPr lang="en-US" sz="2800" dirty="0" smtClean="0">
                <a:effectLst>
                  <a:outerShdw blurRad="38100" dist="38100" dir="2700000" algn="tl">
                    <a:srgbClr val="000000">
                      <a:alpha val="43137"/>
                    </a:srgbClr>
                  </a:outerShdw>
                </a:effectLst>
              </a:rPr>
              <a:t> Latent syphilis is divided into </a:t>
            </a:r>
            <a:r>
              <a:rPr lang="en-US" sz="2800" dirty="0" smtClean="0">
                <a:solidFill>
                  <a:srgbClr val="FFFF00"/>
                </a:solidFill>
                <a:effectLst>
                  <a:outerShdw blurRad="38100" dist="38100" dir="2700000" algn="tl">
                    <a:srgbClr val="000000">
                      <a:alpha val="43137"/>
                    </a:srgbClr>
                  </a:outerShdw>
                </a:effectLst>
              </a:rPr>
              <a:t>early latent </a:t>
            </a:r>
            <a:r>
              <a:rPr lang="en-US" sz="2800" dirty="0" smtClean="0">
                <a:effectLst>
                  <a:outerShdw blurRad="38100" dist="38100" dir="2700000" algn="tl">
                    <a:srgbClr val="000000">
                      <a:alpha val="43137"/>
                    </a:srgbClr>
                  </a:outerShdw>
                </a:effectLst>
              </a:rPr>
              <a:t>and </a:t>
            </a:r>
            <a:r>
              <a:rPr lang="en-US" sz="2800" dirty="0" smtClean="0">
                <a:solidFill>
                  <a:srgbClr val="FF6699"/>
                </a:solidFill>
                <a:effectLst>
                  <a:outerShdw blurRad="38100" dist="38100" dir="2700000" algn="tl">
                    <a:srgbClr val="000000">
                      <a:alpha val="43137"/>
                    </a:srgbClr>
                  </a:outerShdw>
                </a:effectLst>
              </a:rPr>
              <a:t>late latent</a:t>
            </a:r>
            <a:r>
              <a:rPr lang="en-US" sz="2800" dirty="0" smtClean="0">
                <a:effectLst>
                  <a:outerShdw blurRad="38100" dist="38100" dir="2700000" algn="tl">
                    <a:srgbClr val="000000">
                      <a:alpha val="43137"/>
                    </a:srgbClr>
                  </a:outerShdw>
                </a:effectLst>
              </a:rPr>
              <a:t>. The distinction is important because treatment for each is different.</a:t>
            </a:r>
          </a:p>
          <a:p>
            <a:pPr algn="just">
              <a:buBlip>
                <a:blip r:embed="rId2"/>
              </a:buBlip>
            </a:pPr>
            <a:r>
              <a:rPr lang="en-US" sz="2800" dirty="0" smtClean="0">
                <a:effectLst>
                  <a:outerShdw blurRad="38100" dist="38100" dir="2700000" algn="tl">
                    <a:srgbClr val="000000">
                      <a:alpha val="43137"/>
                    </a:srgbClr>
                  </a:outerShdw>
                </a:effectLst>
              </a:rPr>
              <a:t> About 1/3 of untreated latent syphilis patients go on to develop tertiary syphilis.</a:t>
            </a:r>
            <a:endParaRPr lang="en-US" sz="2800"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33400" y="609600"/>
            <a:ext cx="8077200" cy="5509200"/>
          </a:xfrm>
          <a:prstGeom prst="rect">
            <a:avLst/>
          </a:prstGeom>
        </p:spPr>
        <p:txBody>
          <a:bodyPr wrap="square">
            <a:spAutoFit/>
          </a:bodyPr>
          <a:lstStyle/>
          <a:p>
            <a:pPr algn="just"/>
            <a:r>
              <a:rPr lang="en-US" sz="3200" dirty="0" smtClean="0">
                <a:solidFill>
                  <a:srgbClr val="FF6699"/>
                </a:solidFill>
                <a:effectLst>
                  <a:outerShdw blurRad="38100" dist="38100" dir="2700000" algn="tl">
                    <a:srgbClr val="000000">
                      <a:alpha val="43137"/>
                    </a:srgbClr>
                  </a:outerShdw>
                </a:effectLst>
              </a:rPr>
              <a:t>Latent syphilis</a:t>
            </a:r>
          </a:p>
          <a:p>
            <a:pPr algn="just">
              <a:buBlip>
                <a:blip r:embed="rId2"/>
              </a:buBlip>
            </a:pPr>
            <a:r>
              <a:rPr lang="en-US" sz="2600" dirty="0" smtClean="0">
                <a:solidFill>
                  <a:srgbClr val="FFFF00"/>
                </a:solidFill>
                <a:effectLst>
                  <a:outerShdw blurRad="38100" dist="38100" dir="2700000" algn="tl">
                    <a:srgbClr val="000000">
                      <a:alpha val="43137"/>
                    </a:srgbClr>
                  </a:outerShdw>
                </a:effectLst>
              </a:rPr>
              <a:t> </a:t>
            </a:r>
            <a:r>
              <a:rPr lang="en-US" sz="3200" dirty="0" smtClean="0">
                <a:solidFill>
                  <a:srgbClr val="FFFF00"/>
                </a:solidFill>
                <a:effectLst>
                  <a:outerShdw blurRad="38100" dist="38100" dir="2700000" algn="tl">
                    <a:srgbClr val="000000">
                      <a:alpha val="43137"/>
                    </a:srgbClr>
                  </a:outerShdw>
                </a:effectLst>
              </a:rPr>
              <a:t>Early latent syphilis: </a:t>
            </a:r>
            <a:r>
              <a:rPr lang="en-US" sz="3200" dirty="0" smtClean="0">
                <a:effectLst>
                  <a:outerShdw blurRad="38100" dist="38100" dir="2700000" algn="tl">
                    <a:srgbClr val="000000">
                      <a:alpha val="43137"/>
                    </a:srgbClr>
                  </a:outerShdw>
                </a:effectLst>
              </a:rPr>
              <a:t>first year after resolution of primary or secondary syphilis. </a:t>
            </a:r>
          </a:p>
          <a:p>
            <a:pPr algn="just">
              <a:buBlip>
                <a:blip r:embed="rId2"/>
              </a:buBlip>
            </a:pPr>
            <a:r>
              <a:rPr lang="en-US" sz="3200" dirty="0" smtClean="0">
                <a:effectLst>
                  <a:outerShdw blurRad="38100" dist="38100" dir="2700000" algn="tl">
                    <a:srgbClr val="000000">
                      <a:alpha val="43137"/>
                    </a:srgbClr>
                  </a:outerShdw>
                </a:effectLst>
              </a:rPr>
              <a:t> </a:t>
            </a:r>
            <a:r>
              <a:rPr lang="en-US" sz="3200" dirty="0" smtClean="0">
                <a:solidFill>
                  <a:srgbClr val="FF6699"/>
                </a:solidFill>
                <a:effectLst>
                  <a:outerShdw blurRad="38100" dist="38100" dir="2700000" algn="tl">
                    <a:srgbClr val="000000">
                      <a:alpha val="43137"/>
                    </a:srgbClr>
                  </a:outerShdw>
                </a:effectLst>
              </a:rPr>
              <a:t>Late latent syphilis </a:t>
            </a:r>
            <a:r>
              <a:rPr lang="en-US" sz="3200" dirty="0" smtClean="0">
                <a:effectLst>
                  <a:outerShdw blurRad="38100" dist="38100" dir="2700000" algn="tl">
                    <a:srgbClr val="000000">
                      <a:alpha val="43137"/>
                    </a:srgbClr>
                  </a:outerShdw>
                </a:effectLst>
              </a:rPr>
              <a:t>(&gt;1 year after resolution of secondary syphilis) is not infectious; however, woman in this stage can spread the disease in utero.</a:t>
            </a:r>
          </a:p>
          <a:p>
            <a:pPr algn="just">
              <a:buBlip>
                <a:blip r:embed="rId2"/>
              </a:buBlip>
            </a:pPr>
            <a:r>
              <a:rPr lang="en-US" sz="3200" dirty="0" smtClean="0">
                <a:effectLst>
                  <a:outerShdw blurRad="38100" dist="38100" dir="2700000" algn="tl">
                    <a:srgbClr val="000000">
                      <a:alpha val="43137"/>
                    </a:srgbClr>
                  </a:outerShdw>
                </a:effectLst>
              </a:rPr>
              <a:t> A small percentage of infants infected in utero may have a </a:t>
            </a:r>
            <a:r>
              <a:rPr lang="en-US" sz="3200" u="sng" dirty="0" smtClean="0">
                <a:solidFill>
                  <a:srgbClr val="FFFF00"/>
                </a:solidFill>
                <a:effectLst>
                  <a:outerShdw blurRad="38100" dist="38100" dir="2700000" algn="tl">
                    <a:srgbClr val="000000">
                      <a:alpha val="43137"/>
                    </a:srgbClr>
                  </a:outerShdw>
                </a:effectLst>
              </a:rPr>
              <a:t>latent form</a:t>
            </a:r>
            <a:r>
              <a:rPr lang="en-US" sz="3200" dirty="0" smtClean="0"/>
              <a:t> of infection that becomes apparent during childhood and, in some cases, during adult life. </a:t>
            </a:r>
            <a:endParaRPr lang="en-US" sz="3200" dirty="0" smtClean="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57200" y="381000"/>
            <a:ext cx="8153400" cy="5693866"/>
          </a:xfrm>
          <a:prstGeom prst="rect">
            <a:avLst/>
          </a:prstGeom>
          <a:noFill/>
        </p:spPr>
        <p:txBody>
          <a:bodyPr wrap="square" rtlCol="0">
            <a:spAutoFit/>
          </a:bodyPr>
          <a:lstStyle/>
          <a:p>
            <a:pPr algn="just"/>
            <a:r>
              <a:rPr lang="en-US" sz="2800" dirty="0" smtClean="0">
                <a:solidFill>
                  <a:srgbClr val="FF6699"/>
                </a:solidFill>
              </a:rPr>
              <a:t>Tertiary syphilis (</a:t>
            </a:r>
            <a:r>
              <a:rPr lang="en-US" sz="2800" dirty="0" smtClean="0">
                <a:solidFill>
                  <a:srgbClr val="FFFF00"/>
                </a:solidFill>
              </a:rPr>
              <a:t>Late syphilis</a:t>
            </a:r>
            <a:r>
              <a:rPr lang="en-US" sz="2800" dirty="0" smtClean="0">
                <a:solidFill>
                  <a:srgbClr val="FF6699"/>
                </a:solidFill>
              </a:rPr>
              <a:t>) </a:t>
            </a:r>
          </a:p>
          <a:p>
            <a:pPr marL="514350" indent="-514350" algn="just">
              <a:buAutoNum type="arabicPeriod"/>
            </a:pPr>
            <a:r>
              <a:rPr lang="en-US" sz="2800" dirty="0" smtClean="0"/>
              <a:t>Gummatous syphilis (</a:t>
            </a:r>
            <a:r>
              <a:rPr lang="en-US" sz="2800" dirty="0" smtClean="0">
                <a:solidFill>
                  <a:srgbClr val="FFFF00"/>
                </a:solidFill>
              </a:rPr>
              <a:t>benign </a:t>
            </a:r>
            <a:r>
              <a:rPr lang="en-US" sz="2800" dirty="0" smtClean="0">
                <a:solidFill>
                  <a:srgbClr val="FFFF00"/>
                </a:solidFill>
                <a:effectLst>
                  <a:outerShdw blurRad="38100" dist="38100" dir="2700000" algn="tl">
                    <a:srgbClr val="000000">
                      <a:alpha val="43137"/>
                    </a:srgbClr>
                  </a:outerShdw>
                </a:effectLst>
              </a:rPr>
              <a:t>late syphilis</a:t>
            </a:r>
            <a:r>
              <a:rPr lang="en-US" sz="2800" dirty="0" smtClean="0"/>
              <a:t>)</a:t>
            </a:r>
          </a:p>
          <a:p>
            <a:pPr marL="514350" indent="-514350" algn="just">
              <a:buAutoNum type="arabicPeriod"/>
            </a:pPr>
            <a:r>
              <a:rPr lang="en-US" sz="2800" dirty="0" smtClean="0"/>
              <a:t>Cardiovascular syphilis</a:t>
            </a:r>
          </a:p>
          <a:p>
            <a:pPr marL="514350" indent="-514350" algn="just">
              <a:buAutoNum type="arabicPeriod"/>
            </a:pPr>
            <a:r>
              <a:rPr lang="en-US" sz="2800" dirty="0" smtClean="0"/>
              <a:t>Neurosyphilis</a:t>
            </a:r>
          </a:p>
          <a:p>
            <a:pPr algn="just">
              <a:buClr>
                <a:schemeClr val="accent2">
                  <a:lumMod val="60000"/>
                  <a:lumOff val="40000"/>
                </a:schemeClr>
              </a:buClr>
              <a:buFont typeface="Wingdings" pitchFamily="2" charset="2"/>
              <a:buChar char="ü"/>
            </a:pPr>
            <a:r>
              <a:rPr lang="en-US" sz="2800" dirty="0" smtClean="0"/>
              <a:t> Tertiary syphilis is rare nowadays. </a:t>
            </a:r>
          </a:p>
          <a:p>
            <a:pPr algn="just">
              <a:buClr>
                <a:schemeClr val="accent2">
                  <a:lumMod val="60000"/>
                  <a:lumOff val="40000"/>
                </a:schemeClr>
              </a:buClr>
              <a:buFont typeface="Wingdings" pitchFamily="2" charset="2"/>
              <a:buChar char="ü"/>
            </a:pPr>
            <a:r>
              <a:rPr lang="en-US" sz="2800" dirty="0" smtClean="0"/>
              <a:t> Slow inflammatory damage to tissues. </a:t>
            </a:r>
          </a:p>
          <a:p>
            <a:pPr algn="just">
              <a:buClr>
                <a:schemeClr val="accent2">
                  <a:lumMod val="60000"/>
                  <a:lumOff val="40000"/>
                </a:schemeClr>
              </a:buClr>
              <a:buFont typeface="Wingdings" pitchFamily="2" charset="2"/>
              <a:buChar char="ü"/>
            </a:pPr>
            <a:r>
              <a:rPr lang="en-US" sz="2800" dirty="0" smtClean="0"/>
              <a:t> Generally not thought  to be infectious. </a:t>
            </a:r>
          </a:p>
          <a:p>
            <a:pPr algn="just"/>
            <a:r>
              <a:rPr lang="en-US" sz="2800" dirty="0" smtClean="0">
                <a:solidFill>
                  <a:srgbClr val="FF6699"/>
                </a:solidFill>
                <a:effectLst>
                  <a:outerShdw blurRad="38100" dist="38100" dir="2700000" algn="tl">
                    <a:srgbClr val="000000">
                      <a:alpha val="43137"/>
                    </a:srgbClr>
                  </a:outerShdw>
                </a:effectLst>
              </a:rPr>
              <a:t>Late syphilis </a:t>
            </a:r>
            <a:r>
              <a:rPr lang="en-US" sz="2800" dirty="0" smtClean="0"/>
              <a:t>is a slowly progressive disease and characterized by granulomatous lesions called </a:t>
            </a:r>
            <a:r>
              <a:rPr lang="en-US" sz="2800" u="sng" dirty="0" smtClean="0">
                <a:solidFill>
                  <a:srgbClr val="FFFF00"/>
                </a:solidFill>
                <a:effectLst>
                  <a:outerShdw blurRad="38100" dist="38100" dir="2700000" algn="tl">
                    <a:srgbClr val="000000">
                      <a:alpha val="43137"/>
                    </a:srgbClr>
                  </a:outerShdw>
                </a:effectLst>
              </a:rPr>
              <a:t>gummas</a:t>
            </a:r>
            <a:r>
              <a:rPr lang="en-US" sz="2800" dirty="0" smtClean="0"/>
              <a:t>. </a:t>
            </a:r>
            <a:r>
              <a:rPr lang="en-US" sz="2800" u="sng" dirty="0" smtClean="0">
                <a:solidFill>
                  <a:srgbClr val="FFFF00"/>
                </a:solidFill>
              </a:rPr>
              <a:t>Presentation</a:t>
            </a:r>
          </a:p>
          <a:p>
            <a:pPr algn="just"/>
            <a:r>
              <a:rPr lang="en-US" sz="2800" dirty="0" smtClean="0">
                <a:solidFill>
                  <a:srgbClr val="FF6699"/>
                </a:solidFill>
                <a:effectLst>
                  <a:outerShdw blurRad="38100" dist="38100" dir="2700000" algn="tl">
                    <a:srgbClr val="000000">
                      <a:alpha val="43137"/>
                    </a:srgbClr>
                  </a:outerShdw>
                </a:effectLst>
              </a:rPr>
              <a:t>1. Gummas: </a:t>
            </a:r>
            <a:r>
              <a:rPr lang="en-US" sz="2800" dirty="0" smtClean="0"/>
              <a:t>nodules with rubbery texture which may quickly break down to leave </a:t>
            </a:r>
            <a:r>
              <a:rPr lang="en-US" sz="2800" dirty="0" smtClean="0">
                <a:solidFill>
                  <a:srgbClr val="FFFF00"/>
                </a:solidFill>
              </a:rPr>
              <a:t>punched-out</a:t>
            </a:r>
            <a:r>
              <a:rPr lang="en-US" sz="2800" dirty="0" smtClean="0"/>
              <a:t> </a:t>
            </a:r>
            <a:r>
              <a:rPr lang="en-US" sz="2800" dirty="0" smtClean="0">
                <a:solidFill>
                  <a:srgbClr val="FFFF00"/>
                </a:solidFill>
              </a:rPr>
              <a:t>ulcers</a:t>
            </a:r>
            <a:r>
              <a:rPr lang="en-US" sz="2800" dirty="0" smtClean="0"/>
              <a:t> that heal poorly, leaving papery atrophic white scars.</a:t>
            </a:r>
            <a:endParaRPr lang="en-US" sz="2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04800" y="304800"/>
            <a:ext cx="8610600" cy="5509200"/>
          </a:xfrm>
          <a:prstGeom prst="rect">
            <a:avLst/>
          </a:prstGeom>
        </p:spPr>
        <p:txBody>
          <a:bodyPr wrap="square">
            <a:spAutoFit/>
          </a:bodyPr>
          <a:lstStyle/>
          <a:p>
            <a:pPr algn="just"/>
            <a:r>
              <a:rPr lang="en-US" sz="3200" dirty="0" smtClean="0">
                <a:solidFill>
                  <a:srgbClr val="FF6699"/>
                </a:solidFill>
                <a:effectLst>
                  <a:outerShdw blurRad="38100" dist="38100" dir="2700000" algn="tl">
                    <a:srgbClr val="000000">
                      <a:alpha val="43137"/>
                    </a:srgbClr>
                  </a:outerShdw>
                </a:effectLst>
              </a:rPr>
              <a:t>Gummas </a:t>
            </a:r>
            <a:r>
              <a:rPr lang="en-US" sz="3200" dirty="0" smtClean="0"/>
              <a:t> principally form in the liver, bones and testes but may affect any organ.</a:t>
            </a:r>
          </a:p>
          <a:p>
            <a:pPr algn="just"/>
            <a:r>
              <a:rPr lang="en-US" sz="3200" dirty="0" smtClean="0">
                <a:solidFill>
                  <a:srgbClr val="FFFF00"/>
                </a:solidFill>
              </a:rPr>
              <a:t>Treponemes </a:t>
            </a:r>
            <a:r>
              <a:rPr lang="en-US" sz="3200" dirty="0" smtClean="0"/>
              <a:t>rarely visualized or recovered from gummas.</a:t>
            </a:r>
          </a:p>
          <a:p>
            <a:pPr algn="just"/>
            <a:r>
              <a:rPr lang="en-US" sz="3200" dirty="0" smtClean="0">
                <a:solidFill>
                  <a:srgbClr val="FF6699"/>
                </a:solidFill>
                <a:effectLst>
                  <a:outerShdw blurRad="38100" dist="38100" dir="2700000" algn="tl">
                    <a:srgbClr val="000000">
                      <a:alpha val="43137"/>
                    </a:srgbClr>
                  </a:outerShdw>
                </a:effectLst>
              </a:rPr>
              <a:t>Gummas</a:t>
            </a:r>
            <a:r>
              <a:rPr lang="en-US" sz="3200" dirty="0" smtClean="0"/>
              <a:t> develop within 3-10 years of infection. There is  deep boring bone pain characteristically worse at night. Trauma may predispose a specific site to gamma involvement. </a:t>
            </a:r>
          </a:p>
          <a:p>
            <a:pPr algn="just"/>
            <a:r>
              <a:rPr lang="en-US" sz="3200" dirty="0" smtClean="0">
                <a:solidFill>
                  <a:srgbClr val="FF6699"/>
                </a:solidFill>
              </a:rPr>
              <a:t>2.</a:t>
            </a:r>
            <a:r>
              <a:rPr lang="en-US" sz="3200" dirty="0" smtClean="0"/>
              <a:t> Unilateral </a:t>
            </a:r>
            <a:r>
              <a:rPr lang="en-US" sz="3200" dirty="0" smtClean="0">
                <a:solidFill>
                  <a:srgbClr val="FFFF00"/>
                </a:solidFill>
              </a:rPr>
              <a:t>papulosquamous plaques</a:t>
            </a:r>
            <a:r>
              <a:rPr lang="en-US" sz="3200" dirty="0" smtClean="0"/>
              <a:t> that extend peripherally and clear centrally to leave serpiginous outline specially on the limbs and forehead.</a:t>
            </a:r>
          </a:p>
        </p:txBody>
      </p:sp>
      <p:sp>
        <p:nvSpPr>
          <p:cNvPr id="3" name="Slide Number Placeholder 2"/>
          <p:cNvSpPr>
            <a:spLocks noGrp="1"/>
          </p:cNvSpPr>
          <p:nvPr>
            <p:ph type="sldNum" sz="quarter" idx="12"/>
          </p:nvPr>
        </p:nvSpPr>
        <p:spPr/>
        <p:txBody>
          <a:bodyPr/>
          <a:lstStyle/>
          <a:p>
            <a:fld id="{B6F15528-21DE-4FAA-801E-634DDDAF4B2B}" type="slidenum">
              <a:rPr lang="en-US" smtClean="0"/>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3" name="Picture 3" descr="STD 17"/>
          <p:cNvPicPr>
            <a:picLocks noChangeAspect="1" noChangeArrowheads="1"/>
          </p:cNvPicPr>
          <p:nvPr/>
        </p:nvPicPr>
        <p:blipFill>
          <a:blip r:embed="rId2" cstate="print"/>
          <a:srcRect b="19048"/>
          <a:stretch>
            <a:fillRect/>
          </a:stretch>
        </p:blipFill>
        <p:spPr bwMode="auto">
          <a:xfrm>
            <a:off x="762000" y="923715"/>
            <a:ext cx="7543800" cy="4029285"/>
          </a:xfrm>
          <a:prstGeom prst="rect">
            <a:avLst/>
          </a:prstGeom>
          <a:noFill/>
          <a:ln w="9525">
            <a:noFill/>
            <a:miter lim="800000"/>
            <a:headEnd/>
            <a:tailEnd/>
          </a:ln>
        </p:spPr>
      </p:pic>
      <p:sp>
        <p:nvSpPr>
          <p:cNvPr id="4" name="Rectangle 3"/>
          <p:cNvSpPr/>
          <p:nvPr/>
        </p:nvSpPr>
        <p:spPr>
          <a:xfrm>
            <a:off x="609600" y="5638800"/>
            <a:ext cx="8001000" cy="584775"/>
          </a:xfrm>
          <a:prstGeom prst="rect">
            <a:avLst/>
          </a:prstGeom>
        </p:spPr>
        <p:txBody>
          <a:bodyPr wrap="square">
            <a:spAutoFit/>
          </a:bodyPr>
          <a:lstStyle/>
          <a:p>
            <a:r>
              <a:rPr lang="en-US" sz="3200" dirty="0" smtClean="0">
                <a:solidFill>
                  <a:srgbClr val="FFFF00"/>
                </a:solidFill>
                <a:effectLst>
                  <a:outerShdw blurRad="38100" dist="38100" dir="2700000" algn="tl">
                    <a:srgbClr val="000000">
                      <a:alpha val="43137"/>
                    </a:srgbClr>
                  </a:outerShdw>
                </a:effectLst>
              </a:rPr>
              <a:t>Late syphilis: serpiginous gummata of forearm</a:t>
            </a:r>
            <a:endParaRPr lang="en-US" sz="3200"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62000" y="5638800"/>
            <a:ext cx="7620000" cy="914400"/>
          </a:xfrm>
        </p:spPr>
        <p:txBody>
          <a:bodyPr/>
          <a:lstStyle/>
          <a:p>
            <a:pPr algn="ctr" eaLnBrk="1" hangingPunct="1"/>
            <a:r>
              <a:rPr lang="en-US" dirty="0" smtClean="0">
                <a:solidFill>
                  <a:srgbClr val="FFFF00"/>
                </a:solidFill>
                <a:effectLst>
                  <a:outerShdw blurRad="38100" dist="38100" dir="2700000" algn="tl">
                    <a:srgbClr val="000000">
                      <a:alpha val="43137"/>
                    </a:srgbClr>
                  </a:outerShdw>
                </a:effectLst>
              </a:rPr>
              <a:t>Late syphilis: Ulcerating gumma</a:t>
            </a:r>
          </a:p>
        </p:txBody>
      </p:sp>
      <p:pic>
        <p:nvPicPr>
          <p:cNvPr id="41987" name="Picture 3" descr="STD 18"/>
          <p:cNvPicPr>
            <a:picLocks noChangeAspect="1" noChangeArrowheads="1"/>
          </p:cNvPicPr>
          <p:nvPr/>
        </p:nvPicPr>
        <p:blipFill>
          <a:blip r:embed="rId2" cstate="print"/>
          <a:srcRect/>
          <a:stretch>
            <a:fillRect/>
          </a:stretch>
        </p:blipFill>
        <p:spPr bwMode="auto">
          <a:xfrm>
            <a:off x="762000" y="457200"/>
            <a:ext cx="7600700" cy="50528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3" name="Picture 2" descr="C:\Documents and Settings\Default\My Documents\Google Image Result for www_atlas-dermato_org-images-syphII01_jpg_files\imgres_files\syphII01.jpg"/>
          <p:cNvPicPr>
            <a:picLocks noChangeAspect="1" noChangeArrowheads="1"/>
          </p:cNvPicPr>
          <p:nvPr/>
        </p:nvPicPr>
        <p:blipFill>
          <a:blip r:embed="rId2" cstate="print"/>
          <a:srcRect/>
          <a:stretch>
            <a:fillRect/>
          </a:stretch>
        </p:blipFill>
        <p:spPr bwMode="auto">
          <a:xfrm>
            <a:off x="2438400" y="312737"/>
            <a:ext cx="4038600" cy="5847557"/>
          </a:xfrm>
          <a:prstGeom prst="rect">
            <a:avLst/>
          </a:prstGeom>
          <a:noFill/>
          <a:ln w="9525">
            <a:noFill/>
            <a:miter lim="800000"/>
            <a:headEnd/>
            <a:tailEnd/>
          </a:ln>
        </p:spPr>
      </p:pic>
      <p:sp>
        <p:nvSpPr>
          <p:cNvPr id="4" name="TextBox 3"/>
          <p:cNvSpPr txBox="1"/>
          <p:nvPr/>
        </p:nvSpPr>
        <p:spPr>
          <a:xfrm>
            <a:off x="2057400" y="6096000"/>
            <a:ext cx="4876800" cy="584775"/>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Tertiary gummatous syphilis</a:t>
            </a:r>
            <a:endParaRPr lang="en-US" sz="3200"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57200" y="304800"/>
            <a:ext cx="8382000" cy="6124754"/>
          </a:xfrm>
          <a:prstGeom prst="rect">
            <a:avLst/>
          </a:prstGeom>
          <a:noFill/>
        </p:spPr>
        <p:txBody>
          <a:bodyPr wrap="square" rtlCol="0">
            <a:spAutoFit/>
          </a:bodyPr>
          <a:lstStyle/>
          <a:p>
            <a:pPr algn="just"/>
            <a:r>
              <a:rPr lang="en-US" sz="2800" dirty="0" smtClean="0">
                <a:solidFill>
                  <a:srgbClr val="FF6699"/>
                </a:solidFill>
              </a:rPr>
              <a:t>Congenital syphilis</a:t>
            </a:r>
          </a:p>
          <a:p>
            <a:pPr algn="just"/>
            <a:r>
              <a:rPr lang="en-US" sz="2800" dirty="0" smtClean="0">
                <a:solidFill>
                  <a:srgbClr val="FFFF00"/>
                </a:solidFill>
                <a:effectLst>
                  <a:outerShdw blurRad="38100" dist="38100" dir="2700000" algn="tl">
                    <a:srgbClr val="000000">
                      <a:alpha val="43137"/>
                    </a:srgbClr>
                  </a:outerShdw>
                </a:effectLst>
              </a:rPr>
              <a:t>Early congenital syphilis </a:t>
            </a:r>
            <a:r>
              <a:rPr lang="en-US" sz="2800" dirty="0" smtClean="0"/>
              <a:t>occurs within the first 2 years of life while  </a:t>
            </a:r>
            <a:r>
              <a:rPr lang="en-US" sz="2800" dirty="0" smtClean="0">
                <a:solidFill>
                  <a:srgbClr val="FFFF00"/>
                </a:solidFill>
                <a:effectLst>
                  <a:outerShdw blurRad="38100" dist="38100" dir="2700000" algn="tl">
                    <a:srgbClr val="000000">
                      <a:alpha val="43137"/>
                    </a:srgbClr>
                  </a:outerShdw>
                </a:effectLst>
              </a:rPr>
              <a:t>late congenital syphilis </a:t>
            </a:r>
            <a:r>
              <a:rPr lang="en-US" sz="2800" dirty="0" smtClean="0">
                <a:effectLst>
                  <a:outerShdw blurRad="38100" dist="38100" dir="2700000" algn="tl">
                    <a:srgbClr val="000000">
                      <a:alpha val="43137"/>
                    </a:srgbClr>
                  </a:outerShdw>
                </a:effectLst>
              </a:rPr>
              <a:t>is seen those</a:t>
            </a:r>
            <a:r>
              <a:rPr lang="en-US" sz="2800" dirty="0" smtClean="0"/>
              <a:t> older than 2 years. </a:t>
            </a:r>
          </a:p>
          <a:p>
            <a:pPr algn="just"/>
            <a:r>
              <a:rPr lang="en-US" sz="2800" dirty="0" smtClean="0"/>
              <a:t>The placental tissue is immune to invasion by </a:t>
            </a:r>
            <a:r>
              <a:rPr lang="en-US" sz="2800" dirty="0" err="1" smtClean="0"/>
              <a:t>treponemes</a:t>
            </a:r>
            <a:r>
              <a:rPr lang="en-US" sz="2800" dirty="0" smtClean="0"/>
              <a:t> until the fourth month of gestation and later is readily crossed to infect the fetus causing a high rate of spontaneous abortion and still birth. </a:t>
            </a:r>
          </a:p>
          <a:p>
            <a:pPr algn="just"/>
            <a:r>
              <a:rPr lang="en-US" sz="2800" dirty="0" smtClean="0">
                <a:solidFill>
                  <a:srgbClr val="FFFF00"/>
                </a:solidFill>
              </a:rPr>
              <a:t>Early congenital syphilis </a:t>
            </a:r>
            <a:r>
              <a:rPr lang="en-US" sz="2800" dirty="0" smtClean="0"/>
              <a:t>presents with symptoms similar to severe adult secondary syphilis with widespread condylomata lata and rash. </a:t>
            </a:r>
            <a:r>
              <a:rPr lang="en-US" sz="2800" dirty="0" smtClean="0">
                <a:solidFill>
                  <a:srgbClr val="FF6699"/>
                </a:solidFill>
              </a:rPr>
              <a:t>Snuffles </a:t>
            </a:r>
            <a:r>
              <a:rPr lang="en-US" sz="2800" dirty="0" smtClean="0"/>
              <a:t>describes the mucopurulent rhinitis caused by involvement of the nasal </a:t>
            </a:r>
            <a:r>
              <a:rPr lang="en-US" sz="2800" dirty="0" err="1" smtClean="0"/>
              <a:t>mucosae</a:t>
            </a:r>
            <a:r>
              <a:rPr lang="en-US" sz="2800" dirty="0" smtClean="0"/>
              <a:t>. It is the earliest symptom and soon followed by </a:t>
            </a:r>
            <a:r>
              <a:rPr lang="en-US" sz="2800" dirty="0" err="1" smtClean="0"/>
              <a:t>cutaneous</a:t>
            </a:r>
            <a:r>
              <a:rPr lang="en-US" sz="2800" dirty="0" smtClean="0"/>
              <a:t> lesions.</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381001"/>
            <a:ext cx="8458200" cy="6124754"/>
          </a:xfrm>
          <a:prstGeom prst="rect">
            <a:avLst/>
          </a:prstGeom>
          <a:noFill/>
        </p:spPr>
        <p:txBody>
          <a:bodyPr wrap="square" rtlCol="0">
            <a:spAutoFit/>
          </a:bodyPr>
          <a:lstStyle/>
          <a:p>
            <a:r>
              <a:rPr lang="en-US" sz="2800" dirty="0" smtClean="0"/>
              <a:t>Manifestations of the </a:t>
            </a:r>
            <a:r>
              <a:rPr lang="en-US" sz="2800" dirty="0" smtClean="0">
                <a:solidFill>
                  <a:srgbClr val="FFFF00"/>
                </a:solidFill>
                <a:effectLst>
                  <a:outerShdw blurRad="38100" dist="38100" dir="2700000" algn="tl">
                    <a:srgbClr val="000000">
                      <a:alpha val="43137"/>
                    </a:srgbClr>
                  </a:outerShdw>
                </a:effectLst>
              </a:rPr>
              <a:t>late congenital syphilis </a:t>
            </a:r>
            <a:r>
              <a:rPr lang="en-US" sz="2800" dirty="0" smtClean="0"/>
              <a:t>include bone and teeth abnormalities, such as:</a:t>
            </a:r>
          </a:p>
          <a:p>
            <a:pPr marL="514350" indent="-514350">
              <a:buAutoNum type="arabicPeriod"/>
            </a:pPr>
            <a:r>
              <a:rPr lang="en-US" sz="2800" dirty="0" smtClean="0">
                <a:solidFill>
                  <a:srgbClr val="FF6699"/>
                </a:solidFill>
              </a:rPr>
              <a:t>Saddle nose </a:t>
            </a:r>
            <a:r>
              <a:rPr lang="en-US" sz="2800" dirty="0" smtClean="0"/>
              <a:t>(due to destruction of the nasal septum).</a:t>
            </a:r>
          </a:p>
          <a:p>
            <a:pPr marL="514350" indent="-514350">
              <a:buAutoNum type="arabicPeriod"/>
            </a:pPr>
            <a:r>
              <a:rPr lang="en-US" sz="2800" dirty="0" smtClean="0">
                <a:solidFill>
                  <a:srgbClr val="FF6699"/>
                </a:solidFill>
              </a:rPr>
              <a:t>Saber shins </a:t>
            </a:r>
            <a:r>
              <a:rPr lang="en-US" sz="2800" dirty="0" smtClean="0"/>
              <a:t>(due to inflammation and bowing of the tibia).</a:t>
            </a:r>
          </a:p>
          <a:p>
            <a:pPr marL="514350" indent="-514350">
              <a:buAutoNum type="arabicPeriod"/>
            </a:pPr>
            <a:r>
              <a:rPr lang="en-US" sz="2800" dirty="0" smtClean="0">
                <a:solidFill>
                  <a:srgbClr val="FF6699"/>
                </a:solidFill>
              </a:rPr>
              <a:t>Clutton’s joints </a:t>
            </a:r>
            <a:r>
              <a:rPr lang="en-US" sz="2800" dirty="0" smtClean="0"/>
              <a:t>(due to inflammation of the knee joints).</a:t>
            </a:r>
          </a:p>
          <a:p>
            <a:pPr marL="514350" indent="-514350">
              <a:buAutoNum type="arabicPeriod"/>
            </a:pPr>
            <a:r>
              <a:rPr lang="en-US" sz="2800" dirty="0" smtClean="0">
                <a:solidFill>
                  <a:srgbClr val="FF6699"/>
                </a:solidFill>
              </a:rPr>
              <a:t>Hutchinson’s teeth </a:t>
            </a:r>
            <a:r>
              <a:rPr lang="en-US" sz="2800" dirty="0" smtClean="0"/>
              <a:t>(the upper incisors are widely spaced and notched).</a:t>
            </a:r>
          </a:p>
          <a:p>
            <a:pPr marL="514350" indent="-514350">
              <a:buAutoNum type="arabicPeriod"/>
            </a:pPr>
            <a:r>
              <a:rPr lang="en-US" sz="2800" dirty="0" smtClean="0">
                <a:solidFill>
                  <a:srgbClr val="FF6699"/>
                </a:solidFill>
              </a:rPr>
              <a:t>Mulberry molars </a:t>
            </a:r>
            <a:r>
              <a:rPr lang="en-US" sz="2800" dirty="0" smtClean="0"/>
              <a:t>(Molar teeth have too many cusps).</a:t>
            </a:r>
          </a:p>
          <a:p>
            <a:pPr marL="514350" indent="-514350" algn="just"/>
            <a:r>
              <a:rPr lang="en-US" sz="2800" dirty="0" smtClean="0"/>
              <a:t>After the age of 2 years, many neurological abnormalities may occur (hearing, language and visual defects).</a:t>
            </a:r>
          </a:p>
          <a:p>
            <a:pPr marL="514350" indent="-514350" algn="just"/>
            <a:r>
              <a:rPr lang="en-US" sz="2800" dirty="0" smtClean="0"/>
              <a:t>Tabes dorsalis and general paresis may develop as in adults.</a:t>
            </a:r>
            <a:endParaRPr lang="en-US" sz="2800" dirty="0"/>
          </a:p>
        </p:txBody>
      </p:sp>
      <p:sp>
        <p:nvSpPr>
          <p:cNvPr id="3" name="Slide Number Placeholder 2"/>
          <p:cNvSpPr>
            <a:spLocks noGrp="1"/>
          </p:cNvSpPr>
          <p:nvPr>
            <p:ph type="sldNum" sz="quarter" idx="12"/>
          </p:nvPr>
        </p:nvSpPr>
        <p:spPr>
          <a:xfrm>
            <a:off x="8305800" y="6172201"/>
            <a:ext cx="762000" cy="609600"/>
          </a:xfrm>
        </p:spPr>
        <p:txBody>
          <a:bodyPr/>
          <a:lstStyle/>
          <a:p>
            <a:fld id="{B6F15528-21DE-4FAA-801E-634DDDAF4B2B}" type="slidenum">
              <a:rPr lang="en-US" sz="2700" smtClean="0"/>
              <a:pPr/>
              <a:t>48</a:t>
            </a:fld>
            <a:endParaRPr lang="en-US" sz="27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1026" name="Picture 2" descr="C:\Users\Nameer\Desktop\IMG_1548.PNG"/>
          <p:cNvPicPr>
            <a:picLocks noChangeAspect="1" noChangeArrowheads="1"/>
          </p:cNvPicPr>
          <p:nvPr/>
        </p:nvPicPr>
        <p:blipFill>
          <a:blip r:embed="rId2" cstate="print"/>
          <a:srcRect l="793" t="9824" r="1984" b="-441"/>
          <a:stretch>
            <a:fillRect/>
          </a:stretch>
        </p:blipFill>
        <p:spPr bwMode="auto">
          <a:xfrm>
            <a:off x="0" y="0"/>
            <a:ext cx="4200526"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762000" y="3957935"/>
            <a:ext cx="304800" cy="461665"/>
          </a:xfrm>
          <a:prstGeom prst="rect">
            <a:avLst/>
          </a:prstGeom>
          <a:noFill/>
        </p:spPr>
        <p:txBody>
          <a:bodyPr wrap="square" rtlCol="0">
            <a:spAutoFit/>
          </a:bodyPr>
          <a:lstStyle/>
          <a:p>
            <a:r>
              <a:rPr lang="en-US" sz="2400" dirty="0" smtClean="0">
                <a:solidFill>
                  <a:srgbClr val="FFFF00"/>
                </a:solidFill>
              </a:rPr>
              <a:t>*</a:t>
            </a:r>
            <a:endParaRPr lang="en-US" sz="2400" dirty="0">
              <a:solidFill>
                <a:srgbClr val="FFFF00"/>
              </a:solidFill>
            </a:endParaRPr>
          </a:p>
        </p:txBody>
      </p:sp>
      <p:sp>
        <p:nvSpPr>
          <p:cNvPr id="7" name="TextBox 6"/>
          <p:cNvSpPr txBox="1"/>
          <p:nvPr/>
        </p:nvSpPr>
        <p:spPr>
          <a:xfrm>
            <a:off x="4572000" y="3962400"/>
            <a:ext cx="4191000" cy="2246769"/>
          </a:xfrm>
          <a:prstGeom prst="rect">
            <a:avLst/>
          </a:prstGeom>
          <a:noFill/>
        </p:spPr>
        <p:txBody>
          <a:bodyPr wrap="square" rtlCol="0">
            <a:spAutoFit/>
          </a:bodyPr>
          <a:lstStyle/>
          <a:p>
            <a:pPr algn="just"/>
            <a:r>
              <a:rPr lang="en-US" sz="2800" dirty="0" smtClean="0">
                <a:solidFill>
                  <a:srgbClr val="FFFF00"/>
                </a:solidFill>
              </a:rPr>
              <a:t>* S</a:t>
            </a:r>
            <a:r>
              <a:rPr lang="en-US" sz="2800" dirty="0" smtClean="0">
                <a:solidFill>
                  <a:srgbClr val="FFFF00"/>
                </a:solidFill>
                <a:effectLst>
                  <a:outerShdw blurRad="38100" dist="38100" dir="2700000" algn="tl">
                    <a:srgbClr val="000000">
                      <a:alpha val="43137"/>
                    </a:srgbClr>
                  </a:outerShdw>
                </a:effectLst>
              </a:rPr>
              <a:t>tigmata</a:t>
            </a:r>
            <a:r>
              <a:rPr lang="en-US" sz="2800" dirty="0" smtClean="0"/>
              <a:t>: permanent tissue damage of fetus or baby after birth in both early and late congenital syphilis.</a:t>
            </a:r>
            <a:endParaRPr lang="en-US" sz="2800" dirty="0"/>
          </a:p>
        </p:txBody>
      </p:sp>
      <p:sp>
        <p:nvSpPr>
          <p:cNvPr id="8" name="Rectangle 7"/>
          <p:cNvSpPr/>
          <p:nvPr/>
        </p:nvSpPr>
        <p:spPr>
          <a:xfrm>
            <a:off x="4724400" y="381000"/>
            <a:ext cx="4114800" cy="1569660"/>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Summary </a:t>
            </a:r>
          </a:p>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clinical manifestations of congenital syphilis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9" name="Right Arrow 8"/>
          <p:cNvSpPr/>
          <p:nvPr/>
        </p:nvSpPr>
        <p:spPr>
          <a:xfrm rot="10800000">
            <a:off x="5638800" y="2209800"/>
            <a:ext cx="1143000" cy="838200"/>
          </a:xfrm>
          <a:prstGeom prst="rightArrow">
            <a:avLst/>
          </a:prstGeom>
          <a:solidFill>
            <a:schemeClr val="accent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tent01.jpg"/>
          <p:cNvPicPr>
            <a:picLocks noChangeAspect="1"/>
          </p:cNvPicPr>
          <p:nvPr/>
        </p:nvPicPr>
        <p:blipFill>
          <a:blip r:embed="rId2" cstate="print"/>
          <a:stretch>
            <a:fillRect/>
          </a:stretch>
        </p:blipFill>
        <p:spPr>
          <a:xfrm>
            <a:off x="762000" y="3352800"/>
            <a:ext cx="3943350" cy="3257550"/>
          </a:xfrm>
          <a:prstGeom prst="round2DiagRect">
            <a:avLst/>
          </a:prstGeom>
          <a:ln>
            <a:noFill/>
          </a:ln>
          <a:effectLst>
            <a:softEdge rad="112500"/>
          </a:effectLst>
        </p:spPr>
      </p:pic>
      <p:pic>
        <p:nvPicPr>
          <p:cNvPr id="3" name="Picture 2" descr="afp20091215p1481-uf1.jpg"/>
          <p:cNvPicPr>
            <a:picLocks noChangeAspect="1"/>
          </p:cNvPicPr>
          <p:nvPr/>
        </p:nvPicPr>
        <p:blipFill>
          <a:blip r:embed="rId3" cstate="print"/>
          <a:stretch>
            <a:fillRect/>
          </a:stretch>
        </p:blipFill>
        <p:spPr>
          <a:xfrm>
            <a:off x="1066800" y="331470"/>
            <a:ext cx="3352800" cy="2961640"/>
          </a:xfrm>
          <a:prstGeom prst="round2SameRect">
            <a:avLst>
              <a:gd name="adj1" fmla="val 16667"/>
              <a:gd name="adj2" fmla="val 0"/>
            </a:avLst>
          </a:prstGeom>
          <a:ln>
            <a:solidFill>
              <a:schemeClr val="tx2">
                <a:lumMod val="60000"/>
                <a:lumOff val="40000"/>
              </a:schemeClr>
            </a:solidFill>
          </a:ln>
          <a:effectLst>
            <a:softEdge rad="112500"/>
          </a:effectLst>
        </p:spPr>
      </p:pic>
      <p:pic>
        <p:nvPicPr>
          <p:cNvPr id="4" name="Picture 3" descr="untitled.bmp"/>
          <p:cNvPicPr>
            <a:picLocks noChangeAspect="1"/>
          </p:cNvPicPr>
          <p:nvPr/>
        </p:nvPicPr>
        <p:blipFill>
          <a:blip r:embed="rId4" cstate="print"/>
          <a:stretch>
            <a:fillRect/>
          </a:stretch>
        </p:blipFill>
        <p:spPr>
          <a:xfrm>
            <a:off x="5562600" y="1725254"/>
            <a:ext cx="2581275" cy="3913546"/>
          </a:xfrm>
          <a:prstGeom prst="rect">
            <a:avLst/>
          </a:prstGeom>
          <a:effectLst>
            <a:outerShdw blurRad="50800" dist="38100" dir="16200000" rotWithShape="0">
              <a:prstClr val="black">
                <a:alpha val="40000"/>
              </a:prstClr>
            </a:outerShdw>
          </a:effectLst>
        </p:spPr>
      </p:pic>
      <p:sp>
        <p:nvSpPr>
          <p:cNvPr id="5" name="TextBox 4"/>
          <p:cNvSpPr txBox="1"/>
          <p:nvPr/>
        </p:nvSpPr>
        <p:spPr>
          <a:xfrm>
            <a:off x="5105400" y="457200"/>
            <a:ext cx="3200400" cy="523220"/>
          </a:xfrm>
          <a:prstGeom prst="rect">
            <a:avLst/>
          </a:prstGeom>
          <a:noFill/>
        </p:spPr>
        <p:txBody>
          <a:bodyPr wrap="square" rtlCol="0">
            <a:spAutoFit/>
          </a:bodyPr>
          <a:lstStyle/>
          <a:p>
            <a:r>
              <a:rPr lang="en-US" sz="2800" dirty="0" smtClean="0">
                <a:solidFill>
                  <a:srgbClr val="FFFF00"/>
                </a:solidFill>
                <a:effectLst>
                  <a:outerShdw blurRad="38100" dist="38100" dir="2700000" algn="tl">
                    <a:srgbClr val="000000">
                      <a:alpha val="43137"/>
                    </a:srgbClr>
                  </a:outerShdw>
                </a:effectLst>
              </a:rPr>
              <a:t>Congenital syphilis</a:t>
            </a:r>
            <a:endParaRPr lang="en-US" sz="2800"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en-US" sz="3600" dirty="0" smtClean="0">
                <a:solidFill>
                  <a:srgbClr val="FFFF00"/>
                </a:solidFill>
              </a:rPr>
              <a:t>Congenital syphilis - perforation of palate</a:t>
            </a:r>
          </a:p>
        </p:txBody>
      </p:sp>
      <p:pic>
        <p:nvPicPr>
          <p:cNvPr id="18435" name="Picture 3" descr="E:\STD 25.jpg"/>
          <p:cNvPicPr>
            <a:picLocks noChangeAspect="1" noChangeArrowheads="1"/>
          </p:cNvPicPr>
          <p:nvPr/>
        </p:nvPicPr>
        <p:blipFill>
          <a:blip r:embed="rId2" cstate="print"/>
          <a:srcRect/>
          <a:stretch>
            <a:fillRect/>
          </a:stretch>
        </p:blipFill>
        <p:spPr bwMode="auto">
          <a:xfrm>
            <a:off x="838200" y="1397571"/>
            <a:ext cx="7467600" cy="4964404"/>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52400" y="808038"/>
            <a:ext cx="3657600" cy="1249362"/>
          </a:xfrm>
        </p:spPr>
        <p:txBody>
          <a:bodyPr>
            <a:noAutofit/>
          </a:bodyPr>
          <a:lstStyle/>
          <a:p>
            <a:r>
              <a:rPr lang="en-US" sz="3200" dirty="0" smtClean="0">
                <a:solidFill>
                  <a:srgbClr val="FFFF00"/>
                </a:solidFill>
              </a:rPr>
              <a:t>Congenital syphilis mucous patches</a:t>
            </a:r>
          </a:p>
        </p:txBody>
      </p:sp>
      <p:pic>
        <p:nvPicPr>
          <p:cNvPr id="16387" name="Picture 3" descr="E:\STD 23.jpg"/>
          <p:cNvPicPr>
            <a:picLocks noChangeAspect="1" noChangeArrowheads="1"/>
          </p:cNvPicPr>
          <p:nvPr/>
        </p:nvPicPr>
        <p:blipFill>
          <a:blip r:embed="rId2" cstate="print"/>
          <a:srcRect/>
          <a:stretch>
            <a:fillRect/>
          </a:stretch>
        </p:blipFill>
        <p:spPr bwMode="auto">
          <a:xfrm>
            <a:off x="4038600" y="152400"/>
            <a:ext cx="4681912" cy="3124200"/>
          </a:xfrm>
          <a:prstGeom prst="rect">
            <a:avLst/>
          </a:prstGeom>
          <a:noFill/>
          <a:ln w="9525">
            <a:noFill/>
            <a:miter lim="800000"/>
            <a:headEnd/>
            <a:tailEnd/>
          </a:ln>
        </p:spPr>
      </p:pic>
      <p:pic>
        <p:nvPicPr>
          <p:cNvPr id="4" name="Picture 3" descr="E:\STD 24.jpg"/>
          <p:cNvPicPr>
            <a:picLocks noChangeAspect="1" noChangeArrowheads="1"/>
          </p:cNvPicPr>
          <p:nvPr/>
        </p:nvPicPr>
        <p:blipFill>
          <a:blip r:embed="rId3" cstate="print"/>
          <a:srcRect/>
          <a:stretch>
            <a:fillRect/>
          </a:stretch>
        </p:blipFill>
        <p:spPr bwMode="auto">
          <a:xfrm>
            <a:off x="4038600" y="3505200"/>
            <a:ext cx="4724400" cy="3117130"/>
          </a:xfrm>
          <a:prstGeom prst="rect">
            <a:avLst/>
          </a:prstGeom>
          <a:noFill/>
          <a:ln w="9525">
            <a:noFill/>
            <a:miter lim="800000"/>
            <a:headEnd/>
            <a:tailEnd/>
          </a:ln>
        </p:spPr>
      </p:pic>
      <p:sp>
        <p:nvSpPr>
          <p:cNvPr id="5" name="Rectangle 4"/>
          <p:cNvSpPr/>
          <p:nvPr/>
        </p:nvSpPr>
        <p:spPr>
          <a:xfrm>
            <a:off x="304800" y="4114800"/>
            <a:ext cx="3505200" cy="1077218"/>
          </a:xfrm>
          <a:prstGeom prst="rect">
            <a:avLst/>
          </a:prstGeom>
        </p:spPr>
        <p:txBody>
          <a:bodyPr wrap="square">
            <a:spAutoFit/>
          </a:bodyPr>
          <a:lstStyle/>
          <a:p>
            <a:r>
              <a:rPr lang="en-US" sz="3200" dirty="0" smtClean="0">
                <a:solidFill>
                  <a:srgbClr val="FFFF00"/>
                </a:solidFill>
              </a:rPr>
              <a:t>Congenital syphilis Hutchinson’s teeth</a:t>
            </a:r>
            <a:endParaRPr lang="en-US" sz="3200" dirty="0">
              <a:solidFill>
                <a:srgbClr val="FFFF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4800" y="1066800"/>
            <a:ext cx="4495800" cy="4524315"/>
          </a:xfrm>
          <a:prstGeom prst="rect">
            <a:avLst/>
          </a:prstGeom>
          <a:noFill/>
        </p:spPr>
        <p:txBody>
          <a:bodyPr wrap="square" rtlCol="0">
            <a:spAutoFit/>
          </a:bodyPr>
          <a:lstStyle/>
          <a:p>
            <a:pPr marL="514350" indent="-514350">
              <a:buAutoNum type="arabicPeriod"/>
            </a:pPr>
            <a:r>
              <a:rPr lang="en-US" sz="2400" dirty="0" smtClean="0">
                <a:solidFill>
                  <a:srgbClr val="FF6699"/>
                </a:solidFill>
                <a:effectLst>
                  <a:outerShdw blurRad="38100" dist="38100" dir="2700000" algn="tl">
                    <a:srgbClr val="000000">
                      <a:alpha val="43137"/>
                    </a:srgbClr>
                  </a:outerShdw>
                </a:effectLst>
              </a:rPr>
              <a:t>Primary chancre</a:t>
            </a:r>
          </a:p>
          <a:p>
            <a:pPr marL="514350" indent="-514350">
              <a:buBlip>
                <a:blip r:embed="rId2"/>
              </a:buBlip>
            </a:pPr>
            <a:r>
              <a:rPr lang="en-US" sz="2400" dirty="0" smtClean="0">
                <a:effectLst>
                  <a:outerShdw blurRad="38100" dist="38100" dir="2700000" algn="tl">
                    <a:srgbClr val="000000">
                      <a:alpha val="43137"/>
                    </a:srgbClr>
                  </a:outerShdw>
                </a:effectLst>
              </a:rPr>
              <a:t>Chancroid</a:t>
            </a:r>
          </a:p>
          <a:p>
            <a:pPr marL="514350" indent="-514350">
              <a:buBlip>
                <a:blip r:embed="rId2"/>
              </a:buBlip>
            </a:pPr>
            <a:r>
              <a:rPr lang="en-US" sz="2400" dirty="0" smtClean="0">
                <a:effectLst>
                  <a:outerShdw blurRad="38100" dist="38100" dir="2700000" algn="tl">
                    <a:srgbClr val="000000">
                      <a:alpha val="43137"/>
                    </a:srgbClr>
                  </a:outerShdw>
                </a:effectLst>
              </a:rPr>
              <a:t>Herpes genitalis</a:t>
            </a:r>
          </a:p>
          <a:p>
            <a:pPr marL="514350" indent="-514350">
              <a:buBlip>
                <a:blip r:embed="rId2"/>
              </a:buBlip>
            </a:pPr>
            <a:r>
              <a:rPr lang="en-US" sz="2400" dirty="0" smtClean="0">
                <a:effectLst>
                  <a:outerShdw blurRad="38100" dist="38100" dir="2700000" algn="tl">
                    <a:srgbClr val="000000">
                      <a:alpha val="43137"/>
                    </a:srgbClr>
                  </a:outerShdw>
                </a:effectLst>
              </a:rPr>
              <a:t>Granuloma inguinale (Donovanosis)</a:t>
            </a:r>
          </a:p>
          <a:p>
            <a:pPr marL="514350" indent="-514350">
              <a:buBlip>
                <a:blip r:embed="rId2"/>
              </a:buBlip>
            </a:pPr>
            <a:r>
              <a:rPr lang="en-US" sz="2400" dirty="0" smtClean="0">
                <a:effectLst>
                  <a:outerShdw blurRad="38100" dist="38100" dir="2700000" algn="tl">
                    <a:srgbClr val="000000">
                      <a:alpha val="43137"/>
                    </a:srgbClr>
                  </a:outerShdw>
                </a:effectLst>
              </a:rPr>
              <a:t>Lymphogranuloma venerium</a:t>
            </a:r>
          </a:p>
          <a:p>
            <a:pPr marL="514350" indent="-514350">
              <a:buBlip>
                <a:blip r:embed="rId2"/>
              </a:buBlip>
            </a:pPr>
            <a:r>
              <a:rPr lang="en-US" sz="2400" dirty="0" smtClean="0">
                <a:effectLst>
                  <a:outerShdw blurRad="38100" dist="38100" dir="2700000" algn="tl">
                    <a:srgbClr val="000000">
                      <a:alpha val="43137"/>
                    </a:srgbClr>
                  </a:outerShdw>
                </a:effectLst>
              </a:rPr>
              <a:t>Behcet’s disease</a:t>
            </a:r>
          </a:p>
          <a:p>
            <a:pPr marL="514350" indent="-514350">
              <a:buBlip>
                <a:blip r:embed="rId2"/>
              </a:buBlip>
            </a:pPr>
            <a:r>
              <a:rPr lang="en-US" sz="2400" dirty="0" smtClean="0">
                <a:effectLst>
                  <a:outerShdw blurRad="38100" dist="38100" dir="2700000" algn="tl">
                    <a:srgbClr val="000000">
                      <a:alpha val="43137"/>
                    </a:srgbClr>
                  </a:outerShdw>
                </a:effectLst>
              </a:rPr>
              <a:t>Trauma</a:t>
            </a:r>
          </a:p>
          <a:p>
            <a:pPr marL="514350" indent="-514350">
              <a:buBlip>
                <a:blip r:embed="rId2"/>
              </a:buBlip>
            </a:pPr>
            <a:r>
              <a:rPr lang="en-US" sz="2400" dirty="0" smtClean="0">
                <a:effectLst>
                  <a:outerShdw blurRad="38100" dist="38100" dir="2700000" algn="tl">
                    <a:srgbClr val="000000">
                      <a:alpha val="43137"/>
                    </a:srgbClr>
                  </a:outerShdw>
                </a:effectLst>
              </a:rPr>
              <a:t>Scabies</a:t>
            </a:r>
          </a:p>
          <a:p>
            <a:pPr marL="514350" indent="-514350">
              <a:buBlip>
                <a:blip r:embed="rId2"/>
              </a:buBlip>
            </a:pPr>
            <a:r>
              <a:rPr lang="en-US" sz="2400" dirty="0" smtClean="0">
                <a:effectLst>
                  <a:outerShdw blurRad="38100" dist="38100" dir="2700000" algn="tl">
                    <a:srgbClr val="000000">
                      <a:alpha val="43137"/>
                    </a:srgbClr>
                  </a:outerShdw>
                </a:effectLst>
              </a:rPr>
              <a:t>SCC</a:t>
            </a:r>
          </a:p>
          <a:p>
            <a:pPr marL="514350" indent="-514350">
              <a:buBlip>
                <a:blip r:embed="rId2"/>
              </a:buBlip>
            </a:pPr>
            <a:r>
              <a:rPr lang="en-US" sz="2400" dirty="0" smtClean="0">
                <a:effectLst>
                  <a:outerShdw blurRad="38100" dist="38100" dir="2700000" algn="tl">
                    <a:srgbClr val="000000">
                      <a:alpha val="43137"/>
                    </a:srgbClr>
                  </a:outerShdw>
                </a:effectLst>
              </a:rPr>
              <a:t>Male urethritis (Intra-urethral chancre)</a:t>
            </a:r>
            <a:endParaRPr lang="en-US" sz="2400" dirty="0"/>
          </a:p>
        </p:txBody>
      </p:sp>
      <p:sp>
        <p:nvSpPr>
          <p:cNvPr id="3" name="TextBox 2"/>
          <p:cNvSpPr txBox="1"/>
          <p:nvPr/>
        </p:nvSpPr>
        <p:spPr>
          <a:xfrm>
            <a:off x="4648200" y="1066800"/>
            <a:ext cx="4267200" cy="5278368"/>
          </a:xfrm>
          <a:prstGeom prst="rect">
            <a:avLst/>
          </a:prstGeom>
          <a:noFill/>
        </p:spPr>
        <p:txBody>
          <a:bodyPr wrap="square" rtlCol="0">
            <a:spAutoFit/>
          </a:bodyPr>
          <a:lstStyle/>
          <a:p>
            <a:pPr marL="514350" indent="-514350"/>
            <a:r>
              <a:rPr lang="en-US" sz="2500" dirty="0" smtClean="0">
                <a:solidFill>
                  <a:srgbClr val="FF6699"/>
                </a:solidFill>
                <a:effectLst>
                  <a:outerShdw blurRad="38100" dist="38100" dir="2700000" algn="tl">
                    <a:srgbClr val="000000">
                      <a:alpha val="43137"/>
                    </a:srgbClr>
                  </a:outerShdw>
                </a:effectLst>
              </a:rPr>
              <a:t>2. </a:t>
            </a:r>
            <a:r>
              <a:rPr lang="en-US" sz="2400" dirty="0" smtClean="0">
                <a:solidFill>
                  <a:srgbClr val="FF6699"/>
                </a:solidFill>
                <a:effectLst>
                  <a:outerShdw blurRad="38100" dist="38100" dir="2700000" algn="tl">
                    <a:srgbClr val="000000">
                      <a:alpha val="43137"/>
                    </a:srgbClr>
                  </a:outerShdw>
                </a:effectLst>
              </a:rPr>
              <a:t>Secondary syphilis</a:t>
            </a:r>
          </a:p>
          <a:p>
            <a:pPr marL="514350" indent="-514350" algn="just">
              <a:buAutoNum type="alphaUcPeriod"/>
            </a:pPr>
            <a:r>
              <a:rPr lang="en-US" sz="2400" dirty="0" smtClean="0">
                <a:solidFill>
                  <a:srgbClr val="FFFF00"/>
                </a:solidFill>
                <a:effectLst>
                  <a:outerShdw blurRad="38100" dist="38100" dir="2700000" algn="tl">
                    <a:srgbClr val="000000">
                      <a:alpha val="43137"/>
                    </a:srgbClr>
                  </a:outerShdw>
                </a:effectLst>
              </a:rPr>
              <a:t>Generalized rash: </a:t>
            </a:r>
          </a:p>
          <a:p>
            <a:pPr marL="514350" indent="-514350" algn="just"/>
            <a:r>
              <a:rPr lang="en-US" sz="2400" dirty="0" smtClean="0">
                <a:solidFill>
                  <a:srgbClr val="FFFF00"/>
                </a:solidFill>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Psoriasis, Pityriasis rosea, Drug eruption, Tinea corporis, Discoid eczema, Lichen planus, Yaws and HIV disease.</a:t>
            </a:r>
          </a:p>
          <a:p>
            <a:pPr marL="514350" indent="-514350" algn="just"/>
            <a:endParaRPr lang="en-US" sz="2400" dirty="0" smtClean="0">
              <a:solidFill>
                <a:srgbClr val="FFFF00"/>
              </a:solidFill>
              <a:effectLst>
                <a:outerShdw blurRad="38100" dist="38100" dir="2700000" algn="tl">
                  <a:srgbClr val="000000">
                    <a:alpha val="43137"/>
                  </a:srgbClr>
                </a:outerShdw>
              </a:effectLst>
            </a:endParaRPr>
          </a:p>
          <a:p>
            <a:pPr marL="514350" indent="-514350" algn="just"/>
            <a:r>
              <a:rPr lang="en-US" sz="2400" dirty="0" smtClean="0">
                <a:solidFill>
                  <a:srgbClr val="FFFF00"/>
                </a:solidFill>
                <a:effectLst>
                  <a:outerShdw blurRad="38100" dist="38100" dir="2700000" algn="tl">
                    <a:srgbClr val="000000">
                      <a:alpha val="43137"/>
                    </a:srgbClr>
                  </a:outerShdw>
                </a:effectLst>
              </a:rPr>
              <a:t>B. Mucous Patch</a:t>
            </a:r>
            <a:r>
              <a:rPr lang="en-US" sz="2400" dirty="0" smtClean="0">
                <a:effectLst>
                  <a:outerShdw blurRad="38100" dist="38100" dir="2700000" algn="tl">
                    <a:srgbClr val="000000">
                      <a:alpha val="43137"/>
                    </a:srgbClr>
                  </a:outerShdw>
                </a:effectLst>
              </a:rPr>
              <a:t>: </a:t>
            </a:r>
          </a:p>
          <a:p>
            <a:pPr marL="514350" indent="-514350" algn="just"/>
            <a:r>
              <a:rPr lang="en-US" sz="2400" dirty="0" smtClean="0">
                <a:effectLst>
                  <a:outerShdw blurRad="38100" dist="38100" dir="2700000" algn="tl">
                    <a:srgbClr val="000000">
                      <a:alpha val="43137"/>
                    </a:srgbClr>
                  </a:outerShdw>
                </a:effectLst>
              </a:rPr>
              <a:t>      Lichen planus, Candidiasis and Leukoplakia.</a:t>
            </a:r>
          </a:p>
          <a:p>
            <a:pPr marL="514350" indent="-514350" algn="just"/>
            <a:endParaRPr lang="en-US" sz="2400" dirty="0" smtClean="0">
              <a:solidFill>
                <a:srgbClr val="FFFF00"/>
              </a:solidFill>
              <a:effectLst>
                <a:outerShdw blurRad="38100" dist="38100" dir="2700000" algn="tl">
                  <a:srgbClr val="000000">
                    <a:alpha val="43137"/>
                  </a:srgbClr>
                </a:outerShdw>
              </a:effectLst>
            </a:endParaRPr>
          </a:p>
          <a:p>
            <a:pPr marL="514350" indent="-514350" algn="just"/>
            <a:r>
              <a:rPr lang="en-US" sz="2400" dirty="0" smtClean="0">
                <a:solidFill>
                  <a:srgbClr val="FFFF00"/>
                </a:solidFill>
                <a:effectLst>
                  <a:outerShdw blurRad="38100" dist="38100" dir="2700000" algn="tl">
                    <a:srgbClr val="000000">
                      <a:alpha val="43137"/>
                    </a:srgbClr>
                  </a:outerShdw>
                </a:effectLst>
              </a:rPr>
              <a:t>C. Conylomata lata:</a:t>
            </a:r>
          </a:p>
          <a:p>
            <a:pPr marL="514350" indent="-514350" algn="just"/>
            <a:r>
              <a:rPr lang="en-US" sz="2400" dirty="0" smtClean="0">
                <a:effectLst>
                  <a:outerShdw blurRad="38100" dist="38100" dir="2700000" algn="tl">
                    <a:srgbClr val="000000">
                      <a:alpha val="43137"/>
                    </a:srgbClr>
                  </a:outerShdw>
                </a:effectLst>
              </a:rPr>
              <a:t>Condylomata accuminata</a:t>
            </a:r>
          </a:p>
        </p:txBody>
      </p:sp>
      <p:sp>
        <p:nvSpPr>
          <p:cNvPr id="4" name="TextBox 3"/>
          <p:cNvSpPr txBox="1"/>
          <p:nvPr/>
        </p:nvSpPr>
        <p:spPr>
          <a:xfrm>
            <a:off x="838200" y="304800"/>
            <a:ext cx="7086600" cy="584775"/>
          </a:xfrm>
          <a:prstGeom prst="rect">
            <a:avLst/>
          </a:prstGeom>
          <a:noFill/>
        </p:spPr>
        <p:txBody>
          <a:bodyPr wrap="square" rtlCol="0">
            <a:spAutoFit/>
          </a:bodyPr>
          <a:lstStyle/>
          <a:p>
            <a:r>
              <a:rPr lang="en-US" sz="3200" dirty="0" smtClean="0">
                <a:solidFill>
                  <a:srgbClr val="FF6699"/>
                </a:solidFill>
                <a:effectLst>
                  <a:outerShdw blurRad="38100" dist="38100" dir="2700000" algn="tl">
                    <a:srgbClr val="000000">
                      <a:alpha val="43137"/>
                    </a:srgbClr>
                  </a:outerShdw>
                </a:effectLst>
              </a:rPr>
              <a:t>Differential diagnosis of syphilis</a:t>
            </a:r>
            <a:endParaRPr lang="en-US" sz="3200"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81000" y="685800"/>
            <a:ext cx="8382000" cy="5262979"/>
          </a:xfrm>
          <a:prstGeom prst="rect">
            <a:avLst/>
          </a:prstGeom>
          <a:noFill/>
        </p:spPr>
        <p:txBody>
          <a:bodyPr wrap="square" rtlCol="0">
            <a:spAutoFit/>
          </a:bodyPr>
          <a:lstStyle/>
          <a:p>
            <a:r>
              <a:rPr lang="en-US" sz="2800" dirty="0" smtClean="0">
                <a:solidFill>
                  <a:srgbClr val="FF6699"/>
                </a:solidFill>
                <a:effectLst>
                  <a:outerShdw blurRad="38100" dist="38100" dir="2700000" algn="tl">
                    <a:srgbClr val="000000">
                      <a:alpha val="43137"/>
                    </a:srgbClr>
                  </a:outerShdw>
                </a:effectLst>
              </a:rPr>
              <a:t>Investigations</a:t>
            </a:r>
          </a:p>
          <a:p>
            <a:pPr algn="just">
              <a:buBlip>
                <a:blip r:embed="rId2"/>
              </a:buBlip>
            </a:pPr>
            <a:r>
              <a:rPr lang="en-US" sz="2800" i="1" dirty="0" smtClean="0">
                <a:solidFill>
                  <a:srgbClr val="FFFF00"/>
                </a:solidFill>
                <a:effectLst>
                  <a:outerShdw blurRad="38100" dist="38100" dir="2700000" algn="tl">
                    <a:srgbClr val="000000">
                      <a:alpha val="43137"/>
                    </a:srgbClr>
                  </a:outerShdw>
                </a:effectLst>
              </a:rPr>
              <a:t> T. pallidum </a:t>
            </a:r>
            <a:r>
              <a:rPr lang="en-US" sz="2800" dirty="0" smtClean="0">
                <a:effectLst>
                  <a:outerShdw blurRad="38100" dist="38100" dir="2700000" algn="tl">
                    <a:srgbClr val="000000">
                      <a:alpha val="43137"/>
                    </a:srgbClr>
                  </a:outerShdw>
                </a:effectLst>
              </a:rPr>
              <a:t>cannot be cultivated in vitro and is too small to be seen under the light microscope</a:t>
            </a:r>
            <a:r>
              <a:rPr lang="en-US" sz="2800" dirty="0" smtClean="0">
                <a:effectLst>
                  <a:outerShdw blurRad="38100" dist="38100" dir="2700000" algn="tl">
                    <a:srgbClr val="000000">
                      <a:alpha val="43137"/>
                    </a:srgbClr>
                  </a:outerShdw>
                </a:effectLst>
              </a:rPr>
              <a:t>.</a:t>
            </a:r>
          </a:p>
          <a:p>
            <a:pPr algn="just">
              <a:buBlip>
                <a:blip r:embed="rId2"/>
              </a:buBlip>
            </a:pPr>
            <a:r>
              <a:rPr lang="en-US" sz="2800" dirty="0" smtClean="0">
                <a:solidFill>
                  <a:srgbClr val="FFFF00"/>
                </a:solidFill>
                <a:effectLst>
                  <a:outerShdw blurRad="38100" dist="38100" dir="2700000" algn="tl">
                    <a:srgbClr val="000000">
                      <a:alpha val="43137"/>
                    </a:srgbClr>
                  </a:outerShdw>
                </a:effectLst>
              </a:rPr>
              <a:t> Dark-field microscopy </a:t>
            </a:r>
            <a:r>
              <a:rPr lang="en-US" sz="2800" dirty="0" smtClean="0">
                <a:effectLst>
                  <a:outerShdw blurRad="38100" dist="38100" dir="2700000" algn="tl">
                    <a:srgbClr val="000000">
                      <a:alpha val="43137"/>
                    </a:srgbClr>
                  </a:outerShdw>
                </a:effectLst>
              </a:rPr>
              <a:t>is essential in evaluating moist lesions such as the chancre or the condylomata </a:t>
            </a:r>
            <a:r>
              <a:rPr lang="en-US" sz="2800" dirty="0" err="1" smtClean="0">
                <a:effectLst>
                  <a:outerShdw blurRad="38100" dist="38100" dir="2700000" algn="tl">
                    <a:srgbClr val="000000">
                      <a:alpha val="43137"/>
                    </a:srgbClr>
                  </a:outerShdw>
                </a:effectLst>
              </a:rPr>
              <a:t>lata</a:t>
            </a:r>
            <a:r>
              <a:rPr lang="en-US" sz="2800" dirty="0" smtClean="0">
                <a:effectLst>
                  <a:outerShdw blurRad="38100" dist="38100" dir="2700000" algn="tl">
                    <a:srgbClr val="000000">
                      <a:alpha val="43137"/>
                    </a:srgbClr>
                  </a:outerShdw>
                </a:effectLst>
              </a:rPr>
              <a:t>. </a:t>
            </a:r>
          </a:p>
          <a:p>
            <a:pPr algn="just">
              <a:buBlip>
                <a:blip r:embed="rId2"/>
              </a:buBlip>
            </a:pPr>
            <a:r>
              <a:rPr lang="en-US" sz="2800" dirty="0" smtClean="0">
                <a:effectLst>
                  <a:outerShdw blurRad="38100" dist="38100" dir="2700000" algn="tl">
                    <a:srgbClr val="000000">
                      <a:alpha val="43137"/>
                    </a:srgbClr>
                  </a:outerShdw>
                </a:effectLst>
              </a:rPr>
              <a:t> When dark-field microscopy is not available, direct immunofluorescence staining of fixed smears (direct fluorescent antibody T pallidum [</a:t>
            </a:r>
            <a:r>
              <a:rPr lang="en-US" sz="2800" dirty="0" smtClean="0">
                <a:solidFill>
                  <a:srgbClr val="FFFF00"/>
                </a:solidFill>
                <a:effectLst>
                  <a:outerShdw blurRad="38100" dist="38100" dir="2700000" algn="tl">
                    <a:srgbClr val="000000">
                      <a:alpha val="43137"/>
                    </a:srgbClr>
                  </a:outerShdw>
                </a:effectLst>
              </a:rPr>
              <a:t>DFA-TP</a:t>
            </a:r>
            <a:r>
              <a:rPr lang="en-US" sz="2800" dirty="0" smtClean="0">
                <a:effectLst>
                  <a:outerShdw blurRad="38100" dist="38100" dir="2700000" algn="tl">
                    <a:srgbClr val="000000">
                      <a:alpha val="43137"/>
                    </a:srgbClr>
                  </a:outerShdw>
                </a:effectLst>
              </a:rPr>
              <a:t>]) is an option.  </a:t>
            </a:r>
          </a:p>
          <a:p>
            <a:pPr algn="just">
              <a:buBlip>
                <a:blip r:embed="rId2"/>
              </a:buBlip>
            </a:pPr>
            <a:r>
              <a:rPr lang="en-US" sz="2800" dirty="0" smtClean="0">
                <a:solidFill>
                  <a:srgbClr val="FFFF00"/>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Serological testing</a:t>
            </a:r>
            <a:r>
              <a:rPr lang="en-US" sz="2800" dirty="0" smtClean="0">
                <a:effectLst>
                  <a:outerShdw blurRad="38100" dist="38100" dir="2700000" algn="tl">
                    <a:srgbClr val="000000">
                      <a:alpha val="43137"/>
                    </a:srgbClr>
                  </a:outerShdw>
                </a:effectLst>
              </a:rPr>
              <a:t> is considered the standard method of detection for all stages of syphilis.</a:t>
            </a:r>
          </a:p>
          <a:p>
            <a:pPr algn="just">
              <a:buBlip>
                <a:blip r:embed="rId2"/>
              </a:buBlip>
            </a:pPr>
            <a:r>
              <a:rPr lang="en-US" sz="2800" dirty="0" smtClean="0">
                <a:effectLst>
                  <a:outerShdw blurRad="38100" dist="38100" dir="2700000" algn="tl">
                    <a:srgbClr val="000000">
                      <a:alpha val="43137"/>
                    </a:srgbClr>
                  </a:outerShdw>
                </a:effectLst>
              </a:rPr>
              <a:t> Serologic test cannot be used to differentiate different species of </a:t>
            </a:r>
            <a:r>
              <a:rPr lang="en-US" sz="2800" dirty="0" err="1" smtClean="0">
                <a:effectLst>
                  <a:outerShdw blurRad="38100" dist="38100" dir="2700000" algn="tl">
                    <a:srgbClr val="000000">
                      <a:alpha val="43137"/>
                    </a:srgbClr>
                  </a:outerShdw>
                </a:effectLst>
              </a:rPr>
              <a:t>treponemes</a:t>
            </a:r>
            <a:r>
              <a:rPr lang="en-US" sz="2800" dirty="0" smtClean="0">
                <a:effectLst>
                  <a:outerShdw blurRad="38100" dist="38100" dir="2700000" algn="tl">
                    <a:srgbClr val="000000">
                      <a:alpha val="43137"/>
                    </a:srgbClr>
                  </a:outerShdw>
                </a:effectLst>
              </a:rPr>
              <a:t>, for e.g. </a:t>
            </a:r>
            <a:r>
              <a:rPr lang="en-US" sz="2800" dirty="0" smtClean="0">
                <a:effectLst>
                  <a:outerShdw blurRad="38100" dist="38100" dir="2700000" algn="tl">
                    <a:srgbClr val="000000">
                      <a:alpha val="43137"/>
                    </a:srgbClr>
                  </a:outerShdw>
                </a:effectLst>
              </a:rPr>
              <a:t>yaws</a:t>
            </a:r>
            <a:r>
              <a:rPr lang="en-US" sz="2800" dirty="0" smtClean="0">
                <a:effectLst>
                  <a:outerShdw blurRad="38100" dist="38100" dir="2700000" algn="tl">
                    <a:srgbClr val="000000">
                      <a:alpha val="43137"/>
                    </a:srgbClr>
                  </a:outerShdw>
                </a:effectLst>
              </a:rPr>
              <a:t>, </a:t>
            </a:r>
            <a:r>
              <a:rPr lang="en-US" sz="2800" dirty="0" err="1" smtClean="0">
                <a:effectLst>
                  <a:outerShdw blurRad="38100" dist="38100" dir="2700000" algn="tl">
                    <a:srgbClr val="000000">
                      <a:alpha val="43137"/>
                    </a:srgbClr>
                  </a:outerShdw>
                </a:effectLst>
              </a:rPr>
              <a:t>pinta</a:t>
            </a:r>
            <a:r>
              <a:rPr lang="en-US" sz="2800" dirty="0" smtClean="0">
                <a:effectLst>
                  <a:outerShdw blurRad="38100" dist="38100" dir="2700000" algn="tl">
                    <a:srgbClr val="000000">
                      <a:alpha val="43137"/>
                    </a:srgbClr>
                  </a:outerShdw>
                </a:effectLst>
              </a:rPr>
              <a:t> and syphilis.</a:t>
            </a:r>
            <a:endParaRPr lang="en-US" sz="2800" dirty="0" smtClean="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57200" y="405825"/>
            <a:ext cx="7924800" cy="584775"/>
          </a:xfrm>
          <a:prstGeom prst="rect">
            <a:avLst/>
          </a:prstGeom>
          <a:noFill/>
        </p:spPr>
        <p:txBody>
          <a:bodyPr wrap="square" rtlCol="0">
            <a:spAutoFit/>
          </a:bodyPr>
          <a:lstStyle/>
          <a:p>
            <a:r>
              <a:rPr lang="en-US" sz="3200" dirty="0" smtClean="0">
                <a:solidFill>
                  <a:srgbClr val="FF6699"/>
                </a:solidFill>
              </a:rPr>
              <a:t>Serological Tests for Syphilis [STS]</a:t>
            </a:r>
            <a:endParaRPr lang="en-US" sz="3200" dirty="0">
              <a:solidFill>
                <a:srgbClr val="FF6699"/>
              </a:solidFill>
            </a:endParaRPr>
          </a:p>
        </p:txBody>
      </p:sp>
      <p:sp>
        <p:nvSpPr>
          <p:cNvPr id="3" name="TextBox 2"/>
          <p:cNvSpPr txBox="1"/>
          <p:nvPr/>
        </p:nvSpPr>
        <p:spPr>
          <a:xfrm>
            <a:off x="228600" y="1142286"/>
            <a:ext cx="8686800" cy="4801314"/>
          </a:xfrm>
          <a:prstGeom prst="rect">
            <a:avLst/>
          </a:prstGeom>
          <a:noFill/>
        </p:spPr>
        <p:txBody>
          <a:bodyPr wrap="square" rtlCol="0">
            <a:spAutoFit/>
          </a:bodyPr>
          <a:lstStyle/>
          <a:p>
            <a:pPr marL="514350" indent="-514350">
              <a:buAutoNum type="arabicPeriod"/>
            </a:pPr>
            <a:r>
              <a:rPr lang="en-US" sz="2550" dirty="0" smtClean="0">
                <a:solidFill>
                  <a:srgbClr val="FFFF00"/>
                </a:solidFill>
              </a:rPr>
              <a:t>Non specific tests:</a:t>
            </a:r>
            <a:r>
              <a:rPr lang="en-US" sz="2550" dirty="0" smtClean="0"/>
              <a:t> examples of these tests: </a:t>
            </a:r>
          </a:p>
          <a:p>
            <a:pPr marL="514350" indent="-514350">
              <a:buFont typeface="Arial" charset="0"/>
              <a:buChar char="•"/>
            </a:pPr>
            <a:r>
              <a:rPr lang="en-US" sz="2550" dirty="0" smtClean="0">
                <a:solidFill>
                  <a:srgbClr val="FF6699"/>
                </a:solidFill>
              </a:rPr>
              <a:t>VDRL</a:t>
            </a:r>
            <a:r>
              <a:rPr lang="en-US" sz="2550" dirty="0" smtClean="0"/>
              <a:t> (</a:t>
            </a:r>
            <a:r>
              <a:rPr lang="en-US" sz="2550" dirty="0" smtClean="0">
                <a:solidFill>
                  <a:srgbClr val="FF6699"/>
                </a:solidFill>
              </a:rPr>
              <a:t>V</a:t>
            </a:r>
            <a:r>
              <a:rPr lang="en-US" sz="2550" dirty="0" smtClean="0"/>
              <a:t>enereal </a:t>
            </a:r>
            <a:r>
              <a:rPr lang="en-US" sz="2550" dirty="0" smtClean="0">
                <a:solidFill>
                  <a:srgbClr val="FF6699"/>
                </a:solidFill>
              </a:rPr>
              <a:t>D</a:t>
            </a:r>
            <a:r>
              <a:rPr lang="en-US" sz="2550" dirty="0" smtClean="0"/>
              <a:t>isease </a:t>
            </a:r>
            <a:r>
              <a:rPr lang="en-US" sz="2550" dirty="0" smtClean="0">
                <a:solidFill>
                  <a:srgbClr val="FF6699"/>
                </a:solidFill>
              </a:rPr>
              <a:t>R</a:t>
            </a:r>
            <a:r>
              <a:rPr lang="en-US" sz="2550" dirty="0" smtClean="0"/>
              <a:t>esearch </a:t>
            </a:r>
            <a:r>
              <a:rPr lang="en-US" sz="2550" dirty="0" smtClean="0">
                <a:solidFill>
                  <a:srgbClr val="FF6699"/>
                </a:solidFill>
              </a:rPr>
              <a:t>Laboratory</a:t>
            </a:r>
            <a:r>
              <a:rPr lang="en-US" sz="2550" dirty="0" smtClean="0"/>
              <a:t>) test </a:t>
            </a:r>
          </a:p>
          <a:p>
            <a:pPr marL="514350" indent="-514350">
              <a:buFont typeface="Arial" charset="0"/>
              <a:buChar char="•"/>
            </a:pPr>
            <a:r>
              <a:rPr lang="en-US" sz="2550" dirty="0" smtClean="0">
                <a:solidFill>
                  <a:srgbClr val="FF6699"/>
                </a:solidFill>
              </a:rPr>
              <a:t>RPR</a:t>
            </a:r>
            <a:r>
              <a:rPr lang="en-US" sz="2550" dirty="0" smtClean="0"/>
              <a:t> (</a:t>
            </a:r>
            <a:r>
              <a:rPr lang="en-US" sz="2550" dirty="0" smtClean="0">
                <a:solidFill>
                  <a:srgbClr val="FF6699"/>
                </a:solidFill>
              </a:rPr>
              <a:t>R</a:t>
            </a:r>
            <a:r>
              <a:rPr lang="en-US" sz="2550" dirty="0" smtClean="0"/>
              <a:t>apid </a:t>
            </a:r>
            <a:r>
              <a:rPr lang="en-US" sz="2550" dirty="0" smtClean="0">
                <a:solidFill>
                  <a:srgbClr val="FF6699"/>
                </a:solidFill>
              </a:rPr>
              <a:t>P</a:t>
            </a:r>
            <a:r>
              <a:rPr lang="en-US" sz="2550" dirty="0" smtClean="0"/>
              <a:t>lasma </a:t>
            </a:r>
            <a:r>
              <a:rPr lang="en-US" sz="2550" dirty="0" smtClean="0">
                <a:solidFill>
                  <a:srgbClr val="FF6699"/>
                </a:solidFill>
              </a:rPr>
              <a:t>R</a:t>
            </a:r>
            <a:r>
              <a:rPr lang="en-US" sz="2550" dirty="0" smtClean="0"/>
              <a:t>eagin) test</a:t>
            </a:r>
          </a:p>
          <a:p>
            <a:pPr marL="571500" indent="-571500">
              <a:buBlip>
                <a:blip r:embed="rId2"/>
              </a:buBlip>
            </a:pPr>
            <a:r>
              <a:rPr lang="en-US" sz="2550" dirty="0" smtClean="0"/>
              <a:t>Detect non-treponemal antibodies (</a:t>
            </a:r>
            <a:r>
              <a:rPr lang="en-US" sz="2550" dirty="0" smtClean="0">
                <a:solidFill>
                  <a:srgbClr val="FFFF00"/>
                </a:solidFill>
              </a:rPr>
              <a:t>Anticardiolipin Abs</a:t>
            </a:r>
            <a:r>
              <a:rPr lang="en-US" sz="2550" dirty="0" smtClean="0"/>
              <a:t>). </a:t>
            </a:r>
          </a:p>
          <a:p>
            <a:pPr marL="571500" indent="-571500">
              <a:buBlip>
                <a:blip r:embed="rId2"/>
              </a:buBlip>
            </a:pPr>
            <a:r>
              <a:rPr lang="en-US" sz="2550" dirty="0" smtClean="0"/>
              <a:t>Used as screening tests.</a:t>
            </a:r>
          </a:p>
          <a:p>
            <a:pPr marL="571500" indent="-571500">
              <a:buBlip>
                <a:blip r:embed="rId2"/>
              </a:buBlip>
            </a:pPr>
            <a:r>
              <a:rPr lang="en-US" sz="2550" dirty="0" smtClean="0"/>
              <a:t>Turn positive 1-2 weeks after chancre formation.</a:t>
            </a:r>
          </a:p>
          <a:p>
            <a:pPr marL="571500" indent="-571500">
              <a:buBlip>
                <a:blip r:embed="rId2"/>
              </a:buBlip>
            </a:pPr>
            <a:r>
              <a:rPr lang="en-US" sz="2550" dirty="0" smtClean="0"/>
              <a:t>Usually become nonreactive with time after treatment. However, in some patients, non-treponemal antibodies can persist, sometimes for life.</a:t>
            </a:r>
          </a:p>
          <a:p>
            <a:pPr marL="571500" indent="-571500"/>
            <a:r>
              <a:rPr lang="en-US" sz="2550" u="sng" dirty="0" smtClean="0">
                <a:solidFill>
                  <a:srgbClr val="FFFF00"/>
                </a:solidFill>
                <a:effectLst>
                  <a:outerShdw blurRad="38100" dist="38100" dir="2700000" algn="tl">
                    <a:srgbClr val="000000">
                      <a:alpha val="43137"/>
                    </a:srgbClr>
                  </a:outerShdw>
                </a:effectLst>
              </a:rPr>
              <a:t>Sensitivity</a:t>
            </a:r>
            <a:r>
              <a:rPr lang="en-US" sz="2550" dirty="0" smtClean="0"/>
              <a:t>: Primary syphilis 78-86% - Secondary syphilis 100%</a:t>
            </a:r>
          </a:p>
          <a:p>
            <a:pPr marL="571500" indent="-571500"/>
            <a:r>
              <a:rPr lang="en-US" sz="2550" u="sng" dirty="0" smtClean="0">
                <a:solidFill>
                  <a:srgbClr val="FFFF00"/>
                </a:solidFill>
              </a:rPr>
              <a:t>Specificity</a:t>
            </a:r>
            <a:r>
              <a:rPr lang="en-US" sz="2550" dirty="0" smtClean="0"/>
              <a:t>: 85-99% . Reduced specificity i.e. </a:t>
            </a:r>
            <a:r>
              <a:rPr lang="en-US" sz="2550" dirty="0" smtClean="0">
                <a:solidFill>
                  <a:srgbClr val="FF6699"/>
                </a:solidFill>
                <a:effectLst>
                  <a:outerShdw blurRad="38100" dist="38100" dir="2700000" algn="tl">
                    <a:srgbClr val="000000">
                      <a:alpha val="43137"/>
                    </a:srgbClr>
                  </a:outerShdw>
                </a:effectLst>
              </a:rPr>
              <a:t>false +ve tests </a:t>
            </a:r>
            <a:r>
              <a:rPr lang="en-US" sz="2550" dirty="0" smtClean="0"/>
              <a:t>may be faced in patients who have coexisting conditions like:</a:t>
            </a:r>
            <a:endParaRPr lang="en-US" sz="255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09600" y="1447800"/>
            <a:ext cx="8001000" cy="4676715"/>
          </a:xfrm>
          <a:prstGeom prst="rect">
            <a:avLst/>
          </a:prstGeom>
          <a:noFill/>
        </p:spPr>
        <p:txBody>
          <a:bodyPr wrap="square" rtlCol="0">
            <a:spAutoFit/>
          </a:bodyPr>
          <a:lstStyle/>
          <a:p>
            <a:pPr marL="342900" indent="-342900">
              <a:buAutoNum type="arabicPeriod"/>
            </a:pPr>
            <a:r>
              <a:rPr lang="en-US" sz="3200" dirty="0" smtClean="0"/>
              <a:t>Collagen vascular disease</a:t>
            </a:r>
          </a:p>
          <a:p>
            <a:pPr marL="342900" indent="-342900">
              <a:buAutoNum type="arabicPeriod"/>
            </a:pPr>
            <a:r>
              <a:rPr lang="en-US" sz="3200" dirty="0" smtClean="0"/>
              <a:t>Pregnancy</a:t>
            </a:r>
          </a:p>
          <a:p>
            <a:pPr marL="342900" indent="-342900">
              <a:buAutoNum type="arabicPeriod"/>
            </a:pPr>
            <a:r>
              <a:rPr lang="en-US" sz="3200" dirty="0" smtClean="0"/>
              <a:t>Intravenous drug use</a:t>
            </a:r>
          </a:p>
          <a:p>
            <a:pPr marL="342900" indent="-342900">
              <a:buAutoNum type="arabicPeriod"/>
            </a:pPr>
            <a:r>
              <a:rPr lang="en-US" sz="3200" dirty="0" smtClean="0"/>
              <a:t>Advanced malignancy</a:t>
            </a:r>
          </a:p>
          <a:p>
            <a:pPr marL="342900" indent="-342900">
              <a:buAutoNum type="arabicPeriod"/>
            </a:pPr>
            <a:r>
              <a:rPr lang="en-US" sz="3200" dirty="0" smtClean="0"/>
              <a:t>Tuberculosis</a:t>
            </a:r>
          </a:p>
          <a:p>
            <a:pPr marL="342900" indent="-342900">
              <a:buAutoNum type="arabicPeriod"/>
            </a:pPr>
            <a:r>
              <a:rPr lang="en-US" sz="3200" dirty="0" smtClean="0"/>
              <a:t>Malaria</a:t>
            </a:r>
          </a:p>
          <a:p>
            <a:pPr marL="342900" indent="-342900">
              <a:buAutoNum type="arabicPeriod"/>
            </a:pPr>
            <a:r>
              <a:rPr lang="en-US" sz="3200" dirty="0" smtClean="0"/>
              <a:t>Viral and rickettsial diseases</a:t>
            </a:r>
          </a:p>
          <a:p>
            <a:pPr marL="342900" indent="-342900"/>
            <a:endParaRPr lang="en-US" sz="3200" dirty="0" smtClean="0"/>
          </a:p>
          <a:p>
            <a:pPr marL="342900" indent="-342900"/>
            <a:r>
              <a:rPr lang="en-US" sz="3200" dirty="0" smtClean="0"/>
              <a:t>* </a:t>
            </a:r>
            <a:r>
              <a:rPr lang="en-US" sz="3200" dirty="0" smtClean="0">
                <a:solidFill>
                  <a:srgbClr val="FFFF00"/>
                </a:solidFill>
                <a:effectLst>
                  <a:outerShdw blurRad="38100" dist="38100" dir="2700000" algn="tl">
                    <a:srgbClr val="000000">
                      <a:alpha val="43137"/>
                    </a:srgbClr>
                  </a:outerShdw>
                </a:effectLst>
              </a:rPr>
              <a:t>False-positives usually have a titer of &lt; 1:8. </a:t>
            </a:r>
            <a:endParaRPr lang="en-US" sz="3200" dirty="0">
              <a:solidFill>
                <a:srgbClr val="FFFF00"/>
              </a:solidFill>
              <a:effectLst>
                <a:outerShdw blurRad="38100" dist="38100" dir="2700000" algn="tl">
                  <a:srgbClr val="000000">
                    <a:alpha val="43137"/>
                  </a:srgbClr>
                </a:outerShdw>
              </a:effectLst>
            </a:endParaRPr>
          </a:p>
        </p:txBody>
      </p:sp>
      <p:sp>
        <p:nvSpPr>
          <p:cNvPr id="4" name="Rounded Rectangle 3"/>
          <p:cNvSpPr/>
          <p:nvPr/>
        </p:nvSpPr>
        <p:spPr>
          <a:xfrm>
            <a:off x="609600" y="381000"/>
            <a:ext cx="6629400" cy="762000"/>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6699"/>
                </a:solidFill>
                <a:effectLst>
                  <a:outerShdw blurRad="38100" dist="38100" dir="2700000" algn="tl">
                    <a:srgbClr val="000000">
                      <a:alpha val="43137"/>
                    </a:srgbClr>
                  </a:outerShdw>
                </a:effectLst>
              </a:rPr>
              <a:t>Causes Of  False Positive VDRL Test</a:t>
            </a:r>
            <a:r>
              <a:rPr lang="en-US" sz="3200" dirty="0" smtClean="0">
                <a:solidFill>
                  <a:srgbClr val="FFFF00"/>
                </a:solidFill>
                <a:effectLst>
                  <a:outerShdw blurRad="38100" dist="38100" dir="2700000" algn="tl">
                    <a:srgbClr val="000000">
                      <a:alpha val="43137"/>
                    </a:srgbClr>
                  </a:outerShdw>
                </a:effectLst>
              </a:rPr>
              <a:t>*</a:t>
            </a:r>
            <a:r>
              <a:rPr lang="en-US" sz="3200" dirty="0" smtClean="0">
                <a:effectLst>
                  <a:outerShdw blurRad="38100" dist="38100" dir="2700000" algn="tl">
                    <a:srgbClr val="000000">
                      <a:alpha val="43137"/>
                    </a:srgbClr>
                  </a:outerShdw>
                </a:effectLst>
              </a:rPr>
              <a:t> </a:t>
            </a:r>
            <a:endParaRPr lang="en-US" sz="3200"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81000" y="573643"/>
            <a:ext cx="8305800" cy="6086282"/>
          </a:xfrm>
          <a:prstGeom prst="rect">
            <a:avLst/>
          </a:prstGeom>
        </p:spPr>
        <p:txBody>
          <a:bodyPr wrap="square">
            <a:spAutoFit/>
          </a:bodyPr>
          <a:lstStyle/>
          <a:p>
            <a:pPr marL="342900" indent="-342900" algn="just"/>
            <a:r>
              <a:rPr lang="en-US" sz="2600" dirty="0" smtClean="0">
                <a:solidFill>
                  <a:srgbClr val="FFFF00"/>
                </a:solidFill>
                <a:effectLst>
                  <a:outerShdw blurRad="38100" dist="38100" dir="2700000" algn="tl">
                    <a:srgbClr val="000000">
                      <a:alpha val="43137"/>
                    </a:srgbClr>
                  </a:outerShdw>
                </a:effectLst>
              </a:rPr>
              <a:t>2. Specific treponemal tests</a:t>
            </a:r>
            <a:r>
              <a:rPr lang="en-US" sz="2600" dirty="0" smtClean="0"/>
              <a:t>: must be performed to confirm the diagnosis of syphilis because there is possibility of false +ve results with non-treponemal tests. Examples of the tests are:</a:t>
            </a:r>
          </a:p>
          <a:p>
            <a:pPr marL="571500" indent="-571500" algn="just">
              <a:buAutoNum type="romanLcPeriod"/>
            </a:pPr>
            <a:r>
              <a:rPr lang="en-US" sz="2600" dirty="0" smtClean="0"/>
              <a:t>FTA-ABS (</a:t>
            </a:r>
            <a:r>
              <a:rPr lang="en-US" sz="2600" dirty="0" smtClean="0">
                <a:solidFill>
                  <a:srgbClr val="FF6699"/>
                </a:solidFill>
              </a:rPr>
              <a:t>F</a:t>
            </a:r>
            <a:r>
              <a:rPr lang="en-US" sz="2600" dirty="0" smtClean="0"/>
              <a:t>luorescent </a:t>
            </a:r>
            <a:r>
              <a:rPr lang="en-US" sz="2600" dirty="0" smtClean="0">
                <a:solidFill>
                  <a:srgbClr val="FF6699"/>
                </a:solidFill>
              </a:rPr>
              <a:t>t</a:t>
            </a:r>
            <a:r>
              <a:rPr lang="en-US" sz="2600" dirty="0" smtClean="0"/>
              <a:t>reponemal </a:t>
            </a:r>
            <a:r>
              <a:rPr lang="en-US" sz="2600" dirty="0" smtClean="0">
                <a:solidFill>
                  <a:srgbClr val="FF6699"/>
                </a:solidFill>
              </a:rPr>
              <a:t>a</a:t>
            </a:r>
            <a:r>
              <a:rPr lang="en-US" sz="2600" dirty="0" smtClean="0"/>
              <a:t>ntibody-</a:t>
            </a:r>
            <a:r>
              <a:rPr lang="en-US" sz="2600" dirty="0" smtClean="0">
                <a:solidFill>
                  <a:srgbClr val="FF6699"/>
                </a:solidFill>
              </a:rPr>
              <a:t>abs</a:t>
            </a:r>
            <a:r>
              <a:rPr lang="en-US" sz="2600" dirty="0" smtClean="0"/>
              <a:t>orption)</a:t>
            </a:r>
          </a:p>
          <a:p>
            <a:pPr marL="571500" indent="-571500" algn="just">
              <a:buAutoNum type="romanLcPeriod"/>
            </a:pPr>
            <a:r>
              <a:rPr lang="en-US" sz="2600" dirty="0" smtClean="0"/>
              <a:t>TPHA (</a:t>
            </a:r>
            <a:r>
              <a:rPr lang="en-US" sz="2600" i="1" dirty="0" smtClean="0">
                <a:solidFill>
                  <a:srgbClr val="FF6699"/>
                </a:solidFill>
              </a:rPr>
              <a:t>T</a:t>
            </a:r>
            <a:r>
              <a:rPr lang="en-US" sz="2600" i="1" dirty="0" smtClean="0"/>
              <a:t>reponema </a:t>
            </a:r>
            <a:r>
              <a:rPr lang="en-US" sz="2600" i="1" dirty="0" smtClean="0">
                <a:solidFill>
                  <a:srgbClr val="FF6699"/>
                </a:solidFill>
              </a:rPr>
              <a:t>p</a:t>
            </a:r>
            <a:r>
              <a:rPr lang="en-US" sz="2600" i="1" dirty="0" smtClean="0"/>
              <a:t>allidum </a:t>
            </a:r>
            <a:r>
              <a:rPr lang="en-US" sz="2600" dirty="0" smtClean="0">
                <a:solidFill>
                  <a:srgbClr val="FF6699"/>
                </a:solidFill>
              </a:rPr>
              <a:t>h</a:t>
            </a:r>
            <a:r>
              <a:rPr lang="en-US" sz="2600" dirty="0" smtClean="0"/>
              <a:t>em</a:t>
            </a:r>
            <a:r>
              <a:rPr lang="en-US" sz="2600" dirty="0" smtClean="0">
                <a:solidFill>
                  <a:srgbClr val="FF6699"/>
                </a:solidFill>
              </a:rPr>
              <a:t>a</a:t>
            </a:r>
            <a:r>
              <a:rPr lang="en-US" sz="2600" dirty="0" smtClean="0"/>
              <a:t>gglutination)</a:t>
            </a:r>
          </a:p>
          <a:p>
            <a:pPr marL="571500" indent="-571500" algn="just">
              <a:buAutoNum type="romanLcPeriod"/>
            </a:pPr>
            <a:r>
              <a:rPr lang="en-US" sz="2600" dirty="0" smtClean="0"/>
              <a:t>TPPA (</a:t>
            </a:r>
            <a:r>
              <a:rPr lang="en-US" sz="2600" i="1" dirty="0" smtClean="0">
                <a:solidFill>
                  <a:srgbClr val="FF6699"/>
                </a:solidFill>
              </a:rPr>
              <a:t>T</a:t>
            </a:r>
            <a:r>
              <a:rPr lang="en-US" sz="2600" i="1" dirty="0" smtClean="0"/>
              <a:t>reponema </a:t>
            </a:r>
            <a:r>
              <a:rPr lang="en-US" sz="2600" i="1" dirty="0" smtClean="0">
                <a:solidFill>
                  <a:srgbClr val="FF6699"/>
                </a:solidFill>
              </a:rPr>
              <a:t>p</a:t>
            </a:r>
            <a:r>
              <a:rPr lang="en-US" sz="2600" i="1" dirty="0" smtClean="0"/>
              <a:t>allidum </a:t>
            </a:r>
            <a:r>
              <a:rPr lang="en-US" sz="2600" dirty="0" smtClean="0">
                <a:solidFill>
                  <a:srgbClr val="FF6699"/>
                </a:solidFill>
              </a:rPr>
              <a:t>p</a:t>
            </a:r>
            <a:r>
              <a:rPr lang="en-US" sz="2600" dirty="0" smtClean="0"/>
              <a:t>article </a:t>
            </a:r>
            <a:r>
              <a:rPr lang="en-US" sz="2600" dirty="0" smtClean="0">
                <a:solidFill>
                  <a:srgbClr val="FF6699"/>
                </a:solidFill>
              </a:rPr>
              <a:t>a</a:t>
            </a:r>
            <a:r>
              <a:rPr lang="en-US" sz="2600" dirty="0" smtClean="0"/>
              <a:t>gglutination)</a:t>
            </a:r>
          </a:p>
          <a:p>
            <a:pPr marL="571500" indent="-571500" algn="just">
              <a:buAutoNum type="romanLcPeriod"/>
            </a:pPr>
            <a:r>
              <a:rPr lang="en-US" sz="2600" dirty="0" smtClean="0"/>
              <a:t>MHA-TP (</a:t>
            </a:r>
            <a:r>
              <a:rPr lang="en-US" sz="2600" dirty="0" smtClean="0">
                <a:solidFill>
                  <a:srgbClr val="FF6699"/>
                </a:solidFill>
              </a:rPr>
              <a:t>M</a:t>
            </a:r>
            <a:r>
              <a:rPr lang="en-US" sz="2600" dirty="0" smtClean="0"/>
              <a:t>icro</a:t>
            </a:r>
            <a:r>
              <a:rPr lang="en-US" sz="2600" dirty="0" smtClean="0">
                <a:solidFill>
                  <a:srgbClr val="FF6699"/>
                </a:solidFill>
              </a:rPr>
              <a:t>h</a:t>
            </a:r>
            <a:r>
              <a:rPr lang="en-US" sz="2600" dirty="0" smtClean="0"/>
              <a:t>emagglutination </a:t>
            </a:r>
            <a:r>
              <a:rPr lang="en-US" sz="2600" dirty="0" smtClean="0">
                <a:solidFill>
                  <a:srgbClr val="FF6699"/>
                </a:solidFill>
              </a:rPr>
              <a:t>a</a:t>
            </a:r>
            <a:r>
              <a:rPr lang="en-US" sz="2600" dirty="0" smtClean="0"/>
              <a:t>ssay </a:t>
            </a:r>
            <a:r>
              <a:rPr lang="en-US" sz="2600" i="1" dirty="0" smtClean="0">
                <a:solidFill>
                  <a:srgbClr val="FF6699"/>
                </a:solidFill>
              </a:rPr>
              <a:t>T</a:t>
            </a:r>
            <a:r>
              <a:rPr lang="en-US" sz="2600" i="1" dirty="0" smtClean="0"/>
              <a:t> </a:t>
            </a:r>
            <a:r>
              <a:rPr lang="en-US" sz="2600" i="1" dirty="0" smtClean="0">
                <a:solidFill>
                  <a:srgbClr val="FF6699"/>
                </a:solidFill>
              </a:rPr>
              <a:t>p</a:t>
            </a:r>
            <a:r>
              <a:rPr lang="en-US" sz="2600" i="1" dirty="0" smtClean="0"/>
              <a:t>allidum</a:t>
            </a:r>
            <a:r>
              <a:rPr lang="en-US" sz="2600" dirty="0" smtClean="0"/>
              <a:t>)</a:t>
            </a:r>
          </a:p>
          <a:p>
            <a:pPr marL="571500" indent="-571500" algn="just">
              <a:buFont typeface="Arial" charset="0"/>
              <a:buChar char="•"/>
            </a:pPr>
            <a:r>
              <a:rPr lang="en-US" sz="2550" dirty="0" smtClean="0">
                <a:effectLst>
                  <a:outerShdw blurRad="38100" dist="38100" dir="2700000" algn="tl">
                    <a:srgbClr val="000000">
                      <a:alpha val="43137"/>
                    </a:srgbClr>
                  </a:outerShdw>
                </a:effectLst>
              </a:rPr>
              <a:t>Specific anti-treponemal antibodies may remain positive for life even after successful treatment.</a:t>
            </a:r>
          </a:p>
          <a:p>
            <a:pPr marL="571500" indent="-571500" algn="just">
              <a:buFont typeface="Arial" charset="0"/>
              <a:buChar char="•"/>
            </a:pPr>
            <a:r>
              <a:rPr lang="en-US" sz="2600" dirty="0" smtClean="0">
                <a:solidFill>
                  <a:srgbClr val="FF6699"/>
                </a:solidFill>
              </a:rPr>
              <a:t>FTA-ABS</a:t>
            </a:r>
            <a:r>
              <a:rPr lang="en-US" sz="2600" dirty="0" smtClean="0"/>
              <a:t> is commonly used as a </a:t>
            </a:r>
            <a:r>
              <a:rPr lang="en-US" sz="2600" dirty="0" smtClean="0">
                <a:solidFill>
                  <a:srgbClr val="FF6699"/>
                </a:solidFill>
              </a:rPr>
              <a:t>confirmatory </a:t>
            </a:r>
            <a:r>
              <a:rPr lang="en-US" sz="2600" dirty="0" smtClean="0"/>
              <a:t>test following positive VDRL or RPR test findings. It has a sensitivity of 84% for detecting primary syphilis and almost 100% sensitivity for detecting other stages of syphilis. Its specificity is 96%.</a:t>
            </a:r>
          </a:p>
        </p:txBody>
      </p:sp>
      <p:sp>
        <p:nvSpPr>
          <p:cNvPr id="3" name="Slide Number Placeholder 2"/>
          <p:cNvSpPr>
            <a:spLocks noGrp="1"/>
          </p:cNvSpPr>
          <p:nvPr>
            <p:ph type="sldNum" sz="quarter" idx="12"/>
          </p:nvPr>
        </p:nvSpPr>
        <p:spPr/>
        <p:txBody>
          <a:bodyPr/>
          <a:lstStyle/>
          <a:p>
            <a:fld id="{B6F15528-21DE-4FAA-801E-634DDDAF4B2B}" type="slidenum">
              <a:rPr lang="en-US" smtClean="0"/>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58</a:t>
            </a:fld>
            <a:endParaRPr lang="en-US" dirty="0"/>
          </a:p>
        </p:txBody>
      </p:sp>
      <p:sp>
        <p:nvSpPr>
          <p:cNvPr id="3" name="TextBox 2"/>
          <p:cNvSpPr txBox="1"/>
          <p:nvPr/>
        </p:nvSpPr>
        <p:spPr>
          <a:xfrm>
            <a:off x="304800" y="228600"/>
            <a:ext cx="8534400" cy="5978560"/>
          </a:xfrm>
          <a:prstGeom prst="rect">
            <a:avLst/>
          </a:prstGeom>
          <a:noFill/>
        </p:spPr>
        <p:txBody>
          <a:bodyPr wrap="square" rtlCol="0">
            <a:spAutoFit/>
          </a:bodyPr>
          <a:lstStyle/>
          <a:p>
            <a:r>
              <a:rPr lang="en-US" sz="2550" dirty="0" smtClean="0">
                <a:effectLst>
                  <a:outerShdw blurRad="38100" dist="38100" dir="2700000" algn="tl">
                    <a:srgbClr val="000000">
                      <a:alpha val="43137"/>
                    </a:srgbClr>
                  </a:outerShdw>
                </a:effectLst>
              </a:rPr>
              <a:t>Infants with suspected congenital syphilis with positive VDRL or FTA-ABS test should be tested for </a:t>
            </a:r>
            <a:r>
              <a:rPr lang="en-US" sz="2550" dirty="0" smtClean="0">
                <a:solidFill>
                  <a:srgbClr val="FF6699"/>
                </a:solidFill>
                <a:effectLst>
                  <a:outerShdw blurRad="38100" dist="38100" dir="2700000" algn="tl">
                    <a:srgbClr val="000000">
                      <a:alpha val="43137"/>
                    </a:srgbClr>
                  </a:outerShdw>
                </a:effectLst>
              </a:rPr>
              <a:t>IgM-ABS test </a:t>
            </a:r>
            <a:r>
              <a:rPr lang="en-US" sz="2550" dirty="0" smtClean="0">
                <a:effectLst>
                  <a:outerShdw blurRad="38100" dist="38100" dir="2700000" algn="tl">
                    <a:srgbClr val="000000">
                      <a:alpha val="43137"/>
                    </a:srgbClr>
                  </a:outerShdw>
                </a:effectLst>
              </a:rPr>
              <a:t>as maternal IgM does not pass to the fetus in utero. </a:t>
            </a:r>
          </a:p>
          <a:p>
            <a:endParaRPr lang="en-US" sz="2550" i="1" dirty="0" smtClean="0">
              <a:solidFill>
                <a:srgbClr val="FF6699"/>
              </a:solidFill>
              <a:effectLst>
                <a:outerShdw blurRad="38100" dist="38100" dir="2700000" algn="tl">
                  <a:srgbClr val="000000">
                    <a:alpha val="43137"/>
                  </a:srgbClr>
                </a:outerShdw>
              </a:effectLst>
            </a:endParaRPr>
          </a:p>
          <a:p>
            <a:r>
              <a:rPr lang="en-US" sz="2550" i="1" dirty="0" smtClean="0">
                <a:solidFill>
                  <a:srgbClr val="FF6699"/>
                </a:solidFill>
                <a:effectLst>
                  <a:outerShdw blurRad="38100" dist="38100" dir="2700000" algn="tl">
                    <a:srgbClr val="000000">
                      <a:alpha val="43137"/>
                    </a:srgbClr>
                  </a:outerShdw>
                </a:effectLst>
              </a:rPr>
              <a:t>Management of syphilis</a:t>
            </a:r>
          </a:p>
          <a:p>
            <a:pPr algn="just">
              <a:buBlip>
                <a:blip r:embed="rId2"/>
              </a:buBlip>
            </a:pPr>
            <a:r>
              <a:rPr lang="en-US" sz="2550" dirty="0" smtClean="0">
                <a:solidFill>
                  <a:srgbClr val="FFFF00"/>
                </a:solidFill>
                <a:effectLst>
                  <a:outerShdw blurRad="38100" dist="38100" dir="2700000" algn="tl">
                    <a:srgbClr val="000000">
                      <a:alpha val="43137"/>
                    </a:srgbClr>
                  </a:outerShdw>
                </a:effectLst>
              </a:rPr>
              <a:t> </a:t>
            </a:r>
            <a:r>
              <a:rPr lang="en-US" sz="2550" dirty="0" smtClean="0">
                <a:effectLst>
                  <a:outerShdw blurRad="38100" dist="38100" dir="2700000" algn="tl">
                    <a:srgbClr val="000000">
                      <a:alpha val="43137"/>
                    </a:srgbClr>
                  </a:outerShdw>
                </a:effectLst>
              </a:rPr>
              <a:t>The goal of therapy is to </a:t>
            </a:r>
            <a:r>
              <a:rPr lang="en-US" sz="2550" dirty="0" smtClean="0">
                <a:solidFill>
                  <a:srgbClr val="FFFF00"/>
                </a:solidFill>
                <a:effectLst>
                  <a:outerShdw blurRad="38100" dist="38100" dir="2700000" algn="tl">
                    <a:srgbClr val="000000">
                      <a:alpha val="43137"/>
                    </a:srgbClr>
                  </a:outerShdw>
                </a:effectLst>
              </a:rPr>
              <a:t>eradicate </a:t>
            </a:r>
            <a:r>
              <a:rPr lang="en-US" sz="2550" dirty="0" smtClean="0">
                <a:effectLst>
                  <a:outerShdw blurRad="38100" dist="38100" dir="2700000" algn="tl">
                    <a:srgbClr val="000000">
                      <a:alpha val="43137"/>
                    </a:srgbClr>
                  </a:outerShdw>
                </a:effectLst>
              </a:rPr>
              <a:t>the causative organism.</a:t>
            </a:r>
          </a:p>
          <a:p>
            <a:pPr algn="just">
              <a:buBlip>
                <a:blip r:embed="rId2"/>
              </a:buBlip>
            </a:pPr>
            <a:r>
              <a:rPr lang="en-US" sz="2550" dirty="0" smtClean="0">
                <a:solidFill>
                  <a:srgbClr val="FFFF00"/>
                </a:solidFill>
                <a:effectLst>
                  <a:outerShdw blurRad="38100" dist="38100" dir="2700000" algn="tl">
                    <a:srgbClr val="000000">
                      <a:alpha val="43137"/>
                    </a:srgbClr>
                  </a:outerShdw>
                </a:effectLst>
              </a:rPr>
              <a:t> Penicillin </a:t>
            </a:r>
            <a:r>
              <a:rPr lang="en-US" sz="2550" dirty="0" smtClean="0">
                <a:effectLst>
                  <a:outerShdw blurRad="38100" dist="38100" dir="2700000" algn="tl">
                    <a:srgbClr val="000000">
                      <a:alpha val="43137"/>
                    </a:srgbClr>
                  </a:outerShdw>
                </a:effectLst>
              </a:rPr>
              <a:t>is the mainstay of treatment </a:t>
            </a:r>
            <a:r>
              <a:rPr lang="en-US" sz="2550" dirty="0" smtClean="0"/>
              <a:t>for all stages of syphilis. Patients with penicillin allergies should undergo penicillin allergy skin testing and </a:t>
            </a:r>
            <a:r>
              <a:rPr lang="en-US" sz="2550" dirty="0" smtClean="0">
                <a:solidFill>
                  <a:srgbClr val="FFFF00"/>
                </a:solidFill>
                <a:effectLst>
                  <a:outerShdw blurRad="38100" dist="38100" dir="2700000" algn="tl">
                    <a:srgbClr val="000000">
                      <a:alpha val="43137"/>
                    </a:srgbClr>
                  </a:outerShdw>
                </a:effectLst>
              </a:rPr>
              <a:t>penicillin desensitization</a:t>
            </a:r>
            <a:r>
              <a:rPr lang="en-US" sz="2550" dirty="0" smtClean="0"/>
              <a:t>, if necessary. </a:t>
            </a:r>
            <a:r>
              <a:rPr lang="en-US" sz="2550" dirty="0" smtClean="0">
                <a:solidFill>
                  <a:srgbClr val="FFFF00"/>
                </a:solidFill>
                <a:effectLst>
                  <a:outerShdw blurRad="38100" dist="38100" dir="2700000" algn="tl">
                    <a:srgbClr val="000000">
                      <a:alpha val="43137"/>
                    </a:srgbClr>
                  </a:outerShdw>
                </a:effectLst>
              </a:rPr>
              <a:t>Penicillin</a:t>
            </a:r>
            <a:r>
              <a:rPr lang="en-US" sz="2550" dirty="0" smtClean="0"/>
              <a:t> is also the drug of choice in pregnant women, congenital syphilis and neurosyphilis.  Some specialists recommend pregnant women with syphilis who are allergic to penicillin to undergo penicillin desensitization. </a:t>
            </a:r>
          </a:p>
          <a:p>
            <a:pPr algn="just">
              <a:buBlip>
                <a:blip r:embed="rId2"/>
              </a:buBlip>
            </a:pPr>
            <a:r>
              <a:rPr lang="en-US" sz="2550" dirty="0" smtClean="0"/>
              <a:t> A diagnosis of congenital syphilis requires that mother, partner and siblings are investigated.</a:t>
            </a:r>
            <a:endParaRPr lang="en-US" sz="255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59</a:t>
            </a:fld>
            <a:endParaRPr lang="en-US" dirty="0"/>
          </a:p>
        </p:txBody>
      </p:sp>
      <p:sp>
        <p:nvSpPr>
          <p:cNvPr id="3" name="TextBox 2"/>
          <p:cNvSpPr txBox="1"/>
          <p:nvPr/>
        </p:nvSpPr>
        <p:spPr>
          <a:xfrm>
            <a:off x="228600" y="304800"/>
            <a:ext cx="8610600" cy="6763390"/>
          </a:xfrm>
          <a:prstGeom prst="rect">
            <a:avLst/>
          </a:prstGeom>
          <a:noFill/>
        </p:spPr>
        <p:txBody>
          <a:bodyPr wrap="square" rtlCol="0">
            <a:spAutoFit/>
          </a:bodyPr>
          <a:lstStyle/>
          <a:p>
            <a:pPr algn="just">
              <a:buBlip>
                <a:blip r:embed="rId2"/>
              </a:buBlip>
            </a:pPr>
            <a:r>
              <a:rPr lang="en-US" sz="2550" dirty="0" smtClean="0"/>
              <a:t> Clinical and serological conversions are the endpoints of medical treatment of syphilis (</a:t>
            </a:r>
            <a:r>
              <a:rPr lang="en-US" sz="2550" dirty="0" smtClean="0">
                <a:effectLst>
                  <a:outerShdw blurRad="38100" dist="38100" dir="2700000" algn="tl">
                    <a:srgbClr val="000000">
                      <a:alpha val="43137"/>
                    </a:srgbClr>
                  </a:outerShdw>
                </a:effectLst>
              </a:rPr>
              <a:t>Follow-up of all patients to ensure clinical and serological cure i.e., resolution of clinical signs and declining titers of </a:t>
            </a:r>
            <a:r>
              <a:rPr lang="en-US" sz="2550" dirty="0" err="1" smtClean="0">
                <a:effectLst>
                  <a:outerShdw blurRad="38100" dist="38100" dir="2700000" algn="tl">
                    <a:srgbClr val="000000">
                      <a:alpha val="43137"/>
                    </a:srgbClr>
                  </a:outerShdw>
                </a:effectLst>
              </a:rPr>
              <a:t>nontreponemal</a:t>
            </a:r>
            <a:r>
              <a:rPr lang="en-US" sz="2550" dirty="0" smtClean="0">
                <a:effectLst>
                  <a:outerShdw blurRad="38100" dist="38100" dir="2700000" algn="tl">
                    <a:srgbClr val="000000">
                      <a:alpha val="43137"/>
                    </a:srgbClr>
                  </a:outerShdw>
                </a:effectLst>
              </a:rPr>
              <a:t> </a:t>
            </a:r>
            <a:r>
              <a:rPr lang="en-US" sz="2550" dirty="0" smtClean="0">
                <a:effectLst>
                  <a:outerShdw blurRad="38100" dist="38100" dir="2700000" algn="tl">
                    <a:srgbClr val="000000">
                      <a:alpha val="43137"/>
                    </a:srgbClr>
                  </a:outerShdw>
                </a:effectLst>
              </a:rPr>
              <a:t>tests to undetectable levels within 6 months of primary syphilis and 12-18 months for secondary syphilis).</a:t>
            </a:r>
          </a:p>
          <a:p>
            <a:pPr algn="just">
              <a:buBlip>
                <a:blip r:embed="rId2"/>
              </a:buBlip>
            </a:pPr>
            <a:r>
              <a:rPr lang="en-US" sz="2550" dirty="0" smtClean="0"/>
              <a:t> VDRL test titers should be measured during follow up to document treatment efficacy.</a:t>
            </a:r>
          </a:p>
          <a:p>
            <a:pPr algn="just">
              <a:buBlip>
                <a:blip r:embed="rId2"/>
              </a:buBlip>
            </a:pPr>
            <a:r>
              <a:rPr lang="en-US" sz="2550" dirty="0" smtClean="0"/>
              <a:t> Patients with confirmed syphilis infections should be tested for other STDs, including HIV.</a:t>
            </a:r>
          </a:p>
          <a:p>
            <a:pPr algn="just">
              <a:buBlip>
                <a:blip r:embed="rId2"/>
              </a:buBlip>
            </a:pPr>
            <a:r>
              <a:rPr lang="en-US" sz="2550" dirty="0" smtClean="0"/>
              <a:t> Parenteral penicillin G is the drug of choice for all stages of syphilis. </a:t>
            </a:r>
            <a:r>
              <a:rPr lang="en-US" sz="2550" dirty="0" smtClean="0">
                <a:solidFill>
                  <a:srgbClr val="FF6699"/>
                </a:solidFill>
                <a:effectLst>
                  <a:outerShdw blurRad="38100" dist="38100" dir="2700000" algn="tl">
                    <a:srgbClr val="000000">
                      <a:alpha val="43137"/>
                    </a:srgbClr>
                  </a:outerShdw>
                </a:effectLst>
              </a:rPr>
              <a:t>Alternatives to penicillin </a:t>
            </a:r>
            <a:r>
              <a:rPr lang="en-US" sz="2550" dirty="0" smtClean="0">
                <a:effectLst>
                  <a:outerShdw blurRad="38100" dist="38100" dir="2700000" algn="tl">
                    <a:srgbClr val="000000">
                      <a:alpha val="43137"/>
                    </a:srgbClr>
                  </a:outerShdw>
                </a:effectLst>
              </a:rPr>
              <a:t>are:</a:t>
            </a:r>
            <a:r>
              <a:rPr lang="en-US" sz="2550" dirty="0" smtClean="0">
                <a:solidFill>
                  <a:srgbClr val="FF6699"/>
                </a:solidFill>
                <a:effectLst>
                  <a:outerShdw blurRad="38100" dist="38100" dir="2700000" algn="tl">
                    <a:srgbClr val="000000">
                      <a:alpha val="43137"/>
                    </a:srgbClr>
                  </a:outerShdw>
                </a:effectLst>
              </a:rPr>
              <a:t> </a:t>
            </a:r>
          </a:p>
          <a:p>
            <a:pPr marL="514350" indent="-514350">
              <a:buClr>
                <a:srgbClr val="FF6699"/>
              </a:buClr>
              <a:buFont typeface="+mj-lt"/>
              <a:buAutoNum type="arabicPeriod"/>
            </a:pPr>
            <a:r>
              <a:rPr lang="en-US" sz="2550" dirty="0" smtClean="0">
                <a:effectLst>
                  <a:outerShdw blurRad="38100" dist="38100" dir="2700000" algn="tl">
                    <a:srgbClr val="000000">
                      <a:alpha val="43137"/>
                    </a:srgbClr>
                  </a:outerShdw>
                </a:effectLst>
              </a:rPr>
              <a:t>Ceftriaxone</a:t>
            </a:r>
          </a:p>
          <a:p>
            <a:pPr marL="514350" indent="-514350">
              <a:buClr>
                <a:srgbClr val="FF6699"/>
              </a:buClr>
              <a:buFont typeface="+mj-lt"/>
              <a:buAutoNum type="arabicPeriod"/>
            </a:pPr>
            <a:r>
              <a:rPr lang="en-US" sz="2550" dirty="0" smtClean="0">
                <a:effectLst>
                  <a:outerShdw blurRad="38100" dist="38100" dir="2700000" algn="tl">
                    <a:srgbClr val="000000">
                      <a:alpha val="43137"/>
                    </a:srgbClr>
                  </a:outerShdw>
                </a:effectLst>
              </a:rPr>
              <a:t>Azithromycin</a:t>
            </a:r>
          </a:p>
          <a:p>
            <a:pPr marL="514350" indent="-514350">
              <a:buClr>
                <a:srgbClr val="FF6699"/>
              </a:buClr>
              <a:buFont typeface="+mj-lt"/>
              <a:buAutoNum type="arabicPeriod"/>
            </a:pPr>
            <a:r>
              <a:rPr lang="en-US" sz="2550" dirty="0" smtClean="0">
                <a:effectLst>
                  <a:outerShdw blurRad="38100" dist="38100" dir="2700000" algn="tl">
                    <a:srgbClr val="000000">
                      <a:alpha val="43137"/>
                    </a:srgbClr>
                  </a:outerShdw>
                </a:effectLst>
              </a:rPr>
              <a:t>Erythromycin</a:t>
            </a:r>
          </a:p>
          <a:p>
            <a:pPr marL="514350" indent="-514350">
              <a:buClr>
                <a:srgbClr val="FF6699"/>
              </a:buClr>
              <a:buFont typeface="+mj-lt"/>
              <a:buAutoNum type="arabicPeriod"/>
            </a:pPr>
            <a:r>
              <a:rPr lang="en-US" sz="2550" dirty="0" smtClean="0">
                <a:effectLst>
                  <a:outerShdw blurRad="38100" dist="38100" dir="2700000" algn="tl">
                    <a:srgbClr val="000000">
                      <a:alpha val="43137"/>
                    </a:srgbClr>
                  </a:outerShdw>
                </a:effectLst>
              </a:rPr>
              <a:t>Doxycycline</a:t>
            </a:r>
          </a:p>
          <a:p>
            <a:pPr marL="514350" indent="-514350">
              <a:buClr>
                <a:srgbClr val="FF6699"/>
              </a:buClr>
            </a:pPr>
            <a:endParaRPr lang="en-US" sz="2550" dirty="0" smtClean="0">
              <a:effectLst>
                <a:outerShdw blurRad="38100" dist="38100" dir="2700000" algn="tl">
                  <a:srgbClr val="000000">
                    <a:alpha val="43137"/>
                  </a:srgbClr>
                </a:outerShdw>
              </a:effectLst>
            </a:endParaRPr>
          </a:p>
        </p:txBody>
      </p:sp>
      <p:sp>
        <p:nvSpPr>
          <p:cNvPr id="4" name="Rounded Rectangle 3"/>
          <p:cNvSpPr/>
          <p:nvPr/>
        </p:nvSpPr>
        <p:spPr>
          <a:xfrm>
            <a:off x="3048000" y="5181600"/>
            <a:ext cx="5715000" cy="1447800"/>
          </a:xfrm>
          <a:prstGeom prst="roundRect">
            <a:avLst/>
          </a:prstGeom>
          <a:solidFill>
            <a:srgbClr val="002060"/>
          </a:solidFill>
          <a:ln w="28575">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Since T pallidum resistance to penicillin has not emerged, the primary need for alternative drugs is reserved for penicillin allergic patients.</a:t>
            </a:r>
            <a:endParaRPr lang="en-US" sz="22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60</a:t>
            </a:fld>
            <a:endParaRPr lang="en-US" dirty="0"/>
          </a:p>
        </p:txBody>
      </p:sp>
      <p:sp>
        <p:nvSpPr>
          <p:cNvPr id="3" name="TextBox 2"/>
          <p:cNvSpPr txBox="1"/>
          <p:nvPr/>
        </p:nvSpPr>
        <p:spPr>
          <a:xfrm>
            <a:off x="228600" y="533400"/>
            <a:ext cx="8686800" cy="7586692"/>
          </a:xfrm>
          <a:prstGeom prst="rect">
            <a:avLst/>
          </a:prstGeom>
          <a:noFill/>
        </p:spPr>
        <p:txBody>
          <a:bodyPr wrap="square" rtlCol="0">
            <a:spAutoFit/>
          </a:bodyPr>
          <a:lstStyle/>
          <a:p>
            <a:pPr marL="514350" indent="-514350" algn="just">
              <a:buClr>
                <a:srgbClr val="FF6699"/>
              </a:buClr>
            </a:pPr>
            <a:r>
              <a:rPr lang="en-US" sz="2550" dirty="0" smtClean="0">
                <a:effectLst>
                  <a:outerShdw blurRad="38100" dist="38100" dir="2700000" algn="tl">
                    <a:srgbClr val="000000">
                      <a:alpha val="43137"/>
                    </a:srgbClr>
                  </a:outerShdw>
                </a:effectLst>
              </a:rPr>
              <a:t>The efficacy of these drugs in treating syphilis is questionable  and limited clinical data are available at the present time.</a:t>
            </a:r>
          </a:p>
          <a:p>
            <a:pPr marL="514350" indent="-514350" algn="just">
              <a:buClr>
                <a:srgbClr val="FF6699"/>
              </a:buClr>
            </a:pPr>
            <a:r>
              <a:rPr lang="en-US" sz="2550" dirty="0" smtClean="0">
                <a:solidFill>
                  <a:srgbClr val="FFFF00"/>
                </a:solidFill>
                <a:effectLst>
                  <a:outerShdw blurRad="38100" dist="38100" dir="2700000" algn="tl">
                    <a:srgbClr val="000000">
                      <a:alpha val="43137"/>
                    </a:srgbClr>
                  </a:outerShdw>
                </a:effectLst>
              </a:rPr>
              <a:t>Erythromycin</a:t>
            </a:r>
            <a:r>
              <a:rPr lang="en-US" sz="2550" dirty="0" smtClean="0">
                <a:effectLst>
                  <a:outerShdw blurRad="38100" dist="38100" dir="2700000" algn="tl">
                    <a:srgbClr val="000000">
                      <a:alpha val="43137"/>
                    </a:srgbClr>
                  </a:outerShdw>
                </a:effectLst>
              </a:rPr>
              <a:t> has been associated with high failure rates and </a:t>
            </a:r>
            <a:r>
              <a:rPr lang="en-US" sz="2550" dirty="0" smtClean="0">
                <a:solidFill>
                  <a:srgbClr val="FF6699"/>
                </a:solidFill>
                <a:effectLst>
                  <a:outerShdw blurRad="38100" dist="38100" dir="2700000" algn="tl">
                    <a:srgbClr val="000000">
                      <a:alpha val="43137"/>
                    </a:srgbClr>
                  </a:outerShdw>
                </a:effectLst>
              </a:rPr>
              <a:t>doxycycline</a:t>
            </a:r>
            <a:r>
              <a:rPr lang="en-US" sz="2550" dirty="0" smtClean="0">
                <a:effectLst>
                  <a:outerShdw blurRad="38100" dist="38100" dir="2700000" algn="tl">
                    <a:srgbClr val="000000">
                      <a:alpha val="43137"/>
                    </a:srgbClr>
                  </a:outerShdw>
                </a:effectLst>
              </a:rPr>
              <a:t> may be an option for patients who refuse parenteral therapy or in patients with penicillin allergy, except in pregnancy  when erythromycin is given.</a:t>
            </a:r>
            <a:endParaRPr lang="en-US" sz="2550" dirty="0" smtClean="0"/>
          </a:p>
          <a:p>
            <a:r>
              <a:rPr lang="en-US" sz="2550" dirty="0" smtClean="0">
                <a:solidFill>
                  <a:srgbClr val="FF6699"/>
                </a:solidFill>
                <a:effectLst>
                  <a:outerShdw blurRad="38100" dist="38100" dir="2700000" algn="tl">
                    <a:srgbClr val="000000">
                      <a:alpha val="43137"/>
                    </a:srgbClr>
                  </a:outerShdw>
                </a:effectLst>
              </a:rPr>
              <a:t>Erythromycin</a:t>
            </a:r>
            <a:r>
              <a:rPr lang="en-US" sz="2550" dirty="0" smtClean="0"/>
              <a:t> crosses the placenta poorly so the newborn baby must be treated with a course of penicillin and consideration to retreating the mother. </a:t>
            </a:r>
          </a:p>
          <a:p>
            <a:r>
              <a:rPr lang="en-US" sz="2550" dirty="0" smtClean="0"/>
              <a:t> </a:t>
            </a:r>
            <a:endParaRPr lang="en-US" sz="2550" dirty="0" smtClean="0">
              <a:solidFill>
                <a:srgbClr val="FF6699"/>
              </a:solidFill>
              <a:effectLst>
                <a:outerShdw blurRad="38100" dist="38100" dir="2700000" algn="tl">
                  <a:srgbClr val="000000">
                    <a:alpha val="43137"/>
                  </a:srgbClr>
                </a:outerShdw>
              </a:effectLst>
            </a:endParaRPr>
          </a:p>
          <a:p>
            <a:pPr marL="514350" indent="-514350"/>
            <a:r>
              <a:rPr lang="en-US" sz="2800" dirty="0" smtClean="0">
                <a:solidFill>
                  <a:srgbClr val="FF6699"/>
                </a:solidFill>
                <a:effectLst>
                  <a:outerShdw blurRad="38100" dist="38100" dir="2700000" algn="tl">
                    <a:srgbClr val="000000">
                      <a:alpha val="43137"/>
                    </a:srgbClr>
                  </a:outerShdw>
                </a:effectLst>
              </a:rPr>
              <a:t>Penicillin Dosage</a:t>
            </a:r>
          </a:p>
          <a:p>
            <a:pPr marL="514350" indent="-514350"/>
            <a:r>
              <a:rPr lang="en-US" sz="2550" dirty="0" smtClean="0">
                <a:effectLst>
                  <a:outerShdw blurRad="38100" dist="38100" dir="2700000" algn="tl">
                    <a:srgbClr val="000000">
                      <a:alpha val="43137"/>
                    </a:srgbClr>
                  </a:outerShdw>
                </a:effectLst>
              </a:rPr>
              <a:t>I. </a:t>
            </a:r>
            <a:r>
              <a:rPr lang="en-US" sz="2550" dirty="0" smtClean="0">
                <a:solidFill>
                  <a:srgbClr val="FFFF00"/>
                </a:solidFill>
                <a:effectLst>
                  <a:outerShdw blurRad="38100" dist="38100" dir="2700000" algn="tl">
                    <a:srgbClr val="000000">
                      <a:alpha val="43137"/>
                    </a:srgbClr>
                  </a:outerShdw>
                </a:effectLst>
              </a:rPr>
              <a:t>Early Syphilis </a:t>
            </a:r>
            <a:r>
              <a:rPr lang="en-US" sz="2550" dirty="0" smtClean="0">
                <a:effectLst>
                  <a:outerShdw blurRad="38100" dist="38100" dir="2700000" algn="tl">
                    <a:srgbClr val="000000">
                      <a:alpha val="43137"/>
                    </a:srgbClr>
                  </a:outerShdw>
                </a:effectLst>
              </a:rPr>
              <a:t>(Primary/ Secondary/ Early latent)</a:t>
            </a:r>
          </a:p>
          <a:p>
            <a:pPr marL="514350" indent="-514350"/>
            <a:r>
              <a:rPr lang="en-US" sz="2550" dirty="0" smtClean="0">
                <a:effectLst>
                  <a:outerShdw blurRad="38100" dist="38100" dir="2700000" algn="tl">
                    <a:srgbClr val="000000">
                      <a:alpha val="43137"/>
                    </a:srgbClr>
                  </a:outerShdw>
                </a:effectLst>
              </a:rPr>
              <a:t>Procaine benzyl penicillin G 600000 U i.m daily for 10 days (17 days if there is neurological involvement). </a:t>
            </a:r>
          </a:p>
          <a:p>
            <a:pPr marL="514350" indent="-514350"/>
            <a:r>
              <a:rPr lang="en-US" sz="2550" dirty="0" smtClean="0">
                <a:solidFill>
                  <a:srgbClr val="FF6699"/>
                </a:solidFill>
                <a:effectLst>
                  <a:outerShdw blurRad="38100" dist="38100" dir="2700000" algn="tl">
                    <a:srgbClr val="000000">
                      <a:alpha val="43137"/>
                    </a:srgbClr>
                  </a:outerShdw>
                </a:effectLst>
              </a:rPr>
              <a:t>Benzathine penicillin </a:t>
            </a:r>
            <a:r>
              <a:rPr lang="en-US" sz="2550" dirty="0" smtClean="0">
                <a:effectLst>
                  <a:outerShdw blurRad="38100" dist="38100" dir="2700000" algn="tl">
                    <a:srgbClr val="000000">
                      <a:alpha val="43137"/>
                    </a:srgbClr>
                  </a:outerShdw>
                </a:effectLst>
              </a:rPr>
              <a:t>G 2.4 million once a week for 2 doses.</a:t>
            </a:r>
          </a:p>
          <a:p>
            <a:pPr marL="514350" indent="-514350">
              <a:buAutoNum type="arabicPeriod"/>
            </a:pPr>
            <a:endParaRPr lang="en-US" sz="2550" dirty="0" smtClean="0">
              <a:solidFill>
                <a:srgbClr val="FF6699"/>
              </a:solidFill>
              <a:effectLst>
                <a:outerShdw blurRad="38100" dist="38100" dir="2700000" algn="tl">
                  <a:srgbClr val="000000">
                    <a:alpha val="43137"/>
                  </a:srgbClr>
                </a:outerShdw>
              </a:effectLst>
            </a:endParaRPr>
          </a:p>
          <a:p>
            <a:pPr marL="514350" indent="-514350">
              <a:buAutoNum type="arabicPeriod"/>
            </a:pPr>
            <a:endParaRPr lang="en-US" sz="2550" dirty="0" smtClean="0">
              <a:solidFill>
                <a:srgbClr val="FF6699"/>
              </a:solidFill>
              <a:effectLst>
                <a:outerShdw blurRad="38100" dist="38100" dir="2700000" algn="tl">
                  <a:srgbClr val="000000">
                    <a:alpha val="43137"/>
                  </a:srgbClr>
                </a:outerShdw>
              </a:effectLst>
            </a:endParaRPr>
          </a:p>
          <a:p>
            <a:endParaRPr lang="en-US" sz="2550" dirty="0" smtClean="0">
              <a:effectLst>
                <a:outerShdw blurRad="38100" dist="38100" dir="2700000" algn="tl">
                  <a:srgbClr val="000000">
                    <a:alpha val="43137"/>
                  </a:srgbClr>
                </a:outerShdw>
              </a:effectLst>
            </a:endParaRPr>
          </a:p>
          <a:p>
            <a:endParaRPr lang="en-US" sz="255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61</a:t>
            </a:fld>
            <a:endParaRPr lang="en-US" dirty="0"/>
          </a:p>
        </p:txBody>
      </p:sp>
      <p:sp>
        <p:nvSpPr>
          <p:cNvPr id="3" name="TextBox 2"/>
          <p:cNvSpPr txBox="1"/>
          <p:nvPr/>
        </p:nvSpPr>
        <p:spPr>
          <a:xfrm>
            <a:off x="304800" y="304800"/>
            <a:ext cx="8610600" cy="6370975"/>
          </a:xfrm>
          <a:prstGeom prst="rect">
            <a:avLst/>
          </a:prstGeom>
          <a:noFill/>
        </p:spPr>
        <p:txBody>
          <a:bodyPr wrap="square" rtlCol="0">
            <a:spAutoFit/>
          </a:bodyPr>
          <a:lstStyle/>
          <a:p>
            <a:r>
              <a:rPr lang="en-US" sz="2550" dirty="0" smtClean="0"/>
              <a:t>Penicillin allergy</a:t>
            </a:r>
          </a:p>
          <a:p>
            <a:r>
              <a:rPr lang="en-US" sz="2550" dirty="0" smtClean="0"/>
              <a:t>Doxycycline 100mg orally 12-hourly for 14 days OR</a:t>
            </a:r>
          </a:p>
          <a:p>
            <a:r>
              <a:rPr lang="en-US" sz="2550" dirty="0" smtClean="0"/>
              <a:t>Erythromycin 500 mg orally 6-hourly for 14 days.</a:t>
            </a:r>
          </a:p>
          <a:p>
            <a:r>
              <a:rPr lang="en-US" sz="2550" dirty="0" smtClean="0"/>
              <a:t>II. </a:t>
            </a:r>
            <a:r>
              <a:rPr lang="en-US" sz="2550" dirty="0" smtClean="0">
                <a:solidFill>
                  <a:srgbClr val="FFFF00"/>
                </a:solidFill>
              </a:rPr>
              <a:t>Late Syphilis </a:t>
            </a:r>
            <a:r>
              <a:rPr lang="en-US" sz="2550" dirty="0" smtClean="0"/>
              <a:t>(Late latent/ Benign tertiary):</a:t>
            </a:r>
          </a:p>
          <a:p>
            <a:r>
              <a:rPr lang="en-US" sz="2550" dirty="0" smtClean="0">
                <a:effectLst>
                  <a:outerShdw blurRad="38100" dist="38100" dir="2700000" algn="tl">
                    <a:srgbClr val="000000">
                      <a:alpha val="43137"/>
                    </a:srgbClr>
                  </a:outerShdw>
                </a:effectLst>
              </a:rPr>
              <a:t>Procaine benzyl penicillin G 600000 U i.m daily for 17 days</a:t>
            </a:r>
          </a:p>
          <a:p>
            <a:r>
              <a:rPr lang="en-US" sz="2550" dirty="0" smtClean="0">
                <a:effectLst>
                  <a:outerShdw blurRad="38100" dist="38100" dir="2700000" algn="tl">
                    <a:srgbClr val="000000">
                      <a:alpha val="43137"/>
                    </a:srgbClr>
                  </a:outerShdw>
                </a:effectLst>
              </a:rPr>
              <a:t>Benzathine penicillin G 2.4 U i.m weekly for 3 weeks.</a:t>
            </a:r>
          </a:p>
          <a:p>
            <a:r>
              <a:rPr lang="en-US" sz="2550" dirty="0" smtClean="0">
                <a:effectLst>
                  <a:outerShdw blurRad="38100" dist="38100" dir="2700000" algn="tl">
                    <a:srgbClr val="000000">
                      <a:alpha val="43137"/>
                    </a:srgbClr>
                  </a:outerShdw>
                </a:effectLst>
              </a:rPr>
              <a:t>III. </a:t>
            </a:r>
            <a:r>
              <a:rPr lang="en-US" sz="2550" dirty="0" smtClean="0">
                <a:solidFill>
                  <a:srgbClr val="FFFF00"/>
                </a:solidFill>
                <a:effectLst>
                  <a:outerShdw blurRad="38100" dist="38100" dir="2700000" algn="tl">
                    <a:srgbClr val="000000">
                      <a:alpha val="43137"/>
                    </a:srgbClr>
                  </a:outerShdw>
                </a:effectLst>
              </a:rPr>
              <a:t>Syphilis in Pregnancy</a:t>
            </a:r>
            <a:r>
              <a:rPr lang="en-US" sz="2550" dirty="0" smtClean="0">
                <a:effectLst>
                  <a:outerShdw blurRad="38100" dist="38100" dir="2700000" algn="tl">
                    <a:srgbClr val="000000">
                      <a:alpha val="43137"/>
                    </a:srgbClr>
                  </a:outerShdw>
                </a:effectLst>
              </a:rPr>
              <a:t>:</a:t>
            </a:r>
          </a:p>
          <a:p>
            <a:r>
              <a:rPr lang="en-US" sz="2550" dirty="0" smtClean="0">
                <a:effectLst>
                  <a:outerShdw blurRad="38100" dist="38100" dir="2700000" algn="tl">
                    <a:srgbClr val="000000">
                      <a:alpha val="43137"/>
                    </a:srgbClr>
                  </a:outerShdw>
                </a:effectLst>
              </a:rPr>
              <a:t>Penicillin, the dose and duration depend on the stage of syphilis. If penicillin allergy give erythromycin stearate 500 mg orally 6-hourly for 14 days and doxycycline after delivery.</a:t>
            </a:r>
          </a:p>
          <a:p>
            <a:r>
              <a:rPr lang="en-US" sz="2550" dirty="0" smtClean="0">
                <a:effectLst>
                  <a:outerShdw blurRad="38100" dist="38100" dir="2700000" algn="tl">
                    <a:srgbClr val="000000">
                      <a:alpha val="43137"/>
                    </a:srgbClr>
                  </a:outerShdw>
                </a:effectLst>
              </a:rPr>
              <a:t>IV. Congenital Syphilis:</a:t>
            </a:r>
          </a:p>
          <a:p>
            <a:r>
              <a:rPr lang="en-US" sz="2550" dirty="0" smtClean="0">
                <a:solidFill>
                  <a:srgbClr val="FFFF00"/>
                </a:solidFill>
                <a:effectLst>
                  <a:outerShdw blurRad="38100" dist="38100" dir="2700000" algn="tl">
                    <a:srgbClr val="000000">
                      <a:alpha val="43137"/>
                    </a:srgbClr>
                  </a:outerShdw>
                </a:effectLst>
              </a:rPr>
              <a:t>Early Cong. Syphilis</a:t>
            </a:r>
            <a:r>
              <a:rPr lang="en-US" sz="2550" dirty="0" smtClean="0">
                <a:effectLst>
                  <a:outerShdw blurRad="38100" dist="38100" dir="2700000" algn="tl">
                    <a:srgbClr val="000000">
                      <a:alpha val="43137"/>
                    </a:srgbClr>
                  </a:outerShdw>
                </a:effectLst>
              </a:rPr>
              <a:t>: Benzyl penicillin 50000 U/Kg i.v 12-hourly for first 17 days of life then 50000 U/Kg i.v 8-hourly for 3 days OR </a:t>
            </a:r>
          </a:p>
          <a:p>
            <a:r>
              <a:rPr lang="en-US" sz="2550" dirty="0" smtClean="0">
                <a:effectLst>
                  <a:outerShdw blurRad="38100" dist="38100" dir="2700000" algn="tl">
                    <a:srgbClr val="000000">
                      <a:alpha val="43137"/>
                    </a:srgbClr>
                  </a:outerShdw>
                </a:effectLst>
              </a:rPr>
              <a:t>Procaine benzyl penicillin G 50000 U/Kg i.m daily for 10 days.  </a:t>
            </a:r>
            <a:endParaRPr lang="en-US" sz="2550" dirty="0" smtClean="0"/>
          </a:p>
          <a:p>
            <a:endParaRPr lang="en-US" sz="25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62</a:t>
            </a:fld>
            <a:endParaRPr lang="en-US" dirty="0"/>
          </a:p>
        </p:txBody>
      </p:sp>
      <p:sp>
        <p:nvSpPr>
          <p:cNvPr id="3" name="TextBox 2"/>
          <p:cNvSpPr txBox="1"/>
          <p:nvPr/>
        </p:nvSpPr>
        <p:spPr>
          <a:xfrm>
            <a:off x="381000" y="609600"/>
            <a:ext cx="8382000" cy="5586145"/>
          </a:xfrm>
          <a:prstGeom prst="rect">
            <a:avLst/>
          </a:prstGeom>
          <a:noFill/>
        </p:spPr>
        <p:txBody>
          <a:bodyPr wrap="square" rtlCol="0">
            <a:spAutoFit/>
          </a:bodyPr>
          <a:lstStyle/>
          <a:p>
            <a:pPr algn="just"/>
            <a:r>
              <a:rPr lang="en-US" sz="2550" dirty="0" smtClean="0">
                <a:solidFill>
                  <a:srgbClr val="FFFF00"/>
                </a:solidFill>
                <a:effectLst>
                  <a:outerShdw blurRad="38100" dist="38100" dir="2700000" algn="tl">
                    <a:srgbClr val="000000">
                      <a:alpha val="43137"/>
                    </a:srgbClr>
                  </a:outerShdw>
                </a:effectLst>
              </a:rPr>
              <a:t>Late Congenital Syphilis</a:t>
            </a:r>
            <a:r>
              <a:rPr lang="en-US" sz="2550" dirty="0" smtClean="0"/>
              <a:t>: the dose depends on the weight and age of the child.</a:t>
            </a:r>
          </a:p>
          <a:p>
            <a:pPr algn="just"/>
            <a:r>
              <a:rPr lang="en-US" sz="2550" dirty="0" smtClean="0"/>
              <a:t>Adult regimen from age of 15 years.</a:t>
            </a:r>
          </a:p>
          <a:p>
            <a:pPr algn="just"/>
            <a:endParaRPr lang="en-US" sz="2550" dirty="0" smtClean="0">
              <a:solidFill>
                <a:srgbClr val="FF6699"/>
              </a:solidFill>
            </a:endParaRPr>
          </a:p>
          <a:p>
            <a:pPr algn="just"/>
            <a:r>
              <a:rPr lang="en-US" sz="2550" dirty="0" smtClean="0">
                <a:solidFill>
                  <a:srgbClr val="FF6699"/>
                </a:solidFill>
              </a:rPr>
              <a:t>Jarisch-Herxheimer Reaction</a:t>
            </a:r>
          </a:p>
          <a:p>
            <a:pPr algn="just"/>
            <a:r>
              <a:rPr lang="en-US" sz="2550" dirty="0" smtClean="0"/>
              <a:t>Acute febrile reaction following initiation of treatment, characterized by headache, malaise and </a:t>
            </a:r>
            <a:r>
              <a:rPr lang="en-US" sz="2550" dirty="0" err="1" smtClean="0"/>
              <a:t>myalgia</a:t>
            </a:r>
            <a:r>
              <a:rPr lang="en-US" sz="2550" dirty="0" smtClean="0"/>
              <a:t> and resolving within 24 hours. It is common in early syphilis and may cause worsening of neurological or ophthalmic disease (</a:t>
            </a:r>
            <a:r>
              <a:rPr lang="en-US" sz="2550" dirty="0" err="1" smtClean="0"/>
              <a:t>uveitis</a:t>
            </a:r>
            <a:r>
              <a:rPr lang="en-US" sz="2550" dirty="0" smtClean="0"/>
              <a:t>, optic neuritis). Fetal distress or premature </a:t>
            </a:r>
            <a:r>
              <a:rPr lang="en-US" sz="2550" dirty="0" err="1" smtClean="0"/>
              <a:t>labour</a:t>
            </a:r>
            <a:r>
              <a:rPr lang="en-US" sz="2550" dirty="0" smtClean="0"/>
              <a:t> may be consequences in pregnancy. The reaction is rare in late syphilis.</a:t>
            </a:r>
          </a:p>
          <a:p>
            <a:pPr algn="just"/>
            <a:r>
              <a:rPr lang="en-US" sz="2550" dirty="0" smtClean="0">
                <a:solidFill>
                  <a:srgbClr val="FFFF00"/>
                </a:solidFill>
              </a:rPr>
              <a:t>Treatment</a:t>
            </a:r>
            <a:r>
              <a:rPr lang="en-US" sz="2550" dirty="0" smtClean="0"/>
              <a:t>: Oral prednisolone 10-20 mg 8-hourly for 3 days on an in-patient basis.</a:t>
            </a:r>
            <a:endParaRPr lang="en-US" sz="255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63</a:t>
            </a:fld>
            <a:endParaRPr lang="en-US" dirty="0"/>
          </a:p>
        </p:txBody>
      </p:sp>
      <p:sp>
        <p:nvSpPr>
          <p:cNvPr id="3" name="TextBox 2"/>
          <p:cNvSpPr txBox="1"/>
          <p:nvPr/>
        </p:nvSpPr>
        <p:spPr>
          <a:xfrm>
            <a:off x="762000" y="990600"/>
            <a:ext cx="7772400"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TextBox 3"/>
          <p:cNvSpPr txBox="1"/>
          <p:nvPr/>
        </p:nvSpPr>
        <p:spPr>
          <a:xfrm rot="20436669">
            <a:off x="770945" y="3798707"/>
            <a:ext cx="7209348" cy="1200329"/>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ar-IQ" sz="72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الحمد لله رب العالمين</a:t>
            </a:r>
            <a:endParaRPr lang="en-US" sz="7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ustom 1">
      <a:majorFont>
        <a:latin typeface="Times New Roman"/>
        <a:ea typeface=""/>
        <a:cs typeface=""/>
      </a:majorFont>
      <a:minorFont>
        <a:latin typeface="Times New Roman"/>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1412</TotalTime>
  <Words>3355</Words>
  <Application>Microsoft Office PowerPoint</Application>
  <PresentationFormat>On-screen Show (4:3)</PresentationFormat>
  <Paragraphs>313</Paragraphs>
  <Slides>63</Slides>
  <Notes>0</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Metro</vt:lpstr>
      <vt:lpstr>Syphilis</vt:lpstr>
      <vt:lpstr>SYPHILIS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Primary syphilis-chancre</vt:lpstr>
      <vt:lpstr>Slide 22</vt:lpstr>
      <vt:lpstr>Slide 23</vt:lpstr>
      <vt:lpstr>Slide 24</vt:lpstr>
      <vt:lpstr>Slide 25</vt:lpstr>
      <vt:lpstr>Slide 26</vt:lpstr>
      <vt:lpstr>Slide 27</vt:lpstr>
      <vt:lpstr>Slide 28</vt:lpstr>
      <vt:lpstr>Slide 29</vt:lpstr>
      <vt:lpstr>Slide 30</vt:lpstr>
      <vt:lpstr>Slide 31</vt:lpstr>
      <vt:lpstr>Secondary syphilis</vt:lpstr>
      <vt:lpstr>Slide 33</vt:lpstr>
      <vt:lpstr>Secondary syphilis: Annular lesions on the face</vt:lpstr>
      <vt:lpstr>Slide 35</vt:lpstr>
      <vt:lpstr>Slide 36</vt:lpstr>
      <vt:lpstr>Slide 37</vt:lpstr>
      <vt:lpstr>Condylomata lata</vt:lpstr>
      <vt:lpstr>Slide 39</vt:lpstr>
      <vt:lpstr>Slide 40</vt:lpstr>
      <vt:lpstr>Slide 41</vt:lpstr>
      <vt:lpstr>Slide 42</vt:lpstr>
      <vt:lpstr>Slide 43</vt:lpstr>
      <vt:lpstr>Slide 44</vt:lpstr>
      <vt:lpstr>Late syphilis: Ulcerating gumma</vt:lpstr>
      <vt:lpstr>Slide 46</vt:lpstr>
      <vt:lpstr>Slide 47</vt:lpstr>
      <vt:lpstr>Slide 48</vt:lpstr>
      <vt:lpstr>Slide 49</vt:lpstr>
      <vt:lpstr>Slide 50</vt:lpstr>
      <vt:lpstr>Congenital syphilis - perforation of palate</vt:lpstr>
      <vt:lpstr>Congenital syphilis mucous patches</vt:lpstr>
      <vt:lpstr>Slide 53</vt:lpstr>
      <vt:lpstr>Slide 54</vt:lpstr>
      <vt:lpstr>Slide 55</vt:lpstr>
      <vt:lpstr>Slide 56</vt:lpstr>
      <vt:lpstr>Slide 57</vt:lpstr>
      <vt:lpstr>Slide 58</vt:lpstr>
      <vt:lpstr>Slide 59</vt:lpstr>
      <vt:lpstr>Slide 60</vt:lpstr>
      <vt:lpstr>Slide 61</vt:lpstr>
      <vt:lpstr>Slide 62</vt:lpstr>
      <vt:lpstr>Slide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Nameer</dc:creator>
  <cp:lastModifiedBy>Nameer Al-Sudany</cp:lastModifiedBy>
  <cp:revision>152</cp:revision>
  <dcterms:created xsi:type="dcterms:W3CDTF">2006-08-16T00:00:00Z</dcterms:created>
  <dcterms:modified xsi:type="dcterms:W3CDTF">2014-04-08T08:19:16Z</dcterms:modified>
</cp:coreProperties>
</file>