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71"/>
  </p:notesMasterIdLst>
  <p:sldIdLst>
    <p:sldId id="285" r:id="rId2"/>
    <p:sldId id="256" r:id="rId3"/>
    <p:sldId id="257" r:id="rId4"/>
    <p:sldId id="258" r:id="rId5"/>
    <p:sldId id="284" r:id="rId6"/>
    <p:sldId id="259" r:id="rId7"/>
    <p:sldId id="311" r:id="rId8"/>
    <p:sldId id="312" r:id="rId9"/>
    <p:sldId id="321" r:id="rId10"/>
    <p:sldId id="322" r:id="rId11"/>
    <p:sldId id="323" r:id="rId12"/>
    <p:sldId id="324" r:id="rId13"/>
    <p:sldId id="325" r:id="rId14"/>
    <p:sldId id="326" r:id="rId15"/>
    <p:sldId id="327" r:id="rId16"/>
    <p:sldId id="341" r:id="rId17"/>
    <p:sldId id="342" r:id="rId18"/>
    <p:sldId id="313" r:id="rId19"/>
    <p:sldId id="260" r:id="rId20"/>
    <p:sldId id="261" r:id="rId21"/>
    <p:sldId id="262" r:id="rId22"/>
    <p:sldId id="310" r:id="rId23"/>
    <p:sldId id="278" r:id="rId24"/>
    <p:sldId id="279" r:id="rId25"/>
    <p:sldId id="316" r:id="rId26"/>
    <p:sldId id="315" r:id="rId27"/>
    <p:sldId id="317" r:id="rId28"/>
    <p:sldId id="318" r:id="rId29"/>
    <p:sldId id="319" r:id="rId30"/>
    <p:sldId id="320" r:id="rId31"/>
    <p:sldId id="281" r:id="rId32"/>
    <p:sldId id="280" r:id="rId33"/>
    <p:sldId id="283" r:id="rId34"/>
    <p:sldId id="263" r:id="rId35"/>
    <p:sldId id="264" r:id="rId36"/>
    <p:sldId id="328" r:id="rId37"/>
    <p:sldId id="265" r:id="rId38"/>
    <p:sldId id="266" r:id="rId39"/>
    <p:sldId id="329" r:id="rId40"/>
    <p:sldId id="330" r:id="rId41"/>
    <p:sldId id="331" r:id="rId42"/>
    <p:sldId id="332" r:id="rId43"/>
    <p:sldId id="333" r:id="rId44"/>
    <p:sldId id="334" r:id="rId45"/>
    <p:sldId id="271" r:id="rId46"/>
    <p:sldId id="272" r:id="rId47"/>
    <p:sldId id="274" r:id="rId48"/>
    <p:sldId id="276" r:id="rId49"/>
    <p:sldId id="286" r:id="rId50"/>
    <p:sldId id="277" r:id="rId51"/>
    <p:sldId id="350" r:id="rId52"/>
    <p:sldId id="335" r:id="rId53"/>
    <p:sldId id="338" r:id="rId54"/>
    <p:sldId id="349" r:id="rId55"/>
    <p:sldId id="344" r:id="rId56"/>
    <p:sldId id="345" r:id="rId57"/>
    <p:sldId id="339" r:id="rId58"/>
    <p:sldId id="337" r:id="rId59"/>
    <p:sldId id="343" r:id="rId60"/>
    <p:sldId id="346" r:id="rId61"/>
    <p:sldId id="340" r:id="rId62"/>
    <p:sldId id="288" r:id="rId63"/>
    <p:sldId id="347" r:id="rId64"/>
    <p:sldId id="348" r:id="rId65"/>
    <p:sldId id="305" r:id="rId66"/>
    <p:sldId id="304" r:id="rId67"/>
    <p:sldId id="299" r:id="rId68"/>
    <p:sldId id="351" r:id="rId69"/>
    <p:sldId id="352"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meer" initials="N"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FF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63" autoAdjust="0"/>
    <p:restoredTop sz="94576" autoAdjust="0"/>
  </p:normalViewPr>
  <p:slideViewPr>
    <p:cSldViewPr>
      <p:cViewPr varScale="1">
        <p:scale>
          <a:sx n="73" d="100"/>
          <a:sy n="73" d="100"/>
        </p:scale>
        <p:origin x="-108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82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0DD419-2817-46D9-9CD4-162BC64D0C03}" type="datetimeFigureOut">
              <a:rPr lang="en-US" smtClean="0"/>
              <a:pPr/>
              <a:t>29-Apr-10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04E3DC-0B01-4461-9E4F-C6A78183EBE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73406A53-3D0D-41EB-BC01-9CAA512F92D3}" type="datetime1">
              <a:rPr lang="en-US" smtClean="0"/>
              <a:pPr/>
              <a:t>29-Apr-10</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6F15528-21DE-4FAA-801E-634DDDAF4B2B}" type="slidenum">
              <a:rPr lang="en-US" smtClean="0"/>
              <a:pPr/>
              <a:t>‹#›</a:t>
            </a:fld>
            <a:endParaRPr lang="en-US"/>
          </a:p>
        </p:txBody>
      </p:sp>
    </p:spTree>
  </p:cSld>
  <p:clrMapOvr>
    <a:masterClrMapping/>
  </p:clrMapOvr>
  <p:transition>
    <p:wipe dir="d"/>
    <p:sndAc>
      <p:stSnd>
        <p:snd r:embed="rId1" name="chimes.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506C5414-A7B6-4793-8CCC-4AB2F60C4842}" type="datetime1">
              <a:rPr lang="en-US" smtClean="0"/>
              <a:pPr/>
              <a:t>29-Apr-10</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sndAc>
      <p:stSnd>
        <p:snd r:embed="rId1" name="chimes.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45F977EE-5FF9-48FE-B438-D83F5507C80C}" type="datetime1">
              <a:rPr lang="en-US" smtClean="0"/>
              <a:pPr/>
              <a:t>29-Apr-10</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B6F15528-21DE-4FAA-801E-634DDDAF4B2B}"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transition>
    <p:wipe dir="d"/>
    <p:sndAc>
      <p:stSnd>
        <p:snd r:embed="rId1" name="chimes.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38F170C6-70EF-4740-88E1-86126C42E5F7}" type="datetime1">
              <a:rPr lang="en-US" smtClean="0"/>
              <a:pPr/>
              <a:t>29-Apr-10</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transition>
    <p:wipe dir="d"/>
    <p:sndAc>
      <p:stSnd>
        <p:snd r:embed="rId1" name="chimes.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A77FEFC9-8BF5-48F6-90C4-C0E2EC3EE434}" type="datetime1">
              <a:rPr lang="en-US" smtClean="0"/>
              <a:pPr/>
              <a:t>29-Apr-10</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wipe dir="d"/>
    <p:sndAc>
      <p:stSnd>
        <p:snd r:embed="rId1" name="chimes.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F56D892-8052-48BD-9640-9A3796215009}" type="datetime1">
              <a:rPr lang="en-US" smtClean="0"/>
              <a:pPr/>
              <a:t>29-Apr-10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sndAc>
      <p:stSnd>
        <p:snd r:embed="rId1" name="chimes.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6F070176-28E4-48B6-B552-7FEEF369EE00}" type="datetime1">
              <a:rPr lang="en-US" smtClean="0"/>
              <a:pPr/>
              <a:t>29-Apr-10</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transition>
    <p:wipe dir="d"/>
    <p:sndAc>
      <p:stSnd>
        <p:snd r:embed="rId1" name="chimes.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FCCD9908-FF08-49F8-B959-D10244CA86CD}" type="datetime1">
              <a:rPr lang="en-US" smtClean="0"/>
              <a:pPr/>
              <a:t>29-Apr-10</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wipe dir="d"/>
    <p:sndAc>
      <p:stSnd>
        <p:snd r:embed="rId1" name="chimes.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40064781-B0DA-4D1A-AFE3-76B4282F8F3E}" type="datetime1">
              <a:rPr lang="en-US" smtClean="0"/>
              <a:pPr/>
              <a:t>29-Apr-10</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wipe dir="d"/>
    <p:sndAc>
      <p:stSnd>
        <p:snd r:embed="rId1" name="chimes.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DF4F9FB-8DD4-46F7-87E6-03487AE6A30E}" type="datetime1">
              <a:rPr lang="en-US" smtClean="0"/>
              <a:pPr/>
              <a:t>29-Apr-10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sndAc>
      <p:stSnd>
        <p:snd r:embed="rId1" name="chimes.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468AE48-510B-4AB5-9644-7628C8C74186}" type="datetime1">
              <a:rPr lang="en-US" smtClean="0"/>
              <a:pPr/>
              <a:t>29-Apr-10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d"/>
    <p:sndAc>
      <p:stSnd>
        <p:snd r:embed="rId1" name="chimes.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E62B5BAA-3B13-4F76-B439-56A57AF3506A}" type="datetime1">
              <a:rPr lang="en-US" smtClean="0"/>
              <a:pPr/>
              <a:t>29-Apr-10</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wipe dir="d"/>
    <p:sndAc>
      <p:stSnd>
        <p:snd r:embed="rId13" name="chimes.wav" builtIn="1"/>
      </p:stSnd>
    </p:sndAc>
  </p:transition>
  <p:hf hdr="0" ft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a:t>
            </a:fld>
            <a:endParaRPr lang="en-US" dirty="0"/>
          </a:p>
        </p:txBody>
      </p:sp>
      <p:sp>
        <p:nvSpPr>
          <p:cNvPr id="4" name="Rectangle 3"/>
          <p:cNvSpPr/>
          <p:nvPr/>
        </p:nvSpPr>
        <p:spPr>
          <a:xfrm>
            <a:off x="914400" y="1600200"/>
            <a:ext cx="7391400" cy="707886"/>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000" b="1" dirty="0" smtClean="0">
                <a:ln/>
                <a:gradFill>
                  <a:gsLst>
                    <a:gs pos="0">
                      <a:srgbClr val="FFFF00"/>
                    </a:gs>
                    <a:gs pos="69000">
                      <a:srgbClr val="00B0F0"/>
                    </a:gs>
                  </a:gsLst>
                  <a:lin ang="5400000" scaled="0"/>
                </a:gradFill>
              </a:rPr>
              <a:t>Malignant Epidermal Tumors</a:t>
            </a:r>
            <a:endParaRPr lang="en-US" sz="4000" b="1" dirty="0">
              <a:ln/>
              <a:gradFill>
                <a:gsLst>
                  <a:gs pos="0">
                    <a:srgbClr val="FFFF00"/>
                  </a:gs>
                  <a:gs pos="69000">
                    <a:srgbClr val="00B0F0"/>
                  </a:gs>
                </a:gsLst>
                <a:lin ang="5400000" scaled="0"/>
              </a:gradFill>
            </a:endParaRPr>
          </a:p>
        </p:txBody>
      </p:sp>
      <p:sp>
        <p:nvSpPr>
          <p:cNvPr id="5" name="Rectangle 4"/>
          <p:cNvSpPr/>
          <p:nvPr/>
        </p:nvSpPr>
        <p:spPr>
          <a:xfrm>
            <a:off x="1600200" y="2743200"/>
            <a:ext cx="586410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smtClean="0">
                <a:ln w="11430"/>
                <a:solidFill>
                  <a:srgbClr val="FFFF00"/>
                </a:solidFill>
                <a:effectLst>
                  <a:outerShdw blurRad="50800" dist="39000" dir="5460000" algn="tl">
                    <a:srgbClr val="000000">
                      <a:alpha val="38000"/>
                    </a:srgbClr>
                  </a:outerShdw>
                </a:effectLst>
              </a:rPr>
              <a:t>Dr. Nameer Al-Sudany</a:t>
            </a:r>
            <a:endParaRPr lang="en-US" sz="4000" b="1" dirty="0">
              <a:ln w="11430"/>
              <a:solidFill>
                <a:srgbClr val="FFFF00"/>
              </a:solidFill>
              <a:effectLst>
                <a:outerShdw blurRad="50800" dist="39000" dir="5460000" algn="tl">
                  <a:srgbClr val="000000">
                    <a:alpha val="38000"/>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81000"/>
            <a:ext cx="8077200" cy="6063198"/>
          </a:xfrm>
          <a:prstGeom prst="rect">
            <a:avLst/>
          </a:prstGeom>
        </p:spPr>
        <p:txBody>
          <a:bodyPr wrap="square">
            <a:spAutoFit/>
          </a:bodyPr>
          <a:lstStyle/>
          <a:p>
            <a:r>
              <a:rPr lang="it-IT" sz="2400" b="1" dirty="0" smtClean="0">
                <a:solidFill>
                  <a:srgbClr val="FFFF00"/>
                </a:solidFill>
                <a:effectLst>
                  <a:outerShdw blurRad="38100" dist="38100" dir="2700000" algn="tl">
                    <a:srgbClr val="000000">
                      <a:alpha val="43137"/>
                    </a:srgbClr>
                  </a:outerShdw>
                </a:effectLst>
              </a:rPr>
              <a:t>Basal cell carcinoma (rodent ulcer)</a:t>
            </a:r>
          </a:p>
          <a:p>
            <a:r>
              <a:rPr lang="en-US" sz="2000" b="1" dirty="0" smtClean="0"/>
              <a:t>The most common form of skin cancer.  It occurs most commonly on the face but may affect other parts of the body. It usually affects the middle-aged or elderly. The lesions invade locally and very rarely metastasize.</a:t>
            </a:r>
          </a:p>
          <a:p>
            <a:endParaRPr lang="en-US" sz="2000" b="1" dirty="0" smtClean="0"/>
          </a:p>
          <a:p>
            <a:r>
              <a:rPr lang="en-US" sz="2400" b="1" dirty="0" smtClean="0">
                <a:solidFill>
                  <a:srgbClr val="FFFF00"/>
                </a:solidFill>
                <a:effectLst>
                  <a:outerShdw blurRad="38100" dist="38100" dir="2700000" algn="tl">
                    <a:srgbClr val="000000">
                      <a:alpha val="43137"/>
                    </a:srgbClr>
                  </a:outerShdw>
                </a:effectLst>
              </a:rPr>
              <a:t>Cause</a:t>
            </a:r>
          </a:p>
          <a:p>
            <a:r>
              <a:rPr lang="en-US" sz="2000" b="1" dirty="0" smtClean="0"/>
              <a:t>1. Prolonged </a:t>
            </a:r>
            <a:r>
              <a:rPr lang="en-US" sz="2000" b="1" dirty="0" smtClean="0">
                <a:solidFill>
                  <a:srgbClr val="FFFF00"/>
                </a:solidFill>
                <a:effectLst>
                  <a:outerShdw blurRad="38100" dist="38100" dir="2700000" algn="tl">
                    <a:srgbClr val="000000">
                      <a:alpha val="43137"/>
                    </a:srgbClr>
                  </a:outerShdw>
                </a:effectLst>
              </a:rPr>
              <a:t>sun exposure </a:t>
            </a:r>
            <a:r>
              <a:rPr lang="en-US" sz="2000" b="1" dirty="0" smtClean="0"/>
              <a:t>is the main factor: BCCs are most common in white people who have lived in sunny areas, high latitudes, or near the equator. </a:t>
            </a:r>
          </a:p>
          <a:p>
            <a:r>
              <a:rPr lang="en-US" sz="2000" b="1" dirty="0" smtClean="0"/>
              <a:t>2. </a:t>
            </a:r>
            <a:r>
              <a:rPr lang="en-US" sz="2000" b="1" dirty="0" smtClean="0">
                <a:solidFill>
                  <a:srgbClr val="FFFF00"/>
                </a:solidFill>
                <a:effectLst>
                  <a:outerShdw blurRad="38100" dist="38100" dir="2700000" algn="tl">
                    <a:srgbClr val="000000">
                      <a:alpha val="43137"/>
                    </a:srgbClr>
                  </a:outerShdw>
                </a:effectLst>
              </a:rPr>
              <a:t>Scars </a:t>
            </a:r>
            <a:r>
              <a:rPr lang="en-US" sz="2000" b="1" dirty="0" smtClean="0"/>
              <a:t>caused by X-rays, vaccination or trauma. </a:t>
            </a:r>
          </a:p>
          <a:p>
            <a:r>
              <a:rPr lang="en-US" sz="2000" b="1" dirty="0" smtClean="0"/>
              <a:t>3. </a:t>
            </a:r>
            <a:r>
              <a:rPr lang="en-US" sz="2000" b="1" dirty="0" smtClean="0">
                <a:solidFill>
                  <a:srgbClr val="FFFF00"/>
                </a:solidFill>
                <a:effectLst>
                  <a:outerShdw blurRad="38100" dist="38100" dir="2700000" algn="tl">
                    <a:srgbClr val="000000">
                      <a:alpha val="43137"/>
                    </a:srgbClr>
                  </a:outerShdw>
                </a:effectLst>
              </a:rPr>
              <a:t>Photosensitizing agents</a:t>
            </a:r>
            <a:r>
              <a:rPr lang="en-US" sz="2000" b="1" dirty="0" smtClean="0"/>
              <a:t>: pitch, tar and oils can act as cocarcinogens with ultraviolet radiation.</a:t>
            </a:r>
          </a:p>
          <a:p>
            <a:r>
              <a:rPr lang="en-US" sz="2000" b="1" dirty="0" smtClean="0"/>
              <a:t>4. Previous treatment with </a:t>
            </a:r>
            <a:r>
              <a:rPr lang="en-US" sz="2000" b="1" dirty="0" smtClean="0">
                <a:solidFill>
                  <a:srgbClr val="FFFF00"/>
                </a:solidFill>
                <a:effectLst>
                  <a:outerShdw blurRad="38100" dist="38100" dir="2700000" algn="tl">
                    <a:srgbClr val="000000">
                      <a:alpha val="43137"/>
                    </a:srgbClr>
                  </a:outerShdw>
                </a:effectLst>
              </a:rPr>
              <a:t>arsenic</a:t>
            </a:r>
            <a:r>
              <a:rPr lang="en-US" sz="2000" b="1" dirty="0" smtClean="0"/>
              <a:t>, once present in many ‘tonics’, predisposes to multiple basal cell carcinomas, often after a lag of many years.</a:t>
            </a:r>
          </a:p>
          <a:p>
            <a:r>
              <a:rPr lang="en-US" sz="2000" b="1" dirty="0" smtClean="0"/>
              <a:t>5. Multiple basal cell carcinomas are found in the </a:t>
            </a:r>
            <a:r>
              <a:rPr lang="en-US" sz="2000" b="1" dirty="0" smtClean="0">
                <a:solidFill>
                  <a:srgbClr val="FFFF00"/>
                </a:solidFill>
                <a:effectLst>
                  <a:outerShdw blurRad="38100" dist="38100" dir="2700000" algn="tl">
                    <a:srgbClr val="000000">
                      <a:alpha val="43137"/>
                    </a:srgbClr>
                  </a:outerShdw>
                </a:effectLst>
              </a:rPr>
              <a:t>nevoid basal cell carcinoma syndrome</a:t>
            </a:r>
            <a:r>
              <a:rPr lang="en-US" sz="2000" b="1" dirty="0" smtClean="0"/>
              <a:t> (Gorlin’s syndrome).</a:t>
            </a:r>
          </a:p>
          <a:p>
            <a:r>
              <a:rPr lang="en-US" sz="2000" b="1" dirty="0" smtClean="0"/>
              <a:t>6. Rare genetic disorders e.g. </a:t>
            </a:r>
            <a:r>
              <a:rPr lang="en-US" sz="2000" b="1" dirty="0" smtClean="0">
                <a:solidFill>
                  <a:srgbClr val="FFFF00"/>
                </a:solidFill>
              </a:rPr>
              <a:t>xeroderma pigmentosum</a:t>
            </a:r>
            <a:r>
              <a:rPr lang="en-US" sz="2000" b="1" dirty="0" smtClean="0"/>
              <a:t>. </a:t>
            </a:r>
            <a:endParaRPr lang="en-US" sz="20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85800"/>
            <a:ext cx="8229600" cy="5201424"/>
          </a:xfrm>
          <a:prstGeom prst="rect">
            <a:avLst/>
          </a:prstGeom>
        </p:spPr>
        <p:txBody>
          <a:bodyPr wrap="square">
            <a:spAutoFit/>
          </a:bodyPr>
          <a:lstStyle/>
          <a:p>
            <a:r>
              <a:rPr lang="en-US" sz="2400" b="1" dirty="0" smtClean="0">
                <a:solidFill>
                  <a:srgbClr val="FFFF00"/>
                </a:solidFill>
                <a:effectLst>
                  <a:outerShdw blurRad="38100" dist="38100" dir="2700000" algn="tl">
                    <a:srgbClr val="000000">
                      <a:alpha val="43137"/>
                    </a:srgbClr>
                  </a:outerShdw>
                </a:effectLst>
              </a:rPr>
              <a:t>Clinical Types of BCC (Presentation)</a:t>
            </a:r>
          </a:p>
          <a:p>
            <a:endParaRPr lang="en-US" sz="2200" b="1" i="1" dirty="0" smtClean="0"/>
          </a:p>
          <a:p>
            <a:pPr marL="342900" indent="-342900">
              <a:buAutoNum type="arabicPeriod"/>
            </a:pPr>
            <a:r>
              <a:rPr lang="en-US" sz="2200" b="1" dirty="0" smtClean="0">
                <a:solidFill>
                  <a:srgbClr val="FFFF00"/>
                </a:solidFill>
                <a:effectLst>
                  <a:outerShdw blurRad="38100" dist="38100" dir="2700000" algn="tl">
                    <a:srgbClr val="000000">
                      <a:alpha val="43137"/>
                    </a:srgbClr>
                  </a:outerShdw>
                </a:effectLst>
              </a:rPr>
              <a:t>Nodulo-ulcerative BCC </a:t>
            </a:r>
          </a:p>
          <a:p>
            <a:pPr marL="342900" indent="-342900"/>
            <a:r>
              <a:rPr lang="en-US" sz="2200" b="1" dirty="0" smtClean="0"/>
              <a:t>This is the most common type of BCC.  An early lesion is a small translucent, sometimes umbilicated, skin-colored papule that slowly enlarges. Then central necrosis (ulceration) develops with an adherent crust and a rolled pearly edge. Coarse telangiectatic vessels often run across the tumor’s surface. Without treatment such lesions may reach 1–2 cm in diameter in 5–10 years. </a:t>
            </a:r>
          </a:p>
          <a:p>
            <a:endParaRPr lang="en-US" sz="2200" b="1" i="1" dirty="0" smtClean="0"/>
          </a:p>
          <a:p>
            <a:r>
              <a:rPr lang="en-US" sz="2200" b="1" dirty="0" smtClean="0">
                <a:solidFill>
                  <a:srgbClr val="FFFF00"/>
                </a:solidFill>
                <a:effectLst>
                  <a:outerShdw blurRad="38100" dist="38100" dir="2700000" algn="tl">
                    <a:srgbClr val="000000">
                      <a:alpha val="43137"/>
                    </a:srgbClr>
                  </a:outerShdw>
                </a:effectLst>
              </a:rPr>
              <a:t>2. Cystic BCC: </a:t>
            </a:r>
            <a:r>
              <a:rPr lang="en-US" sz="2200" b="1" dirty="0" smtClean="0"/>
              <a:t>The lesion is at first like the nodular type, but later cystic changes predominate and the nodule becomes tense and more translucent, with marked telangiectasia.</a:t>
            </a:r>
            <a:endParaRPr lang="en-US"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85800"/>
            <a:ext cx="8001000" cy="5509200"/>
          </a:xfrm>
          <a:prstGeom prst="rect">
            <a:avLst/>
          </a:prstGeom>
        </p:spPr>
        <p:txBody>
          <a:bodyPr wrap="square">
            <a:spAutoFit/>
          </a:bodyPr>
          <a:lstStyle/>
          <a:p>
            <a:r>
              <a:rPr lang="en-US" sz="2200" b="1" dirty="0" smtClean="0">
                <a:solidFill>
                  <a:srgbClr val="FFFF00"/>
                </a:solidFill>
                <a:effectLst>
                  <a:outerShdw blurRad="38100" dist="38100" dir="2700000" algn="tl">
                    <a:srgbClr val="000000">
                      <a:alpha val="43137"/>
                    </a:srgbClr>
                  </a:outerShdw>
                </a:effectLst>
              </a:rPr>
              <a:t>3. Cicatricial (morphoeic) BCC</a:t>
            </a:r>
          </a:p>
          <a:p>
            <a:r>
              <a:rPr lang="en-US" sz="2200" b="1" dirty="0" smtClean="0"/>
              <a:t> A slowly expanding</a:t>
            </a:r>
            <a:r>
              <a:rPr lang="en-US" sz="2200" b="1" i="1" dirty="0" smtClean="0"/>
              <a:t> </a:t>
            </a:r>
            <a:r>
              <a:rPr lang="en-US" sz="2200" b="1" dirty="0" smtClean="0"/>
              <a:t>yellow or white waxy plaque with an ill-defined edge. Ulceration and crusting, followed by fibrosis, are common, and the lesion may look like an enlarging scar.</a:t>
            </a:r>
          </a:p>
          <a:p>
            <a:endParaRPr lang="en-US" sz="2200" b="1" i="1" dirty="0" smtClean="0"/>
          </a:p>
          <a:p>
            <a:r>
              <a:rPr lang="en-US" sz="2200" b="1" dirty="0" smtClean="0">
                <a:solidFill>
                  <a:srgbClr val="FFFF00"/>
                </a:solidFill>
                <a:effectLst>
                  <a:outerShdw blurRad="38100" dist="38100" dir="2700000" algn="tl">
                    <a:srgbClr val="000000">
                      <a:alpha val="43137"/>
                    </a:srgbClr>
                  </a:outerShdw>
                </a:effectLst>
              </a:rPr>
              <a:t>4. Superficial (multicentric) BCC</a:t>
            </a:r>
          </a:p>
          <a:p>
            <a:r>
              <a:rPr lang="en-US" sz="2200" b="1" dirty="0" smtClean="0"/>
              <a:t>It arises most often </a:t>
            </a:r>
            <a:r>
              <a:rPr lang="en-US" sz="2200" b="1" i="1" dirty="0" smtClean="0"/>
              <a:t>on the </a:t>
            </a:r>
            <a:r>
              <a:rPr lang="en-US" sz="2200" b="1" dirty="0" smtClean="0"/>
              <a:t>trunk. Several lesions may be present, each expanding slowly as a red, pink or brown scaly irregular thin plaque with a fine thread-like edge. Such lesions can grow to more than 10 cm in diameter.</a:t>
            </a:r>
            <a:endParaRPr lang="en-US" sz="2200" b="1" i="1" dirty="0" smtClean="0"/>
          </a:p>
          <a:p>
            <a:endParaRPr lang="en-US" sz="2200" b="1" i="1" dirty="0" smtClean="0"/>
          </a:p>
          <a:p>
            <a:r>
              <a:rPr lang="en-US" sz="2200" b="1" dirty="0" smtClean="0">
                <a:solidFill>
                  <a:srgbClr val="FFFF00"/>
                </a:solidFill>
                <a:effectLst>
                  <a:outerShdw blurRad="38100" dist="38100" dir="2700000" algn="tl">
                    <a:srgbClr val="000000">
                      <a:alpha val="43137"/>
                    </a:srgbClr>
                  </a:outerShdw>
                </a:effectLst>
              </a:rPr>
              <a:t>5. Pigmented BCC </a:t>
            </a:r>
          </a:p>
          <a:p>
            <a:r>
              <a:rPr lang="en-US" sz="2200" b="1" dirty="0" smtClean="0"/>
              <a:t>Pigment may be present in all types of BCC, causing all or part of the tumor to be brown or have specks of brown or black within it.</a:t>
            </a:r>
            <a:endParaRPr lang="en-US"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a:t>
            </a:fld>
            <a:endParaRPr lang="en-US" dirty="0"/>
          </a:p>
        </p:txBody>
      </p:sp>
      <p:sp>
        <p:nvSpPr>
          <p:cNvPr id="3" name="Rectangle 2"/>
          <p:cNvSpPr/>
          <p:nvPr/>
        </p:nvSpPr>
        <p:spPr>
          <a:xfrm>
            <a:off x="457200" y="685800"/>
            <a:ext cx="8229600" cy="5016758"/>
          </a:xfrm>
          <a:prstGeom prst="rect">
            <a:avLst/>
          </a:prstGeom>
        </p:spPr>
        <p:txBody>
          <a:bodyPr wrap="square">
            <a:spAutoFit/>
          </a:bodyPr>
          <a:lstStyle/>
          <a:p>
            <a:r>
              <a:rPr lang="en-US" sz="2800" b="1" dirty="0" smtClean="0">
                <a:solidFill>
                  <a:srgbClr val="FFFF00"/>
                </a:solidFill>
                <a:effectLst>
                  <a:outerShdw blurRad="38100" dist="38100" dir="2700000" algn="tl">
                    <a:srgbClr val="000000">
                      <a:alpha val="43137"/>
                    </a:srgbClr>
                  </a:outerShdw>
                </a:effectLst>
              </a:rPr>
              <a:t>Clinical course</a:t>
            </a:r>
          </a:p>
          <a:p>
            <a:r>
              <a:rPr lang="en-US" sz="2400" b="1" dirty="0" smtClean="0"/>
              <a:t>The slow but relentless growth destroys tissue locally. Untreated, a basal cell carcinoma can invade underlying cartilage or bone or damage  important structures such as the tear ducts.</a:t>
            </a:r>
          </a:p>
          <a:p>
            <a:endParaRPr lang="en-US" sz="2400" b="1" i="1" dirty="0" smtClean="0"/>
          </a:p>
          <a:p>
            <a:endParaRPr lang="en-US" sz="2400" b="1" dirty="0" smtClean="0">
              <a:solidFill>
                <a:srgbClr val="FFFF00"/>
              </a:solidFill>
              <a:effectLst>
                <a:outerShdw blurRad="38100" dist="38100" dir="2700000" algn="tl">
                  <a:srgbClr val="000000">
                    <a:alpha val="43137"/>
                  </a:srgbClr>
                </a:outerShdw>
              </a:effectLst>
            </a:endParaRPr>
          </a:p>
          <a:p>
            <a:r>
              <a:rPr lang="en-US" sz="2800" b="1" dirty="0" smtClean="0">
                <a:solidFill>
                  <a:srgbClr val="FFFF00"/>
                </a:solidFill>
                <a:effectLst>
                  <a:outerShdw blurRad="38100" dist="38100" dir="2700000" algn="tl">
                    <a:srgbClr val="000000">
                      <a:alpha val="43137"/>
                    </a:srgbClr>
                  </a:outerShdw>
                </a:effectLst>
              </a:rPr>
              <a:t>Histology</a:t>
            </a:r>
          </a:p>
          <a:p>
            <a:r>
              <a:rPr lang="en-US" sz="2400" b="1" dirty="0" smtClean="0"/>
              <a:t>Small, darkly blue staining basal cells with numerous mitoses grow in well-defined aggregates which invade the dermis. The outer layer of cells is arranged in a </a:t>
            </a:r>
            <a:r>
              <a:rPr lang="en-US" sz="2400" b="1" dirty="0" smtClean="0">
                <a:solidFill>
                  <a:srgbClr val="00B0F0"/>
                </a:solidFill>
              </a:rPr>
              <a:t>palisade</a:t>
            </a:r>
            <a:r>
              <a:rPr lang="en-US" sz="2400" b="1" dirty="0" smtClean="0"/>
              <a:t>. In the cicatricial type, the islands of tumor cells are surrounded by fibrous tissue.</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914400" y="2057400"/>
            <a:ext cx="7391400" cy="3715994"/>
          </a:xfrm>
          <a:prstGeom prst="roundRect">
            <a:avLst/>
          </a:prstGeom>
          <a:ln w="228600" cap="sq" cmpd="thickThin">
            <a:solidFill>
              <a:srgbClr val="00B0F0"/>
            </a:solidFill>
            <a:prstDash val="solid"/>
            <a:miter lim="800000"/>
          </a:ln>
          <a:effectLst>
            <a:innerShdw blurRad="76200">
              <a:srgbClr val="000000"/>
            </a:innerShdw>
          </a:effectLst>
        </p:spPr>
      </p:pic>
      <p:sp>
        <p:nvSpPr>
          <p:cNvPr id="3" name="Rectangle 2"/>
          <p:cNvSpPr/>
          <p:nvPr/>
        </p:nvSpPr>
        <p:spPr>
          <a:xfrm>
            <a:off x="914400" y="914400"/>
            <a:ext cx="7391400" cy="523220"/>
          </a:xfrm>
          <a:prstGeom prst="rect">
            <a:avLst/>
          </a:prstGeom>
        </p:spPr>
        <p:txBody>
          <a:bodyPr wrap="square">
            <a:spAutoFit/>
          </a:bodyPr>
          <a:lstStyle/>
          <a:p>
            <a:pPr algn="ctr"/>
            <a:r>
              <a:rPr lang="en-US" sz="2800" b="1" dirty="0" smtClean="0">
                <a:solidFill>
                  <a:srgbClr val="FFFF00"/>
                </a:solidFill>
                <a:effectLst>
                  <a:outerShdw blurRad="38100" dist="38100" dir="2700000" algn="tl">
                    <a:srgbClr val="000000">
                      <a:alpha val="43137"/>
                    </a:srgbClr>
                  </a:outerShdw>
                </a:effectLst>
              </a:rPr>
              <a:t>Histology of nodular basal cell carcinoma</a:t>
            </a:r>
            <a:endParaRPr lang="en-US"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1026" name="Picture 2"/>
          <p:cNvPicPr>
            <a:picLocks noChangeAspect="1" noChangeArrowheads="1"/>
          </p:cNvPicPr>
          <p:nvPr/>
        </p:nvPicPr>
        <p:blipFill>
          <a:blip r:embed="rId3"/>
          <a:srcRect/>
          <a:stretch>
            <a:fillRect/>
          </a:stretch>
        </p:blipFill>
        <p:spPr bwMode="auto">
          <a:xfrm>
            <a:off x="381000" y="533400"/>
            <a:ext cx="8468163" cy="5638800"/>
          </a:xfrm>
          <a:prstGeom prst="rect">
            <a:avLst/>
          </a:prstGeom>
          <a:solidFill>
            <a:srgbClr val="FFFFFF">
              <a:shade val="85000"/>
            </a:srgbClr>
          </a:solidFill>
          <a:ln w="190500" cap="rnd">
            <a:solidFill>
              <a:srgbClr val="FFFF0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p:cNvSpPr/>
          <p:nvPr/>
        </p:nvSpPr>
        <p:spPr>
          <a:xfrm>
            <a:off x="1676400" y="5257800"/>
            <a:ext cx="5943600" cy="707886"/>
          </a:xfrm>
          <a:prstGeom prst="rect">
            <a:avLst/>
          </a:prstGeom>
        </p:spPr>
        <p:txBody>
          <a:bodyPr wrap="square">
            <a:spAutoFit/>
          </a:bodyPr>
          <a:lstStyle/>
          <a:p>
            <a:pPr algn="ctr"/>
            <a:r>
              <a:rPr lang="en-US" sz="2000" b="1" i="1" dirty="0" smtClean="0">
                <a:solidFill>
                  <a:schemeClr val="bg1"/>
                </a:solidFill>
                <a:effectLst>
                  <a:outerShdw blurRad="38100" dist="38100" dir="2700000" algn="tl">
                    <a:srgbClr val="000000">
                      <a:alpha val="43137"/>
                    </a:srgbClr>
                  </a:outerShdw>
                </a:effectLst>
              </a:rPr>
              <a:t>Superficial BCC presents as  persistent scaly plaque  with a thread-like edge on the trunk</a:t>
            </a:r>
            <a:endParaRPr lang="en-US" sz="2000" b="1" i="1" dirty="0">
              <a:solidFill>
                <a:schemeClr val="bg1"/>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2050" name="Picture 2"/>
          <p:cNvPicPr>
            <a:picLocks noChangeAspect="1" noChangeArrowheads="1"/>
          </p:cNvPicPr>
          <p:nvPr/>
        </p:nvPicPr>
        <p:blipFill>
          <a:blip r:embed="rId3"/>
          <a:srcRect/>
          <a:stretch>
            <a:fillRect/>
          </a:stretch>
        </p:blipFill>
        <p:spPr bwMode="auto">
          <a:xfrm>
            <a:off x="457200" y="533400"/>
            <a:ext cx="8346650" cy="5715000"/>
          </a:xfrm>
          <a:prstGeom prst="rect">
            <a:avLst/>
          </a:prstGeom>
          <a:solidFill>
            <a:srgbClr val="FFFFFF">
              <a:shade val="85000"/>
            </a:srgbClr>
          </a:solidFill>
          <a:ln w="190500" cap="rnd">
            <a:solidFill>
              <a:schemeClr val="accent3">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p:cNvSpPr/>
          <p:nvPr/>
        </p:nvSpPr>
        <p:spPr>
          <a:xfrm>
            <a:off x="762000" y="5257800"/>
            <a:ext cx="7696200" cy="707886"/>
          </a:xfrm>
          <a:prstGeom prst="rect">
            <a:avLst/>
          </a:prstGeom>
        </p:spPr>
        <p:txBody>
          <a:bodyPr wrap="square">
            <a:spAutoFit/>
          </a:bodyPr>
          <a:lstStyle/>
          <a:p>
            <a:pPr algn="ctr"/>
            <a:r>
              <a:rPr lang="en-US" sz="2000" b="1" dirty="0" smtClean="0">
                <a:solidFill>
                  <a:srgbClr val="FFFF00"/>
                </a:solidFill>
              </a:rPr>
              <a:t>Pigmented BCC on the temple. The opalescent pearl-like rim is a characteristic of basal cell carcinoma.</a:t>
            </a:r>
            <a:endParaRPr lang="en-US" sz="2000" b="1" dirty="0">
              <a:solidFill>
                <a:srgbClr val="FFFF00"/>
              </a:solidFill>
            </a:endParaRPr>
          </a:p>
        </p:txBody>
      </p:sp>
    </p:spTree>
  </p:cSld>
  <p:clrMapOvr>
    <a:masterClrMapping/>
  </p:clrMapOvr>
  <p:transition>
    <p:wipe dir="d"/>
    <p:sndAc>
      <p:stSnd>
        <p:snd r:embed="rId2" name="chimes.wav" builtIn="1"/>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1026" name="Picture 2" descr="C:\Users\Nameer\Lecture Skin Tumors\1436_1.jpg"/>
          <p:cNvPicPr>
            <a:picLocks noChangeAspect="1" noChangeArrowheads="1"/>
          </p:cNvPicPr>
          <p:nvPr/>
        </p:nvPicPr>
        <p:blipFill>
          <a:blip r:embed="rId3"/>
          <a:srcRect/>
          <a:stretch>
            <a:fillRect/>
          </a:stretch>
        </p:blipFill>
        <p:spPr bwMode="auto">
          <a:xfrm>
            <a:off x="1219200" y="762000"/>
            <a:ext cx="6705600" cy="5029200"/>
          </a:xfrm>
          <a:prstGeom prst="rect">
            <a:avLst/>
          </a:prstGeom>
          <a:ln w="228600" cap="sq" cmpd="thickThin">
            <a:solidFill>
              <a:srgbClr val="00FF00"/>
            </a:solidFill>
            <a:prstDash val="solid"/>
            <a:miter lim="800000"/>
          </a:ln>
          <a:effectLst>
            <a:innerShdw blurRad="76200">
              <a:srgbClr val="000000"/>
            </a:innerShdw>
          </a:effectLst>
        </p:spPr>
      </p:pic>
      <p:sp>
        <p:nvSpPr>
          <p:cNvPr id="4" name="TextBox 3"/>
          <p:cNvSpPr txBox="1"/>
          <p:nvPr/>
        </p:nvSpPr>
        <p:spPr>
          <a:xfrm>
            <a:off x="990600" y="6096000"/>
            <a:ext cx="7162800" cy="400110"/>
          </a:xfrm>
          <a:prstGeom prst="rect">
            <a:avLst/>
          </a:prstGeom>
          <a:noFill/>
        </p:spPr>
        <p:txBody>
          <a:bodyPr wrap="square" rtlCol="0">
            <a:spAutoFit/>
          </a:bodyPr>
          <a:lstStyle/>
          <a:p>
            <a:pPr algn="ctr"/>
            <a:r>
              <a:rPr lang="en-US" sz="2000" b="1" dirty="0" smtClean="0"/>
              <a:t>A huge ulcerative BCC on the scalp of &gt; 5 years duration</a:t>
            </a:r>
            <a:endParaRPr lang="en-US" sz="2000" b="1" dirty="0"/>
          </a:p>
        </p:txBody>
      </p:sp>
    </p:spTree>
  </p:cSld>
  <p:clrMapOvr>
    <a:masterClrMapping/>
  </p:clrMapOvr>
  <p:transition>
    <p:wipe dir="d"/>
    <p:sndAc>
      <p:stSnd>
        <p:snd r:embed="rId2" name="chimes.wav" builtIn="1"/>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2050" name="Picture 2" descr="C:\Users\Nameer\Lecture Skin Tumors\1469_1 (2).jpg"/>
          <p:cNvPicPr>
            <a:picLocks noChangeAspect="1" noChangeArrowheads="1"/>
          </p:cNvPicPr>
          <p:nvPr/>
        </p:nvPicPr>
        <p:blipFill>
          <a:blip r:embed="rId3"/>
          <a:srcRect/>
          <a:stretch>
            <a:fillRect/>
          </a:stretch>
        </p:blipFill>
        <p:spPr bwMode="auto">
          <a:xfrm>
            <a:off x="838200" y="381000"/>
            <a:ext cx="7445829" cy="5486400"/>
          </a:xfrm>
          <a:prstGeom prst="rect">
            <a:avLst/>
          </a:prstGeom>
          <a:noFill/>
        </p:spPr>
      </p:pic>
      <p:sp>
        <p:nvSpPr>
          <p:cNvPr id="5" name="TextBox 4"/>
          <p:cNvSpPr txBox="1"/>
          <p:nvPr/>
        </p:nvSpPr>
        <p:spPr>
          <a:xfrm>
            <a:off x="685800" y="5943600"/>
            <a:ext cx="7772400" cy="830997"/>
          </a:xfrm>
          <a:prstGeom prst="rect">
            <a:avLst/>
          </a:prstGeom>
          <a:noFill/>
        </p:spPr>
        <p:txBody>
          <a:bodyPr wrap="square" rtlCol="0">
            <a:spAutoFit/>
          </a:bodyPr>
          <a:lstStyle/>
          <a:p>
            <a:pPr algn="ctr"/>
            <a:r>
              <a:rPr lang="en-US" sz="2400" dirty="0" smtClean="0">
                <a:solidFill>
                  <a:srgbClr val="FFFF00"/>
                </a:solidFill>
                <a:effectLst>
                  <a:outerShdw blurRad="38100" dist="38100" dir="2700000" algn="tl">
                    <a:srgbClr val="000000">
                      <a:alpha val="43137"/>
                    </a:srgbClr>
                  </a:outerShdw>
                </a:effectLst>
              </a:rPr>
              <a:t>Noduloulcerative BCC with rolled edge and prominent surface telangiectasia</a:t>
            </a:r>
            <a:endParaRPr lang="en-US" sz="2400"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3074" name="Picture 2" descr="C:\Users\Nameer\Lecture Skin Tumors\Recurrent BCC (1).JPG"/>
          <p:cNvPicPr>
            <a:picLocks noChangeAspect="1" noChangeArrowheads="1"/>
          </p:cNvPicPr>
          <p:nvPr/>
        </p:nvPicPr>
        <p:blipFill>
          <a:blip r:embed="rId3"/>
          <a:srcRect/>
          <a:stretch>
            <a:fillRect/>
          </a:stretch>
        </p:blipFill>
        <p:spPr bwMode="auto">
          <a:xfrm>
            <a:off x="838200" y="457200"/>
            <a:ext cx="7391400" cy="5613018"/>
          </a:xfrm>
          <a:prstGeom prst="rect">
            <a:avLst/>
          </a:prstGeom>
          <a:noFill/>
        </p:spPr>
      </p:pic>
      <p:sp>
        <p:nvSpPr>
          <p:cNvPr id="4" name="TextBox 3"/>
          <p:cNvSpPr txBox="1"/>
          <p:nvPr/>
        </p:nvSpPr>
        <p:spPr>
          <a:xfrm>
            <a:off x="1828800" y="6172200"/>
            <a:ext cx="5257800" cy="461665"/>
          </a:xfrm>
          <a:prstGeom prst="rect">
            <a:avLst/>
          </a:prstGeom>
          <a:noFill/>
        </p:spPr>
        <p:txBody>
          <a:bodyPr wrap="square" rtlCol="0">
            <a:spAutoFit/>
          </a:bodyPr>
          <a:lstStyle/>
          <a:p>
            <a:pPr algn="ctr"/>
            <a:r>
              <a:rPr lang="en-US" sz="2400" b="1" dirty="0" smtClean="0">
                <a:solidFill>
                  <a:srgbClr val="FFFF00"/>
                </a:solidFill>
              </a:rPr>
              <a:t>Recurrent BCC on the scalp</a:t>
            </a:r>
            <a:endParaRPr lang="en-US" sz="2400" b="1" dirty="0">
              <a:solidFill>
                <a:srgbClr val="FFFF00"/>
              </a:solidFill>
            </a:endParaRPr>
          </a:p>
        </p:txBody>
      </p:sp>
    </p:spTree>
  </p:cSld>
  <p:clrMapOvr>
    <a:masterClrMapping/>
  </p:clrMapOvr>
  <p:transition>
    <p:wipe dir="d"/>
    <p:sndAc>
      <p:stSnd>
        <p:snd r:embed="rId2" name="chimes.wav" builtIn="1"/>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4098" name="Picture 2" descr="C:\Users\Nameer\Lecture Skin Tumors\BCC(pig.).JPG"/>
          <p:cNvPicPr>
            <a:picLocks noChangeAspect="1" noChangeArrowheads="1"/>
          </p:cNvPicPr>
          <p:nvPr/>
        </p:nvPicPr>
        <p:blipFill>
          <a:blip r:embed="rId3"/>
          <a:srcRect/>
          <a:stretch>
            <a:fillRect/>
          </a:stretch>
        </p:blipFill>
        <p:spPr bwMode="auto">
          <a:xfrm>
            <a:off x="457200" y="265268"/>
            <a:ext cx="8229600" cy="6249546"/>
          </a:xfrm>
          <a:prstGeom prst="rect">
            <a:avLst/>
          </a:prstGeom>
          <a:noFill/>
        </p:spPr>
      </p:pic>
      <p:sp>
        <p:nvSpPr>
          <p:cNvPr id="4" name="TextBox 3"/>
          <p:cNvSpPr txBox="1"/>
          <p:nvPr/>
        </p:nvSpPr>
        <p:spPr>
          <a:xfrm rot="20022469">
            <a:off x="577336" y="1356522"/>
            <a:ext cx="3810000" cy="400110"/>
          </a:xfrm>
          <a:prstGeom prst="rect">
            <a:avLst/>
          </a:prstGeom>
          <a:noFill/>
        </p:spPr>
        <p:txBody>
          <a:bodyPr wrap="square" rtlCol="0">
            <a:spAutoFit/>
          </a:bodyPr>
          <a:lstStyle/>
          <a:p>
            <a:r>
              <a:rPr lang="en-US" sz="2000" b="1" dirty="0" smtClean="0">
                <a:solidFill>
                  <a:srgbClr val="FF0000"/>
                </a:solidFill>
              </a:rPr>
              <a:t>Pigmented BCC on the nose</a:t>
            </a:r>
            <a:endParaRPr lang="en-US" sz="2000" b="1" dirty="0">
              <a:solidFill>
                <a:srgbClr val="FF0000"/>
              </a:solidFill>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5122" name="Picture 2" descr="C:\Users\Nameer\Lecture Skin Tumors\1426_1.jpg"/>
          <p:cNvPicPr>
            <a:picLocks noChangeAspect="1" noChangeArrowheads="1"/>
          </p:cNvPicPr>
          <p:nvPr/>
        </p:nvPicPr>
        <p:blipFill>
          <a:blip r:embed="rId3"/>
          <a:srcRect/>
          <a:stretch>
            <a:fillRect/>
          </a:stretch>
        </p:blipFill>
        <p:spPr bwMode="auto">
          <a:xfrm>
            <a:off x="609600" y="914400"/>
            <a:ext cx="7772400" cy="4371975"/>
          </a:xfrm>
          <a:prstGeom prst="rect">
            <a:avLst/>
          </a:prstGeom>
          <a:ln w="228600" cap="sq" cmpd="thickThin">
            <a:solidFill>
              <a:srgbClr val="FFFF00"/>
            </a:solidFill>
            <a:prstDash val="solid"/>
            <a:miter lim="800000"/>
          </a:ln>
          <a:effectLst>
            <a:innerShdw blurRad="76200">
              <a:srgbClr val="000000"/>
            </a:innerShdw>
          </a:effectLst>
        </p:spPr>
      </p:pic>
      <p:sp>
        <p:nvSpPr>
          <p:cNvPr id="4" name="TextBox 3"/>
          <p:cNvSpPr txBox="1"/>
          <p:nvPr/>
        </p:nvSpPr>
        <p:spPr>
          <a:xfrm>
            <a:off x="1371600" y="5791200"/>
            <a:ext cx="57912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Multiple BCCs in a young boy with XP</a:t>
            </a: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6146" name="Picture 2" descr="C:\Users\Nameer\Lecture Skin Tumors\DSC02444 outlined.jpg"/>
          <p:cNvPicPr>
            <a:picLocks noChangeAspect="1" noChangeArrowheads="1"/>
          </p:cNvPicPr>
          <p:nvPr/>
        </p:nvPicPr>
        <p:blipFill>
          <a:blip r:embed="rId3"/>
          <a:srcRect/>
          <a:stretch>
            <a:fillRect/>
          </a:stretch>
        </p:blipFill>
        <p:spPr bwMode="auto">
          <a:xfrm>
            <a:off x="457200" y="457200"/>
            <a:ext cx="8314764" cy="4800600"/>
          </a:xfrm>
          <a:prstGeom prst="rect">
            <a:avLst/>
          </a:prstGeom>
          <a:noFill/>
        </p:spPr>
      </p:pic>
      <p:sp>
        <p:nvSpPr>
          <p:cNvPr id="4" name="Down Arrow 3"/>
          <p:cNvSpPr/>
          <p:nvPr/>
        </p:nvSpPr>
        <p:spPr>
          <a:xfrm rot="20218299">
            <a:off x="5420112" y="906373"/>
            <a:ext cx="457200" cy="533400"/>
          </a:xfrm>
          <a:prstGeom prst="downArrow">
            <a:avLst/>
          </a:prstGeom>
          <a:solidFill>
            <a:srgbClr val="0000C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81000" y="5486400"/>
            <a:ext cx="8305800" cy="830997"/>
          </a:xfrm>
          <a:prstGeom prst="rect">
            <a:avLst/>
          </a:prstGeom>
          <a:noFill/>
        </p:spPr>
        <p:txBody>
          <a:bodyPr wrap="square" rtlCol="0">
            <a:spAutoFit/>
          </a:bodyPr>
          <a:lstStyle/>
          <a:p>
            <a:pPr algn="ctr"/>
            <a:r>
              <a:rPr lang="en-US" sz="2400" dirty="0" smtClean="0">
                <a:solidFill>
                  <a:srgbClr val="FFFF00"/>
                </a:solidFill>
                <a:effectLst>
                  <a:outerShdw blurRad="38100" dist="38100" dir="2700000" algn="tl">
                    <a:srgbClr val="000000">
                      <a:alpha val="43137"/>
                    </a:srgbClr>
                  </a:outerShdw>
                </a:effectLst>
              </a:rPr>
              <a:t>Recurrent Noduloulcerative BCC. Notice the scar of previous treatment  (arrow).</a:t>
            </a:r>
            <a:endParaRPr lang="en-US" sz="2400"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7170" name="Picture 2" descr="C:\Users\Nameer\Lecture Skin Tumors\DSC03031.JPG"/>
          <p:cNvPicPr>
            <a:picLocks noChangeAspect="1" noChangeArrowheads="1"/>
          </p:cNvPicPr>
          <p:nvPr/>
        </p:nvPicPr>
        <p:blipFill>
          <a:blip r:embed="rId3"/>
          <a:srcRect/>
          <a:stretch>
            <a:fillRect/>
          </a:stretch>
        </p:blipFill>
        <p:spPr bwMode="auto">
          <a:xfrm>
            <a:off x="685800" y="438150"/>
            <a:ext cx="7848600" cy="5886450"/>
          </a:xfrm>
          <a:prstGeom prst="rect">
            <a:avLst/>
          </a:prstGeom>
          <a:ln w="228600" cap="sq" cmpd="thickThin">
            <a:solidFill>
              <a:srgbClr val="00B0F0"/>
            </a:solidFill>
            <a:prstDash val="solid"/>
            <a:miter lim="800000"/>
          </a:ln>
          <a:effectLst>
            <a:innerShdw blurRad="76200">
              <a:srgbClr val="000000"/>
            </a:innerShdw>
          </a:effectLst>
        </p:spPr>
      </p:pic>
      <p:sp>
        <p:nvSpPr>
          <p:cNvPr id="4" name="TextBox 3"/>
          <p:cNvSpPr txBox="1"/>
          <p:nvPr/>
        </p:nvSpPr>
        <p:spPr>
          <a:xfrm>
            <a:off x="1295400" y="838200"/>
            <a:ext cx="4495800" cy="369332"/>
          </a:xfrm>
          <a:prstGeom prst="rect">
            <a:avLst/>
          </a:prstGeom>
          <a:noFill/>
        </p:spPr>
        <p:txBody>
          <a:bodyPr wrap="square" rtlCol="0">
            <a:spAutoFit/>
          </a:bodyPr>
          <a:lstStyle/>
          <a:p>
            <a:r>
              <a:rPr lang="en-US" b="1" dirty="0" smtClean="0">
                <a:solidFill>
                  <a:srgbClr val="FFFF00"/>
                </a:solidFill>
                <a:effectLst>
                  <a:outerShdw blurRad="38100" dist="38100" dir="2700000" algn="tl">
                    <a:srgbClr val="000000">
                      <a:alpha val="43137"/>
                    </a:srgbClr>
                  </a:outerShdw>
                </a:effectLst>
              </a:rPr>
              <a:t>Morpheic BCC (Scar-like appearance)</a:t>
            </a:r>
            <a:endParaRPr lang="en-US" b="1" dirty="0">
              <a:solidFill>
                <a:srgbClr val="FFFF00"/>
              </a:solidFill>
              <a:effectLst>
                <a:outerShdw blurRad="38100" dist="38100" dir="2700000" algn="tl">
                  <a:srgbClr val="000000">
                    <a:alpha val="43137"/>
                  </a:srgbClr>
                </a:outerShdw>
              </a:effectLst>
            </a:endParaRPr>
          </a:p>
        </p:txBody>
      </p:sp>
      <p:sp>
        <p:nvSpPr>
          <p:cNvPr id="5" name="Oval 4"/>
          <p:cNvSpPr/>
          <p:nvPr/>
        </p:nvSpPr>
        <p:spPr>
          <a:xfrm>
            <a:off x="2971800" y="2133600"/>
            <a:ext cx="3200400" cy="2895600"/>
          </a:xfrm>
          <a:prstGeom prst="ellipse">
            <a:avLst/>
          </a:prstGeom>
          <a:no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905000" y="2362200"/>
            <a:ext cx="1219200" cy="400110"/>
          </a:xfrm>
          <a:prstGeom prst="rect">
            <a:avLst/>
          </a:prstGeom>
          <a:noFill/>
        </p:spPr>
        <p:txBody>
          <a:bodyPr wrap="square" rtlCol="0">
            <a:spAutoFit/>
          </a:bodyPr>
          <a:lstStyle/>
          <a:p>
            <a:r>
              <a:rPr lang="en-US" sz="2000" dirty="0" smtClean="0">
                <a:solidFill>
                  <a:schemeClr val="bg1"/>
                </a:solidFill>
              </a:rPr>
              <a:t>Ulcer</a:t>
            </a:r>
            <a:endParaRPr lang="en-US" sz="2000" dirty="0">
              <a:solidFill>
                <a:schemeClr val="bg1"/>
              </a:solidFill>
            </a:endParaRPr>
          </a:p>
        </p:txBody>
      </p:sp>
      <p:cxnSp>
        <p:nvCxnSpPr>
          <p:cNvPr id="8" name="Straight Arrow Connector 7"/>
          <p:cNvCxnSpPr/>
          <p:nvPr/>
        </p:nvCxnSpPr>
        <p:spPr>
          <a:xfrm>
            <a:off x="2667000" y="2667000"/>
            <a:ext cx="1447800" cy="457200"/>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a:p>
        </p:txBody>
      </p:sp>
      <p:pic>
        <p:nvPicPr>
          <p:cNvPr id="3074" name="Picture 2" descr="C:\Users\Nameer\Desktop\1388_1.jpg"/>
          <p:cNvPicPr>
            <a:picLocks noChangeAspect="1" noChangeArrowheads="1"/>
          </p:cNvPicPr>
          <p:nvPr/>
        </p:nvPicPr>
        <p:blipFill>
          <a:blip r:embed="rId3"/>
          <a:srcRect/>
          <a:stretch>
            <a:fillRect/>
          </a:stretch>
        </p:blipFill>
        <p:spPr bwMode="auto">
          <a:xfrm>
            <a:off x="533400" y="762000"/>
            <a:ext cx="8128000" cy="4572000"/>
          </a:xfrm>
          <a:prstGeom prst="rect">
            <a:avLst/>
          </a:prstGeom>
          <a:solidFill>
            <a:srgbClr val="FFFFFF">
              <a:shade val="85000"/>
            </a:srgbClr>
          </a:solidFill>
          <a:ln w="190500" cap="rnd">
            <a:solidFill>
              <a:srgbClr val="FFFF0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p:cNvSpPr txBox="1"/>
          <p:nvPr/>
        </p:nvSpPr>
        <p:spPr>
          <a:xfrm>
            <a:off x="990600" y="5715000"/>
            <a:ext cx="6629400" cy="461665"/>
          </a:xfrm>
          <a:prstGeom prst="rect">
            <a:avLst/>
          </a:prstGeom>
          <a:noFill/>
        </p:spPr>
        <p:txBody>
          <a:bodyPr wrap="square" rtlCol="0">
            <a:spAutoFit/>
          </a:bodyPr>
          <a:lstStyle/>
          <a:p>
            <a:pPr algn="ctr"/>
            <a:r>
              <a:rPr lang="en-US" sz="2400" b="1" dirty="0" smtClean="0">
                <a:solidFill>
                  <a:srgbClr val="00B0F0"/>
                </a:solidFill>
                <a:effectLst>
                  <a:outerShdw blurRad="38100" dist="38100" dir="2700000" algn="tl">
                    <a:srgbClr val="000000">
                      <a:alpha val="43137"/>
                    </a:srgbClr>
                  </a:outerShdw>
                </a:effectLst>
              </a:rPr>
              <a:t>Pigmented basal cell carcinoma</a:t>
            </a:r>
            <a:endParaRPr lang="en-US" sz="2400" b="1" dirty="0">
              <a:solidFill>
                <a:srgbClr val="00B0F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a:p>
        </p:txBody>
      </p:sp>
      <p:pic>
        <p:nvPicPr>
          <p:cNvPr id="4098" name="Picture 2" descr="C:\Users\Nameer\Desktop\1164_3.jpg"/>
          <p:cNvPicPr>
            <a:picLocks noChangeAspect="1" noChangeArrowheads="1"/>
          </p:cNvPicPr>
          <p:nvPr/>
        </p:nvPicPr>
        <p:blipFill>
          <a:blip r:embed="rId3"/>
          <a:srcRect/>
          <a:stretch>
            <a:fillRect/>
          </a:stretch>
        </p:blipFill>
        <p:spPr bwMode="auto">
          <a:xfrm>
            <a:off x="685800" y="457200"/>
            <a:ext cx="7797800" cy="5848350"/>
          </a:xfrm>
          <a:prstGeom prst="rect">
            <a:avLst/>
          </a:prstGeom>
          <a:ln w="38100" cap="sq">
            <a:solidFill>
              <a:srgbClr val="00FF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3429000" y="5867400"/>
            <a:ext cx="4800600" cy="400110"/>
          </a:xfrm>
          <a:prstGeom prst="rect">
            <a:avLst/>
          </a:prstGeom>
          <a:noFill/>
        </p:spPr>
        <p:txBody>
          <a:bodyPr wrap="square" rtlCol="0">
            <a:spAutoFit/>
          </a:bodyPr>
          <a:lstStyle/>
          <a:p>
            <a:pPr algn="ctr"/>
            <a:r>
              <a:rPr lang="en-US" sz="2000" b="1" dirty="0" smtClean="0">
                <a:solidFill>
                  <a:schemeClr val="bg1"/>
                </a:solidFill>
                <a:effectLst>
                  <a:outerShdw blurRad="38100" dist="38100" dir="2700000" algn="tl">
                    <a:srgbClr val="000000">
                      <a:alpha val="43137"/>
                    </a:srgbClr>
                  </a:outerShdw>
                </a:effectLst>
              </a:rPr>
              <a:t>Ulcerative BCC with a granular base</a:t>
            </a:r>
            <a:endParaRPr lang="en-US" sz="2000" b="1" dirty="0">
              <a:solidFill>
                <a:schemeClr val="bg1"/>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dirty="0"/>
          </a:p>
        </p:txBody>
      </p:sp>
      <p:sp>
        <p:nvSpPr>
          <p:cNvPr id="4" name="Rectangle 3"/>
          <p:cNvSpPr/>
          <p:nvPr/>
        </p:nvSpPr>
        <p:spPr>
          <a:xfrm>
            <a:off x="685800" y="5562600"/>
            <a:ext cx="7467600" cy="830997"/>
          </a:xfrm>
          <a:prstGeom prst="rect">
            <a:avLst/>
          </a:prstGeom>
        </p:spPr>
        <p:txBody>
          <a:bodyPr wrap="square">
            <a:spAutoFit/>
          </a:bodyPr>
          <a:lstStyle/>
          <a:p>
            <a:pPr algn="ctr"/>
            <a:r>
              <a:rPr lang="en-US" sz="2400" b="1" dirty="0" smtClean="0">
                <a:effectLst>
                  <a:outerShdw blurRad="38100" dist="38100" dir="2700000" algn="tl">
                    <a:srgbClr val="000000">
                      <a:alpha val="43137"/>
                    </a:srgbClr>
                  </a:outerShdw>
                </a:effectLst>
              </a:rPr>
              <a:t>A grossly neglected basal cell carcinoma invading underlying nasal bones and cartilages</a:t>
            </a:r>
            <a:endParaRPr lang="en-US" sz="2400" b="1" dirty="0">
              <a:effectLst>
                <a:outerShdw blurRad="38100" dist="38100" dir="2700000" algn="tl">
                  <a:srgbClr val="000000">
                    <a:alpha val="43137"/>
                  </a:srgbClr>
                </a:outerShdw>
              </a:effectLst>
            </a:endParaRPr>
          </a:p>
        </p:txBody>
      </p:sp>
      <p:pic>
        <p:nvPicPr>
          <p:cNvPr id="6147" name="Picture 3" descr="C:\Users\Nameer\Desktop\1232_1.jpg"/>
          <p:cNvPicPr>
            <a:picLocks noChangeAspect="1" noChangeArrowheads="1"/>
          </p:cNvPicPr>
          <p:nvPr/>
        </p:nvPicPr>
        <p:blipFill>
          <a:blip r:embed="rId3"/>
          <a:srcRect t="23491"/>
          <a:stretch>
            <a:fillRect/>
          </a:stretch>
        </p:blipFill>
        <p:spPr bwMode="auto">
          <a:xfrm>
            <a:off x="609600" y="609600"/>
            <a:ext cx="7872413" cy="4715312"/>
          </a:xfrm>
          <a:prstGeom prst="rect">
            <a:avLst/>
          </a:prstGeom>
          <a:solidFill>
            <a:srgbClr val="FFFFFF">
              <a:shade val="85000"/>
            </a:srgbClr>
          </a:solidFill>
          <a:ln w="190500" cap="rnd">
            <a:solidFill>
              <a:schemeClr val="accent2">
                <a:lumMod val="60000"/>
                <a:lumOff val="40000"/>
              </a:schemeClr>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wipe dir="d"/>
    <p:sndAc>
      <p:stSnd>
        <p:snd r:embed="rId2" name="chimes.wav" builtIn="1"/>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153400" cy="6001643"/>
          </a:xfrm>
          <a:prstGeom prst="rect">
            <a:avLst/>
          </a:prstGeom>
        </p:spPr>
        <p:txBody>
          <a:bodyPr wrap="square">
            <a:spAutoFit/>
          </a:bodyPr>
          <a:lstStyle/>
          <a:p>
            <a:r>
              <a:rPr lang="en-US" sz="2400" b="1" dirty="0" smtClean="0">
                <a:solidFill>
                  <a:srgbClr val="FFFF00"/>
                </a:solidFill>
                <a:effectLst>
                  <a:outerShdw blurRad="38100" dist="38100" dir="2700000" algn="tl">
                    <a:srgbClr val="000000">
                      <a:alpha val="43137"/>
                    </a:srgbClr>
                  </a:outerShdw>
                </a:effectLst>
              </a:rPr>
              <a:t>Differential diagnosis of BCC</a:t>
            </a:r>
          </a:p>
          <a:p>
            <a:r>
              <a:rPr lang="en-US" sz="2000" b="1" dirty="0" smtClean="0">
                <a:solidFill>
                  <a:srgbClr val="00B0F0"/>
                </a:solidFill>
                <a:effectLst>
                  <a:outerShdw blurRad="38100" dist="38100" dir="2700000" algn="tl">
                    <a:srgbClr val="000000">
                      <a:alpha val="43137"/>
                    </a:srgbClr>
                  </a:outerShdw>
                </a:effectLst>
              </a:rPr>
              <a:t>Nodular basal cell carcinoma </a:t>
            </a:r>
            <a:r>
              <a:rPr lang="en-US" sz="2000" b="1" dirty="0" smtClean="0"/>
              <a:t>may be confused with:</a:t>
            </a:r>
          </a:p>
          <a:p>
            <a:pPr marL="342900" indent="-342900">
              <a:buAutoNum type="arabicPeriod"/>
            </a:pPr>
            <a:r>
              <a:rPr lang="en-US" sz="2000" b="1" dirty="0" smtClean="0"/>
              <a:t>Intradermal melanocytic nevus</a:t>
            </a:r>
          </a:p>
          <a:p>
            <a:pPr marL="342900" indent="-342900">
              <a:buAutoNum type="arabicPeriod"/>
            </a:pPr>
            <a:r>
              <a:rPr lang="en-US" sz="2000" b="1" dirty="0" smtClean="0"/>
              <a:t>Squamous </a:t>
            </a:r>
            <a:r>
              <a:rPr lang="it-IT" sz="2000" b="1" dirty="0" smtClean="0"/>
              <a:t>cell carcinoma</a:t>
            </a:r>
          </a:p>
          <a:p>
            <a:pPr marL="342900" indent="-342900">
              <a:buAutoNum type="arabicPeriod"/>
            </a:pPr>
            <a:r>
              <a:rPr lang="it-IT" sz="2000" b="1" dirty="0" smtClean="0"/>
              <a:t>Giant molluscum contagiosum</a:t>
            </a:r>
          </a:p>
          <a:p>
            <a:pPr marL="342900" indent="-342900">
              <a:buAutoNum type="arabicPeriod"/>
            </a:pPr>
            <a:r>
              <a:rPr lang="en-US" sz="2000" b="1" dirty="0" smtClean="0"/>
              <a:t>Keratoacanthoma</a:t>
            </a:r>
          </a:p>
          <a:p>
            <a:pPr marL="342900" indent="-342900"/>
            <a:endParaRPr lang="en-US" sz="2000" b="1" dirty="0" smtClean="0"/>
          </a:p>
          <a:p>
            <a:pPr marL="342900" indent="-342900"/>
            <a:r>
              <a:rPr lang="en-US" sz="2000" b="1" dirty="0" smtClean="0">
                <a:solidFill>
                  <a:srgbClr val="00B0F0"/>
                </a:solidFill>
                <a:effectLst>
                  <a:outerShdw blurRad="38100" dist="38100" dir="2700000" algn="tl">
                    <a:srgbClr val="000000">
                      <a:alpha val="43137"/>
                    </a:srgbClr>
                  </a:outerShdw>
                </a:effectLst>
              </a:rPr>
              <a:t>Pigmented basal cell carcinomas </a:t>
            </a:r>
            <a:r>
              <a:rPr lang="en-US" sz="2000" b="1" dirty="0" smtClean="0"/>
              <a:t>should be distinguished from:</a:t>
            </a:r>
          </a:p>
          <a:p>
            <a:pPr marL="342900" indent="-342900">
              <a:buAutoNum type="arabicPeriod"/>
            </a:pPr>
            <a:r>
              <a:rPr lang="en-US" sz="2000" b="1" dirty="0" smtClean="0"/>
              <a:t>Seborrhoeic keratosis </a:t>
            </a:r>
          </a:p>
          <a:p>
            <a:pPr marL="342900" indent="-342900">
              <a:buAutoNum type="arabicPeriod"/>
            </a:pPr>
            <a:r>
              <a:rPr lang="en-US" sz="2000" b="1" dirty="0" smtClean="0"/>
              <a:t>Malignant melanomas</a:t>
            </a:r>
          </a:p>
          <a:p>
            <a:pPr marL="342900" indent="-342900">
              <a:buAutoNum type="arabicPeriod"/>
            </a:pPr>
            <a:endParaRPr lang="en-US" sz="2000" b="1" dirty="0" smtClean="0"/>
          </a:p>
          <a:p>
            <a:pPr marL="342900" indent="-342900"/>
            <a:r>
              <a:rPr lang="en-US" sz="2000" b="1" dirty="0" smtClean="0">
                <a:solidFill>
                  <a:srgbClr val="00B0F0"/>
                </a:solidFill>
              </a:rPr>
              <a:t>C</a:t>
            </a:r>
            <a:r>
              <a:rPr lang="en-US" sz="2000" b="1" dirty="0" smtClean="0">
                <a:solidFill>
                  <a:srgbClr val="00B0F0"/>
                </a:solidFill>
                <a:effectLst>
                  <a:outerShdw blurRad="38100" dist="38100" dir="2700000" algn="tl">
                    <a:srgbClr val="000000">
                      <a:alpha val="43137"/>
                    </a:srgbClr>
                  </a:outerShdw>
                </a:effectLst>
              </a:rPr>
              <a:t>icatricial basal cell carcinoma</a:t>
            </a:r>
            <a:r>
              <a:rPr lang="en-US" sz="2000" b="1" dirty="0" smtClean="0">
                <a:solidFill>
                  <a:srgbClr val="FFFF00"/>
                </a:solidFill>
                <a:effectLst>
                  <a:outerShdw blurRad="38100" dist="38100" dir="2700000" algn="tl">
                    <a:srgbClr val="000000">
                      <a:alpha val="43137"/>
                    </a:srgbClr>
                  </a:outerShdw>
                </a:effectLst>
              </a:rPr>
              <a:t> </a:t>
            </a:r>
            <a:r>
              <a:rPr lang="en-US" sz="2000" b="1" dirty="0" smtClean="0"/>
              <a:t>may mimic:</a:t>
            </a:r>
          </a:p>
          <a:p>
            <a:pPr marL="342900" indent="-342900">
              <a:buAutoNum type="arabicPeriod"/>
            </a:pPr>
            <a:r>
              <a:rPr lang="en-US" sz="2000" b="1" dirty="0" smtClean="0"/>
              <a:t>Morphea</a:t>
            </a:r>
          </a:p>
          <a:p>
            <a:pPr marL="342900" indent="-342900">
              <a:buAutoNum type="arabicPeriod"/>
            </a:pPr>
            <a:r>
              <a:rPr lang="en-US" sz="2000" b="1" dirty="0" smtClean="0"/>
              <a:t> Scar.</a:t>
            </a:r>
          </a:p>
          <a:p>
            <a:pPr marL="342900" indent="-342900">
              <a:buAutoNum type="arabicPeriod"/>
            </a:pPr>
            <a:endParaRPr lang="en-US" sz="2000" b="1" dirty="0" smtClean="0"/>
          </a:p>
          <a:p>
            <a:pPr marL="342900" indent="-342900"/>
            <a:r>
              <a:rPr lang="en-US" sz="2000" b="1" dirty="0" smtClean="0">
                <a:solidFill>
                  <a:srgbClr val="00B0F0"/>
                </a:solidFill>
              </a:rPr>
              <a:t>S</a:t>
            </a:r>
            <a:r>
              <a:rPr lang="en-US" sz="2000" b="1" dirty="0" smtClean="0">
                <a:solidFill>
                  <a:srgbClr val="00B0F0"/>
                </a:solidFill>
                <a:effectLst>
                  <a:outerShdw blurRad="38100" dist="38100" dir="2700000" algn="tl">
                    <a:srgbClr val="000000">
                      <a:alpha val="43137"/>
                    </a:srgbClr>
                  </a:outerShdw>
                </a:effectLst>
              </a:rPr>
              <a:t>uperficial basal cell carcinoma </a:t>
            </a:r>
            <a:r>
              <a:rPr lang="en-US" sz="2000" b="1" dirty="0" smtClean="0"/>
              <a:t>may be confused with:</a:t>
            </a:r>
          </a:p>
          <a:p>
            <a:pPr marL="342900" indent="-342900"/>
            <a:r>
              <a:rPr lang="en-US" sz="2000" b="1" dirty="0" smtClean="0"/>
              <a:t>1. Bowen’s disease (Intra-epidermal carcinoma) </a:t>
            </a:r>
          </a:p>
          <a:p>
            <a:pPr marL="342900" indent="-342900"/>
            <a:r>
              <a:rPr lang="en-US" sz="2000" b="1" dirty="0" smtClean="0"/>
              <a:t>2. Psoriasis </a:t>
            </a:r>
          </a:p>
          <a:p>
            <a:pPr marL="342900" indent="-342900"/>
            <a:r>
              <a:rPr lang="en-US" sz="2000" b="1" dirty="0" smtClean="0"/>
              <a:t>3. Nummular eczema</a:t>
            </a:r>
            <a:endParaRPr lang="en-US" sz="20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19</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143000"/>
            <a:ext cx="8382000" cy="4524315"/>
          </a:xfrm>
          <a:prstGeom prst="rect">
            <a:avLst/>
          </a:prstGeom>
        </p:spPr>
        <p:txBody>
          <a:bodyPr wrap="square">
            <a:spAutoFit/>
          </a:bodyPr>
          <a:lstStyle/>
          <a:p>
            <a:pPr>
              <a:buClr>
                <a:srgbClr val="00B0F0"/>
              </a:buClr>
              <a:buFont typeface="Wingdings" pitchFamily="2" charset="2"/>
              <a:buChar char="ü"/>
            </a:pPr>
            <a:r>
              <a:rPr lang="en-US" sz="2000" dirty="0" smtClean="0"/>
              <a:t> </a:t>
            </a:r>
            <a:r>
              <a:rPr lang="en-US" sz="2400" b="1" dirty="0" smtClean="0"/>
              <a:t>There is no single treatment of choice for all BCCs. Treatment should be tailored to the type of tumor, its site and the age and general health of the patient. </a:t>
            </a:r>
          </a:p>
          <a:p>
            <a:pPr>
              <a:buClr>
                <a:srgbClr val="00B0F0"/>
              </a:buClr>
            </a:pPr>
            <a:r>
              <a:rPr lang="en-US" sz="2400" b="1" dirty="0" smtClean="0">
                <a:solidFill>
                  <a:srgbClr val="FFFF00"/>
                </a:solidFill>
              </a:rPr>
              <a:t>1. Surgical excision</a:t>
            </a:r>
            <a:r>
              <a:rPr lang="en-US" sz="2400" b="1" dirty="0" smtClean="0"/>
              <a:t>: wounds closed with sutures generally heal with less apparent scar than those left to heal by secondary intention. It is particularly indicated for tumors on the face and keloid-prone areas.</a:t>
            </a:r>
          </a:p>
          <a:p>
            <a:pPr>
              <a:buClr>
                <a:srgbClr val="00B0F0"/>
              </a:buClr>
            </a:pPr>
            <a:r>
              <a:rPr lang="en-US" sz="2400" b="1" dirty="0" smtClean="0">
                <a:solidFill>
                  <a:srgbClr val="00B0F0"/>
                </a:solidFill>
              </a:rPr>
              <a:t>Excision with 0.5 cm of surrounding normal skin</a:t>
            </a:r>
            <a:r>
              <a:rPr lang="en-US" sz="2400" b="1" dirty="0" smtClean="0"/>
              <a:t>, is the treatment of choice for discrete nodular and cystic tumours in patients under 60 years. This can be performed by excising an ellipse of skin containing the tumour and normal margins.</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dirty="0"/>
          </a:p>
        </p:txBody>
      </p:sp>
      <p:sp>
        <p:nvSpPr>
          <p:cNvPr id="4" name="TextBox 3"/>
          <p:cNvSpPr txBox="1"/>
          <p:nvPr/>
        </p:nvSpPr>
        <p:spPr>
          <a:xfrm>
            <a:off x="609600" y="381000"/>
            <a:ext cx="3810000" cy="523220"/>
          </a:xfrm>
          <a:prstGeom prst="rect">
            <a:avLst/>
          </a:prstGeom>
          <a:noFill/>
        </p:spPr>
        <p:txBody>
          <a:bodyPr wrap="square" rtlCol="0">
            <a:spAutoFit/>
          </a:bodyPr>
          <a:lstStyle/>
          <a:p>
            <a:r>
              <a:rPr lang="en-US" sz="2800" b="1" dirty="0" smtClean="0">
                <a:solidFill>
                  <a:srgbClr val="FFFF00"/>
                </a:solidFill>
                <a:effectLst>
                  <a:outerShdw blurRad="38100" dist="38100" dir="2700000" algn="tl">
                    <a:srgbClr val="000000">
                      <a:alpha val="43137"/>
                    </a:srgbClr>
                  </a:outerShdw>
                </a:effectLst>
              </a:rPr>
              <a:t>Treatment of BCCs</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458200" cy="4893647"/>
          </a:xfrm>
          <a:prstGeom prst="rect">
            <a:avLst/>
          </a:prstGeom>
        </p:spPr>
        <p:txBody>
          <a:bodyPr wrap="square">
            <a:spAutoFit/>
          </a:bodyPr>
          <a:lstStyle/>
          <a:p>
            <a:pPr>
              <a:buClr>
                <a:srgbClr val="00B0F0"/>
              </a:buClr>
              <a:buFont typeface="Wingdings" pitchFamily="2" charset="2"/>
              <a:buChar char="ü"/>
            </a:pPr>
            <a:r>
              <a:rPr lang="en-US" sz="2400" b="1" dirty="0" smtClean="0"/>
              <a:t> Cicatricial tumours, with their ill-defined edges, and lesions near vital structures should be excised by specialist surgeons. </a:t>
            </a:r>
            <a:r>
              <a:rPr lang="en-US" sz="2400" b="1" dirty="0" smtClean="0">
                <a:solidFill>
                  <a:srgbClr val="FFFF00"/>
                </a:solidFill>
              </a:rPr>
              <a:t>Mohs’ micrographic surgery </a:t>
            </a:r>
            <a:r>
              <a:rPr lang="en-US" sz="2400" b="1" dirty="0" smtClean="0">
                <a:solidFill>
                  <a:srgbClr val="00B0F0"/>
                </a:solidFill>
              </a:rPr>
              <a:t>(microscopically-controlled surgery) </a:t>
            </a:r>
            <a:r>
              <a:rPr lang="en-US" sz="2400" b="1" dirty="0" smtClean="0"/>
              <a:t>is highly effective; it includes careful histological checks in all planes of tissue excised during the operation. Mohs’ surgery is also becoming the treatment of choice for large (greater than 1 cm) tumors, and for tumors on important sites such as the nose, inner canthus or nasolabial folds.</a:t>
            </a:r>
          </a:p>
          <a:p>
            <a:pPr>
              <a:buClr>
                <a:srgbClr val="00B0F0"/>
              </a:buClr>
            </a:pPr>
            <a:endParaRPr lang="en-US" sz="2400" b="1" dirty="0" smtClean="0"/>
          </a:p>
          <a:p>
            <a:pPr>
              <a:buClr>
                <a:srgbClr val="00B0F0"/>
              </a:buClr>
            </a:pPr>
            <a:r>
              <a:rPr lang="en-US" sz="2400" b="1" dirty="0" smtClean="0">
                <a:solidFill>
                  <a:srgbClr val="FFFF00"/>
                </a:solidFill>
              </a:rPr>
              <a:t>2. Radiotherapy</a:t>
            </a:r>
            <a:r>
              <a:rPr lang="en-US" sz="2400" b="1" dirty="0" smtClean="0"/>
              <a:t> is also effective; it is seldom used now for biopsy-proven lesions in patients under 70 years, but is helpful when surgery is contraindicated. </a:t>
            </a:r>
            <a:endParaRPr lang="en-US" sz="2400" b="1"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22</a:t>
            </a:fld>
            <a:endParaRPr lang="en-US" dirty="0"/>
          </a:p>
        </p:txBody>
      </p:sp>
      <p:sp>
        <p:nvSpPr>
          <p:cNvPr id="3" name="Rectangle 2"/>
          <p:cNvSpPr/>
          <p:nvPr/>
        </p:nvSpPr>
        <p:spPr>
          <a:xfrm>
            <a:off x="457200" y="381000"/>
            <a:ext cx="8229600" cy="4154984"/>
          </a:xfrm>
          <a:prstGeom prst="rect">
            <a:avLst/>
          </a:prstGeom>
        </p:spPr>
        <p:txBody>
          <a:bodyPr wrap="square">
            <a:spAutoFit/>
          </a:bodyPr>
          <a:lstStyle/>
          <a:p>
            <a:pPr>
              <a:buClr>
                <a:srgbClr val="00B0F0"/>
              </a:buClr>
            </a:pPr>
            <a:r>
              <a:rPr lang="en-US" sz="2400" b="1" dirty="0" smtClean="0">
                <a:solidFill>
                  <a:srgbClr val="FFFF00"/>
                </a:solidFill>
              </a:rPr>
              <a:t>3. Cryotherapy</a:t>
            </a:r>
          </a:p>
          <a:p>
            <a:pPr>
              <a:buClr>
                <a:srgbClr val="00B0F0"/>
              </a:buClr>
            </a:pPr>
            <a:r>
              <a:rPr lang="en-US" sz="2400" b="1" dirty="0" smtClean="0">
                <a:solidFill>
                  <a:srgbClr val="FFFF00"/>
                </a:solidFill>
              </a:rPr>
              <a:t>4. Curettage and Cautery </a:t>
            </a:r>
          </a:p>
          <a:p>
            <a:pPr>
              <a:buClr>
                <a:srgbClr val="00B0F0"/>
              </a:buClr>
            </a:pPr>
            <a:r>
              <a:rPr lang="en-US" sz="2400" b="1" dirty="0" smtClean="0">
                <a:solidFill>
                  <a:srgbClr val="FFFF00"/>
                </a:solidFill>
              </a:rPr>
              <a:t>5. Photodynamic therapy </a:t>
            </a:r>
          </a:p>
          <a:p>
            <a:pPr>
              <a:buClr>
                <a:srgbClr val="00B0F0"/>
              </a:buClr>
            </a:pPr>
            <a:r>
              <a:rPr lang="en-US" sz="2400" b="1" dirty="0" smtClean="0"/>
              <a:t>The above three modalities are sometimes useful for superficial lesions. Sometimes treatment with curettage and cautery may be preferable to aggressive treatment for selected tumors and for elderly patients. </a:t>
            </a:r>
          </a:p>
          <a:p>
            <a:pPr>
              <a:buClr>
                <a:srgbClr val="00B0F0"/>
              </a:buClr>
            </a:pPr>
            <a:r>
              <a:rPr lang="en-US" sz="2400" b="1" dirty="0" smtClean="0">
                <a:solidFill>
                  <a:srgbClr val="FFFF00"/>
                </a:solidFill>
              </a:rPr>
              <a:t>6. 5-FU (5% cream or intralesional)</a:t>
            </a:r>
            <a:r>
              <a:rPr lang="en-US" sz="2400" b="1" dirty="0" smtClean="0"/>
              <a:t>: 5-Fluorouracil may be useful for superficial BCC.</a:t>
            </a:r>
          </a:p>
          <a:p>
            <a:r>
              <a:rPr lang="en-US" sz="2400" b="1" dirty="0" smtClean="0">
                <a:solidFill>
                  <a:srgbClr val="FFFF00"/>
                </a:solidFill>
              </a:rPr>
              <a:t>7. Imiquimod (5% cream)</a:t>
            </a:r>
            <a:r>
              <a:rPr lang="en-US" sz="2400" i="1" dirty="0" smtClean="0"/>
              <a:t>: </a:t>
            </a:r>
            <a:r>
              <a:rPr lang="en-US" sz="2400" b="1" dirty="0" smtClean="0"/>
              <a:t>for superficial BCC.</a:t>
            </a:r>
            <a:endParaRPr lang="en-US" sz="2400" b="1" dirty="0" smtClean="0">
              <a:solidFill>
                <a:srgbClr val="FFFF00"/>
              </a:solidFill>
            </a:endParaRPr>
          </a:p>
        </p:txBody>
      </p:sp>
      <p:sp>
        <p:nvSpPr>
          <p:cNvPr id="5" name="Rounded Rectangle 4"/>
          <p:cNvSpPr/>
          <p:nvPr/>
        </p:nvSpPr>
        <p:spPr>
          <a:xfrm>
            <a:off x="685800" y="4800600"/>
            <a:ext cx="7772400" cy="1600200"/>
          </a:xfrm>
          <a:prstGeom prst="roundRect">
            <a:avLst/>
          </a:prstGeom>
          <a:solidFill>
            <a:srgbClr val="00206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00B0F0"/>
              </a:buClr>
            </a:pPr>
            <a:r>
              <a:rPr lang="en-US" sz="2400" b="1" dirty="0" smtClean="0"/>
              <a:t>The 5-year cure rate for all types of BCCs is &gt;95% but regular follow-up is advisable to detect local recurrences when they are small and remediable.</a:t>
            </a:r>
            <a:endParaRPr lang="en-US" sz="2400" dirty="0"/>
          </a:p>
        </p:txBody>
      </p:sp>
    </p:spTree>
  </p:cSld>
  <p:clrMapOvr>
    <a:masterClrMapping/>
  </p:clrMapOvr>
  <p:transition>
    <p:wipe dir="d"/>
    <p:sndAc>
      <p:stSnd>
        <p:snd r:embed="rId2" name="chimes.wav" builtIn="1"/>
      </p:st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14400"/>
            <a:ext cx="8229600" cy="5262979"/>
          </a:xfrm>
          <a:prstGeom prst="rect">
            <a:avLst/>
          </a:prstGeom>
        </p:spPr>
        <p:txBody>
          <a:bodyPr wrap="square">
            <a:spAutoFit/>
          </a:bodyPr>
          <a:lstStyle/>
          <a:p>
            <a:r>
              <a:rPr lang="en-US" sz="2400" dirty="0" smtClean="0">
                <a:effectLst>
                  <a:outerShdw blurRad="38100" dist="38100" dir="2700000" algn="tl">
                    <a:srgbClr val="000000">
                      <a:alpha val="43137"/>
                    </a:srgbClr>
                  </a:outerShdw>
                </a:effectLst>
              </a:rPr>
              <a:t>KAs are rapidly growing tumors that usually do not invade and may resolve spontaneously. Many believe that KA is a variant of regressing SCC and may name it</a:t>
            </a:r>
            <a:r>
              <a:rPr lang="en-US" sz="2400" i="1" dirty="0" smtClean="0">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keratoacanthomatous SCC.</a:t>
            </a:r>
            <a:endParaRPr lang="en-US" sz="2400" i="1" dirty="0" smtClean="0">
              <a:solidFill>
                <a:srgbClr val="FF0000"/>
              </a:solidFill>
              <a:effectLst>
                <a:outerShdw blurRad="38100" dist="38100" dir="2700000" algn="tl">
                  <a:srgbClr val="000000">
                    <a:alpha val="43137"/>
                  </a:srgbClr>
                </a:outerShdw>
              </a:effectLst>
            </a:endParaRPr>
          </a:p>
          <a:p>
            <a:endParaRPr lang="en-US" sz="2400" i="1" dirty="0" smtClean="0">
              <a:solidFill>
                <a:srgbClr val="FF0000"/>
              </a:solidFill>
              <a:effectLst>
                <a:outerShdw blurRad="38100" dist="38100" dir="2700000" algn="tl">
                  <a:srgbClr val="000000">
                    <a:alpha val="43137"/>
                  </a:srgbClr>
                </a:outerShdw>
              </a:effectLst>
            </a:endParaRPr>
          </a:p>
          <a:p>
            <a:r>
              <a:rPr lang="en-US" sz="2400" i="1" dirty="0" smtClean="0">
                <a:solidFill>
                  <a:srgbClr val="FFFF00"/>
                </a:solidFill>
                <a:effectLst>
                  <a:outerShdw blurRad="38100" dist="38100" dir="2700000" algn="tl">
                    <a:srgbClr val="000000">
                      <a:alpha val="43137"/>
                    </a:srgbClr>
                  </a:outerShdw>
                </a:effectLst>
              </a:rPr>
              <a:t>Aetiology</a:t>
            </a:r>
            <a:r>
              <a:rPr lang="en-US" sz="2400" dirty="0" smtClean="0">
                <a:effectLst>
                  <a:outerShdw blurRad="38100" dist="38100" dir="2700000" algn="tl">
                    <a:srgbClr val="000000">
                      <a:alpha val="43137"/>
                    </a:srgbClr>
                  </a:outerShdw>
                </a:effectLst>
              </a:rPr>
              <a:t>: the main predisposing factors are:</a:t>
            </a:r>
          </a:p>
          <a:p>
            <a:pPr marL="342900" indent="-342900">
              <a:buAutoNum type="arabicPeriod"/>
            </a:pPr>
            <a:r>
              <a:rPr lang="en-US" sz="2400" i="1" dirty="0" smtClean="0">
                <a:solidFill>
                  <a:srgbClr val="00B0F0"/>
                </a:solidFill>
                <a:effectLst>
                  <a:outerShdw blurRad="38100" dist="38100" dir="2700000" algn="tl">
                    <a:srgbClr val="000000">
                      <a:alpha val="43137"/>
                    </a:srgbClr>
                  </a:outerShdw>
                </a:effectLst>
              </a:rPr>
              <a:t>Sun light </a:t>
            </a:r>
            <a:r>
              <a:rPr lang="en-US" sz="2400" dirty="0" smtClean="0">
                <a:solidFill>
                  <a:srgbClr val="00B0F0"/>
                </a:solidFill>
                <a:effectLst>
                  <a:outerShdw blurRad="38100" dist="38100" dir="2700000" algn="tl">
                    <a:srgbClr val="000000">
                      <a:alpha val="43137"/>
                    </a:srgbClr>
                  </a:outerShdw>
                </a:effectLst>
              </a:rPr>
              <a:t>(UVR) </a:t>
            </a:r>
            <a:r>
              <a:rPr lang="en-US" sz="2400" dirty="0" smtClean="0">
                <a:effectLst>
                  <a:outerShdw blurRad="38100" dist="38100" dir="2700000" algn="tl">
                    <a:srgbClr val="000000">
                      <a:alpha val="43137"/>
                    </a:srgbClr>
                  </a:outerShdw>
                </a:effectLst>
              </a:rPr>
              <a:t>plays an important role in the etiology of KA.</a:t>
            </a:r>
          </a:p>
          <a:p>
            <a:pPr marL="342900" indent="-342900">
              <a:buAutoNum type="arabicPeriod"/>
            </a:pPr>
            <a:r>
              <a:rPr lang="en-US" sz="2400" i="1" dirty="0" smtClean="0">
                <a:solidFill>
                  <a:srgbClr val="00B0F0"/>
                </a:solidFill>
                <a:effectLst>
                  <a:outerShdw blurRad="38100" dist="38100" dir="2700000" algn="tl">
                    <a:srgbClr val="000000">
                      <a:alpha val="43137"/>
                    </a:srgbClr>
                  </a:outerShdw>
                </a:effectLst>
              </a:rPr>
              <a:t>Light-skinned persons </a:t>
            </a:r>
            <a:r>
              <a:rPr lang="en-US" sz="2400" dirty="0" smtClean="0">
                <a:effectLst>
                  <a:outerShdw blurRad="38100" dist="38100" dir="2700000" algn="tl">
                    <a:srgbClr val="000000">
                      <a:alpha val="43137"/>
                    </a:srgbClr>
                  </a:outerShdw>
                </a:effectLst>
              </a:rPr>
              <a:t>more apt to develop KA than dark-skinned people.</a:t>
            </a:r>
          </a:p>
          <a:p>
            <a:pPr marL="342900" indent="-342900">
              <a:buAutoNum type="arabicPeriod"/>
            </a:pPr>
            <a:r>
              <a:rPr lang="en-US" sz="2400" dirty="0" smtClean="0">
                <a:solidFill>
                  <a:srgbClr val="00B0F0"/>
                </a:solidFill>
                <a:effectLst>
                  <a:outerShdw blurRad="38100" dist="38100" dir="2700000" algn="tl">
                    <a:srgbClr val="000000">
                      <a:alpha val="43137"/>
                    </a:srgbClr>
                  </a:outerShdw>
                </a:effectLst>
              </a:rPr>
              <a:t>Photosensitizing chemicals </a:t>
            </a:r>
            <a:r>
              <a:rPr lang="en-US" sz="2400" dirty="0" smtClean="0">
                <a:effectLst>
                  <a:outerShdw blurRad="38100" dist="38100" dir="2700000" algn="tl">
                    <a:srgbClr val="000000">
                      <a:alpha val="43137"/>
                    </a:srgbClr>
                  </a:outerShdw>
                </a:effectLst>
              </a:rPr>
              <a:t>such as tar and mineral oils. They can act as cocarcinogens with UVR.</a:t>
            </a:r>
          </a:p>
          <a:p>
            <a:pPr marL="342900" indent="-342900">
              <a:buAutoNum type="arabicPeriod"/>
            </a:pPr>
            <a:r>
              <a:rPr lang="en-US" sz="2400" i="1" dirty="0" smtClean="0">
                <a:solidFill>
                  <a:srgbClr val="00B0F0"/>
                </a:solidFill>
                <a:effectLst>
                  <a:outerShdw blurRad="38100" dist="38100" dir="2700000" algn="tl">
                    <a:srgbClr val="000000">
                      <a:alpha val="43137"/>
                    </a:srgbClr>
                  </a:outerShdw>
                </a:effectLst>
              </a:rPr>
              <a:t>Immunosuppressive states</a:t>
            </a:r>
          </a:p>
          <a:p>
            <a:pPr marL="342900" indent="-342900">
              <a:buAutoNum type="arabicPeriod"/>
            </a:pPr>
            <a:r>
              <a:rPr lang="en-US" sz="2400" i="1" dirty="0" smtClean="0">
                <a:solidFill>
                  <a:srgbClr val="00B0F0"/>
                </a:solidFill>
                <a:effectLst>
                  <a:outerShdw blurRad="38100" dist="38100" dir="2700000" algn="tl">
                    <a:srgbClr val="000000">
                      <a:alpha val="43137"/>
                    </a:srgbClr>
                  </a:outerShdw>
                </a:effectLst>
              </a:rPr>
              <a:t>Xeroderma pigmentosum.</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dirty="0"/>
          </a:p>
        </p:txBody>
      </p:sp>
      <p:sp>
        <p:nvSpPr>
          <p:cNvPr id="4" name="Rectangle 3"/>
          <p:cNvSpPr/>
          <p:nvPr/>
        </p:nvSpPr>
        <p:spPr>
          <a:xfrm>
            <a:off x="457200" y="304800"/>
            <a:ext cx="4343400" cy="523220"/>
          </a:xfrm>
          <a:prstGeom prst="rect">
            <a:avLst/>
          </a:prstGeom>
        </p:spPr>
        <p:txBody>
          <a:bodyPr wrap="square">
            <a:spAutoFit/>
          </a:bodyPr>
          <a:lstStyle/>
          <a:p>
            <a:pPr algn="ctr"/>
            <a:r>
              <a:rPr lang="en-US" sz="2800" b="1" i="1" dirty="0" smtClean="0">
                <a:solidFill>
                  <a:srgbClr val="FFFF00"/>
                </a:solidFill>
              </a:rPr>
              <a:t>Keratoacanthoma (KA)</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295400"/>
            <a:ext cx="8305800" cy="4154984"/>
          </a:xfrm>
          <a:prstGeom prst="rect">
            <a:avLst/>
          </a:prstGeom>
        </p:spPr>
        <p:txBody>
          <a:bodyPr wrap="square">
            <a:spAutoFit/>
          </a:bodyPr>
          <a:lstStyle/>
          <a:p>
            <a:pPr algn="just"/>
            <a:r>
              <a:rPr lang="en-US" sz="2400" dirty="0" smtClean="0">
                <a:effectLst>
                  <a:outerShdw blurRad="38100" dist="38100" dir="2700000" algn="tl">
                    <a:srgbClr val="000000">
                      <a:alpha val="43137"/>
                    </a:srgbClr>
                  </a:outerShdw>
                </a:effectLst>
              </a:rPr>
              <a:t>Keratoacanthoma is characterized by rapidly growing papule that enlarges from 1 mm to as much as 25 mm in 3 to 8 weeks. A fully developed KA is a sharply demarcated, dome-shaped, skin-colored to pinkish nodule with a central crater filled with a keratin plug. If left, the lesion may resolve spontaneously over 6–12 months leaving an ugly depressed scar. Most cases of KA present with a solitary nodule, however multiple lesions may be seen in some patients. </a:t>
            </a:r>
          </a:p>
          <a:p>
            <a:pPr algn="just"/>
            <a:r>
              <a:rPr lang="en-US" sz="2400" b="1" dirty="0" smtClean="0">
                <a:solidFill>
                  <a:srgbClr val="FFFF00"/>
                </a:solidFill>
                <a:effectLst>
                  <a:outerShdw blurRad="38100" dist="38100" dir="2700000" algn="tl">
                    <a:srgbClr val="000000">
                      <a:alpha val="43137"/>
                    </a:srgbClr>
                  </a:outerShdw>
                </a:effectLst>
              </a:rPr>
              <a:t>Giant KA</a:t>
            </a:r>
            <a:r>
              <a:rPr lang="en-US" sz="2400" dirty="0" smtClean="0"/>
              <a:t> is defined as a lesion &gt; 2 cm in diameter.  It may attain a diameter of 25 cm. </a:t>
            </a:r>
          </a:p>
        </p:txBody>
      </p:sp>
      <p:sp>
        <p:nvSpPr>
          <p:cNvPr id="5" name="Rectangle 4"/>
          <p:cNvSpPr/>
          <p:nvPr/>
        </p:nvSpPr>
        <p:spPr>
          <a:xfrm>
            <a:off x="609600" y="533400"/>
            <a:ext cx="4554452" cy="584775"/>
          </a:xfrm>
          <a:prstGeom prst="rect">
            <a:avLst/>
          </a:prstGeom>
        </p:spPr>
        <p:txBody>
          <a:bodyPr wrap="none">
            <a:spAutoFit/>
          </a:bodyPr>
          <a:lstStyle/>
          <a:p>
            <a:r>
              <a:rPr lang="en-US" sz="3200" b="1" i="1" dirty="0" smtClean="0">
                <a:solidFill>
                  <a:srgbClr val="FFFF00"/>
                </a:solidFill>
                <a:effectLst>
                  <a:outerShdw blurRad="38100" dist="38100" dir="2700000" algn="tl">
                    <a:srgbClr val="000000">
                      <a:alpha val="43137"/>
                    </a:srgbClr>
                  </a:outerShdw>
                </a:effectLst>
              </a:rPr>
              <a:t>Clinical features of KA</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25</a:t>
            </a:fld>
            <a:endParaRPr lang="en-US" dirty="0"/>
          </a:p>
        </p:txBody>
      </p:sp>
      <p:sp>
        <p:nvSpPr>
          <p:cNvPr id="3" name="Rectangle 2"/>
          <p:cNvSpPr/>
          <p:nvPr/>
        </p:nvSpPr>
        <p:spPr>
          <a:xfrm>
            <a:off x="381000" y="685800"/>
            <a:ext cx="8458200" cy="5262979"/>
          </a:xfrm>
          <a:prstGeom prst="rect">
            <a:avLst/>
          </a:prstGeom>
        </p:spPr>
        <p:txBody>
          <a:bodyPr wrap="square">
            <a:spAutoFit/>
          </a:bodyPr>
          <a:lstStyle/>
          <a:p>
            <a:pPr algn="just"/>
            <a:r>
              <a:rPr lang="en-US" sz="2800" dirty="0" smtClean="0"/>
              <a:t>KAs may develop at sites of skin injury or previous skin disease. This is known as </a:t>
            </a:r>
            <a:r>
              <a:rPr lang="en-US" sz="2800" dirty="0" smtClean="0">
                <a:solidFill>
                  <a:srgbClr val="FFFF00"/>
                </a:solidFill>
                <a:effectLst>
                  <a:outerShdw blurRad="38100" dist="38100" dir="2700000" algn="tl">
                    <a:srgbClr val="000000">
                      <a:alpha val="43137"/>
                    </a:srgbClr>
                  </a:outerShdw>
                </a:effectLst>
              </a:rPr>
              <a:t>Kobner phenomenon </a:t>
            </a:r>
            <a:r>
              <a:rPr lang="en-US" sz="2800" dirty="0" smtClean="0">
                <a:effectLst>
                  <a:outerShdw blurRad="38100" dist="38100" dir="2700000" algn="tl">
                    <a:srgbClr val="000000">
                      <a:alpha val="43137"/>
                    </a:srgbClr>
                  </a:outerShdw>
                </a:effectLst>
              </a:rPr>
              <a:t>or </a:t>
            </a:r>
            <a:r>
              <a:rPr lang="en-US" sz="2800" dirty="0" smtClean="0">
                <a:solidFill>
                  <a:srgbClr val="FFFF00"/>
                </a:solidFill>
                <a:effectLst>
                  <a:outerShdw blurRad="38100" dist="38100" dir="2700000" algn="tl">
                    <a:srgbClr val="000000">
                      <a:alpha val="43137"/>
                    </a:srgbClr>
                  </a:outerShdw>
                </a:effectLst>
              </a:rPr>
              <a:t>Isomorphic phenomenon </a:t>
            </a:r>
            <a:r>
              <a:rPr lang="en-US" sz="2800" dirty="0" smtClean="0">
                <a:effectLst>
                  <a:outerShdw blurRad="38100" dist="38100" dir="2700000" algn="tl">
                    <a:srgbClr val="000000">
                      <a:alpha val="43137"/>
                    </a:srgbClr>
                  </a:outerShdw>
                </a:effectLst>
              </a:rPr>
              <a:t>which</a:t>
            </a:r>
            <a:r>
              <a:rPr lang="en-US" sz="2800" dirty="0" smtClean="0">
                <a:solidFill>
                  <a:srgbClr val="FFFF00"/>
                </a:solidFill>
                <a:effectLst>
                  <a:outerShdw blurRad="38100" dist="38100" dir="2700000" algn="tl">
                    <a:srgbClr val="000000">
                      <a:alpha val="43137"/>
                    </a:srgbClr>
                  </a:outerShdw>
                </a:effectLst>
              </a:rPr>
              <a:t> </a:t>
            </a:r>
            <a:r>
              <a:rPr lang="en-US" sz="2800" dirty="0" smtClean="0"/>
              <a:t>is positive in up to 10% of cases of KAs. </a:t>
            </a:r>
          </a:p>
          <a:p>
            <a:pPr algn="just"/>
            <a:r>
              <a:rPr lang="en-US" sz="2800" b="1" i="1" dirty="0" smtClean="0">
                <a:solidFill>
                  <a:srgbClr val="FFFF00"/>
                </a:solidFill>
                <a:effectLst>
                  <a:outerShdw blurRad="38100" dist="38100" dir="2700000" algn="tl">
                    <a:srgbClr val="000000">
                      <a:alpha val="43137"/>
                    </a:srgbClr>
                  </a:outerShdw>
                </a:effectLst>
              </a:rPr>
              <a:t>Sites</a:t>
            </a:r>
            <a:r>
              <a:rPr lang="en-US" sz="2800" dirty="0" smtClean="0">
                <a:effectLst>
                  <a:outerShdw blurRad="38100" dist="38100" dir="2700000" algn="tl">
                    <a:srgbClr val="000000">
                      <a:alpha val="43137"/>
                    </a:srgbClr>
                  </a:outerShdw>
                </a:effectLst>
              </a:rPr>
              <a:t>: KAs usually occur on </a:t>
            </a:r>
            <a:r>
              <a:rPr lang="en-US" sz="2800" b="1" dirty="0" smtClean="0">
                <a:solidFill>
                  <a:srgbClr val="00B0F0"/>
                </a:solidFill>
                <a:effectLst>
                  <a:outerShdw blurRad="38100" dist="38100" dir="2700000" algn="tl">
                    <a:srgbClr val="000000">
                      <a:alpha val="43137"/>
                    </a:srgbClr>
                  </a:outerShdw>
                </a:effectLst>
              </a:rPr>
              <a:t>sun exposed skin </a:t>
            </a:r>
            <a:r>
              <a:rPr lang="en-US" sz="2800" dirty="0" smtClean="0"/>
              <a:t>especially the face (&gt; 2/3 of cases) and most of the rest on the backs of the hands and arms.</a:t>
            </a:r>
          </a:p>
          <a:p>
            <a:pPr algn="just"/>
            <a:r>
              <a:rPr lang="en-US" sz="2800" b="1" dirty="0" smtClean="0">
                <a:solidFill>
                  <a:srgbClr val="00B0F0"/>
                </a:solidFill>
              </a:rPr>
              <a:t>Less frequent sites</a:t>
            </a:r>
            <a:r>
              <a:rPr lang="en-US" sz="2800" dirty="0" smtClean="0"/>
              <a:t>: buttocks, thighs, penis, ears and scalp.</a:t>
            </a:r>
          </a:p>
          <a:p>
            <a:pPr algn="just"/>
            <a:r>
              <a:rPr lang="en-US" sz="2800" b="1" dirty="0" smtClean="0">
                <a:solidFill>
                  <a:srgbClr val="00B0F0"/>
                </a:solidFill>
              </a:rPr>
              <a:t>Rare sites</a:t>
            </a:r>
            <a:r>
              <a:rPr lang="en-US" sz="2800" dirty="0" smtClean="0"/>
              <a:t>: oral mucosa and subungual region.</a:t>
            </a:r>
          </a:p>
          <a:p>
            <a:pPr algn="just"/>
            <a:r>
              <a:rPr lang="en-US" sz="2800" dirty="0" smtClean="0"/>
              <a:t>KA  usually is seen in middle-aged to elderly individuals and more in men than in women.</a:t>
            </a:r>
            <a:endParaRPr lang="en-US"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26</a:t>
            </a:fld>
            <a:endParaRPr lang="en-US" dirty="0"/>
          </a:p>
        </p:txBody>
      </p:sp>
      <p:sp>
        <p:nvSpPr>
          <p:cNvPr id="5" name="Rounded Rectangle 4"/>
          <p:cNvSpPr/>
          <p:nvPr/>
        </p:nvSpPr>
        <p:spPr>
          <a:xfrm>
            <a:off x="1371600" y="609600"/>
            <a:ext cx="6781800" cy="2133600"/>
          </a:xfrm>
          <a:prstGeom prst="roundRect">
            <a:avLst>
              <a:gd name="adj" fmla="val 16667"/>
            </a:avLst>
          </a:prstGeom>
          <a:solidFill>
            <a:srgbClr val="C0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effectLst>
                  <a:outerShdw blurRad="38100" dist="38100" dir="2700000" algn="tl">
                    <a:srgbClr val="000000">
                      <a:alpha val="43137"/>
                    </a:srgbClr>
                  </a:outerShdw>
                </a:effectLst>
              </a:rPr>
              <a:t>The most interesting feature of KA is its rapid growth, followed by a stationary period and finally a spontaneous involution to leave a slightly depressed scar.</a:t>
            </a:r>
            <a:endParaRPr lang="en-US" sz="2400" dirty="0">
              <a:effectLst>
                <a:outerShdw blurRad="38100" dist="38100" dir="2700000" algn="tl">
                  <a:srgbClr val="000000">
                    <a:alpha val="43137"/>
                  </a:srgbClr>
                </a:outerShdw>
              </a:effectLst>
            </a:endParaRPr>
          </a:p>
        </p:txBody>
      </p:sp>
      <p:sp>
        <p:nvSpPr>
          <p:cNvPr id="6" name="Rounded Rectangle 5"/>
          <p:cNvSpPr/>
          <p:nvPr/>
        </p:nvSpPr>
        <p:spPr>
          <a:xfrm>
            <a:off x="2209800" y="3962400"/>
            <a:ext cx="5257800" cy="2057400"/>
          </a:xfrm>
          <a:prstGeom prst="roundRect">
            <a:avLst/>
          </a:prstGeom>
          <a:solidFill>
            <a:srgbClr val="C000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r>
              <a:rPr lang="en-US" sz="2400" u="sng" dirty="0" smtClean="0">
                <a:solidFill>
                  <a:srgbClr val="FFFF00"/>
                </a:solidFill>
                <a:effectLst>
                  <a:outerShdw blurRad="38100" dist="38100" dir="2700000" algn="tl">
                    <a:srgbClr val="000000">
                      <a:alpha val="43137"/>
                    </a:srgbClr>
                  </a:outerShdw>
                </a:effectLst>
              </a:rPr>
              <a:t>Phases of evolution of KA</a:t>
            </a:r>
          </a:p>
          <a:p>
            <a:pPr marL="342900" indent="-342900">
              <a:buAutoNum type="arabicPeriod"/>
            </a:pPr>
            <a:r>
              <a:rPr lang="en-US" sz="2400" dirty="0" smtClean="0">
                <a:effectLst>
                  <a:outerShdw blurRad="38100" dist="38100" dir="2700000" algn="tl">
                    <a:srgbClr val="000000">
                      <a:alpha val="43137"/>
                    </a:srgbClr>
                  </a:outerShdw>
                </a:effectLst>
              </a:rPr>
              <a:t>Growth phase (2-6 weeks)</a:t>
            </a:r>
          </a:p>
          <a:p>
            <a:pPr marL="342900" indent="-342900">
              <a:buAutoNum type="arabicPeriod"/>
            </a:pPr>
            <a:r>
              <a:rPr lang="en-US" sz="2400" dirty="0" smtClean="0">
                <a:effectLst>
                  <a:outerShdw blurRad="38100" dist="38100" dir="2700000" algn="tl">
                    <a:srgbClr val="000000">
                      <a:alpha val="43137"/>
                    </a:srgbClr>
                  </a:outerShdw>
                </a:effectLst>
              </a:rPr>
              <a:t> Stationary phase (2-6 weeks)</a:t>
            </a:r>
          </a:p>
          <a:p>
            <a:pPr marL="342900" indent="-342900">
              <a:buAutoNum type="arabicPeriod"/>
            </a:pPr>
            <a:r>
              <a:rPr lang="en-US" sz="2400" dirty="0" smtClean="0">
                <a:effectLst>
                  <a:outerShdw blurRad="38100" dist="38100" dir="2700000" algn="tl">
                    <a:srgbClr val="000000">
                      <a:alpha val="43137"/>
                    </a:srgbClr>
                  </a:outerShdw>
                </a:effectLst>
              </a:rPr>
              <a:t> Involution phase (2-6 weeks)</a:t>
            </a:r>
            <a:endParaRPr lang="en-US" sz="2400" dirty="0">
              <a:effectLst>
                <a:outerShdw blurRad="38100" dist="38100" dir="2700000" algn="tl">
                  <a:srgbClr val="000000">
                    <a:alpha val="43137"/>
                  </a:srgbClr>
                </a:outerShdw>
              </a:effectLst>
            </a:endParaRPr>
          </a:p>
        </p:txBody>
      </p:sp>
      <p:sp>
        <p:nvSpPr>
          <p:cNvPr id="9" name="Down Arrow 8"/>
          <p:cNvSpPr/>
          <p:nvPr/>
        </p:nvSpPr>
        <p:spPr>
          <a:xfrm>
            <a:off x="4343400" y="2971800"/>
            <a:ext cx="762000" cy="838200"/>
          </a:xfrm>
          <a:prstGeom prst="downArrow">
            <a:avLst/>
          </a:prstGeom>
          <a:solidFill>
            <a:srgbClr val="002060"/>
          </a:solid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wipe dir="d"/>
    <p:sndAc>
      <p:stSnd>
        <p:snd r:embed="rId2" name="chimes.wav" builtIn="1"/>
      </p:st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1026" name="Picture 2" descr="C:\Users\Nameer\Desktop\Skin Tumors\965_2.jpg"/>
          <p:cNvPicPr>
            <a:picLocks noChangeAspect="1" noChangeArrowheads="1"/>
          </p:cNvPicPr>
          <p:nvPr/>
        </p:nvPicPr>
        <p:blipFill>
          <a:blip r:embed="rId3"/>
          <a:srcRect/>
          <a:stretch>
            <a:fillRect/>
          </a:stretch>
        </p:blipFill>
        <p:spPr bwMode="auto">
          <a:xfrm>
            <a:off x="1066800" y="533400"/>
            <a:ext cx="7112000" cy="5334000"/>
          </a:xfrm>
          <a:prstGeom prst="rect">
            <a:avLst/>
          </a:prstGeom>
          <a:ln w="228600" cap="sq" cmpd="thickThin">
            <a:solidFill>
              <a:srgbClr val="00FF00"/>
            </a:solidFill>
            <a:prstDash val="solid"/>
            <a:miter lim="800000"/>
          </a:ln>
          <a:effectLst>
            <a:innerShdw blurRad="76200">
              <a:srgbClr val="000000"/>
            </a:innerShdw>
          </a:effectLst>
        </p:spPr>
      </p:pic>
      <p:sp>
        <p:nvSpPr>
          <p:cNvPr id="4" name="TextBox 3"/>
          <p:cNvSpPr txBox="1"/>
          <p:nvPr/>
        </p:nvSpPr>
        <p:spPr>
          <a:xfrm>
            <a:off x="762000" y="6096000"/>
            <a:ext cx="7391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KA in a woman with xeroderma pigmentosum</a:t>
            </a:r>
            <a:endParaRPr lang="en-US" sz="24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2050" name="Picture 2" descr="C:\Users\Nameer\Desktop\Skin Tumors\1280_1.jpg"/>
          <p:cNvPicPr>
            <a:picLocks noChangeAspect="1" noChangeArrowheads="1"/>
          </p:cNvPicPr>
          <p:nvPr/>
        </p:nvPicPr>
        <p:blipFill>
          <a:blip r:embed="rId3"/>
          <a:srcRect/>
          <a:stretch>
            <a:fillRect/>
          </a:stretch>
        </p:blipFill>
        <p:spPr bwMode="auto">
          <a:xfrm>
            <a:off x="685800" y="533400"/>
            <a:ext cx="7616654" cy="4953000"/>
          </a:xfrm>
          <a:prstGeom prst="rect">
            <a:avLst/>
          </a:prstGeom>
          <a:ln w="228600" cap="sq" cmpd="thickThin">
            <a:solidFill>
              <a:srgbClr val="FFFF00"/>
            </a:solidFill>
            <a:prstDash val="solid"/>
            <a:miter lim="800000"/>
          </a:ln>
          <a:effectLst>
            <a:innerShdw blurRad="76200">
              <a:srgbClr val="000000"/>
            </a:innerShdw>
          </a:effectLst>
        </p:spPr>
      </p:pic>
      <p:sp>
        <p:nvSpPr>
          <p:cNvPr id="4" name="TextBox 3"/>
          <p:cNvSpPr txBox="1"/>
          <p:nvPr/>
        </p:nvSpPr>
        <p:spPr>
          <a:xfrm>
            <a:off x="609600" y="5715000"/>
            <a:ext cx="7696200" cy="954107"/>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KA on the forehead: Dome-shaped nodule with a keratin-filled central crater</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3074" name="Picture 2" descr="C:\Users\Nameer\Desktop\Skin Tumors\DSC02352 (2).jpg"/>
          <p:cNvPicPr>
            <a:picLocks noChangeAspect="1" noChangeArrowheads="1"/>
          </p:cNvPicPr>
          <p:nvPr/>
        </p:nvPicPr>
        <p:blipFill>
          <a:blip r:embed="rId3"/>
          <a:srcRect/>
          <a:stretch>
            <a:fillRect/>
          </a:stretch>
        </p:blipFill>
        <p:spPr bwMode="auto">
          <a:xfrm>
            <a:off x="457200" y="457200"/>
            <a:ext cx="8153400" cy="5402962"/>
          </a:xfrm>
          <a:prstGeom prst="rect">
            <a:avLst/>
          </a:prstGeom>
          <a:noFill/>
        </p:spPr>
      </p:pic>
      <p:sp>
        <p:nvSpPr>
          <p:cNvPr id="4" name="TextBox 3"/>
          <p:cNvSpPr txBox="1"/>
          <p:nvPr/>
        </p:nvSpPr>
        <p:spPr>
          <a:xfrm>
            <a:off x="304800" y="6019800"/>
            <a:ext cx="85344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KA on the dorsum of the hand in an old woman</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4098" name="Picture 2" descr="C:\Users\Nameer\Desktop\Skin Tumors\DSC02842.jpg"/>
          <p:cNvPicPr>
            <a:picLocks noChangeAspect="1" noChangeArrowheads="1"/>
          </p:cNvPicPr>
          <p:nvPr/>
        </p:nvPicPr>
        <p:blipFill>
          <a:blip r:embed="rId3"/>
          <a:srcRect/>
          <a:stretch>
            <a:fillRect/>
          </a:stretch>
        </p:blipFill>
        <p:spPr bwMode="auto">
          <a:xfrm>
            <a:off x="381000" y="457200"/>
            <a:ext cx="8424863" cy="5092047"/>
          </a:xfrm>
          <a:prstGeom prst="rect">
            <a:avLst/>
          </a:prstGeom>
          <a:noFill/>
        </p:spPr>
      </p:pic>
      <p:sp>
        <p:nvSpPr>
          <p:cNvPr id="4" name="TextBox 3"/>
          <p:cNvSpPr txBox="1"/>
          <p:nvPr/>
        </p:nvSpPr>
        <p:spPr>
          <a:xfrm>
            <a:off x="533400" y="5638800"/>
            <a:ext cx="8153400" cy="523220"/>
          </a:xfrm>
          <a:prstGeom prst="rect">
            <a:avLst/>
          </a:prstGeom>
          <a:noFill/>
        </p:spPr>
        <p:txBody>
          <a:bodyPr wrap="square" rtlCol="0">
            <a:spAutoFit/>
          </a:bodyPr>
          <a:lstStyle/>
          <a:p>
            <a:pPr algn="ctr"/>
            <a:r>
              <a:rPr lang="en-US" sz="2800" b="1" dirty="0" smtClean="0">
                <a:effectLst>
                  <a:outerShdw blurRad="38100" dist="38100" dir="2700000" algn="tl">
                    <a:srgbClr val="000000">
                      <a:alpha val="43137"/>
                    </a:srgbClr>
                  </a:outerShdw>
                </a:effectLst>
              </a:rPr>
              <a:t>KA of an unusually long duration (3 years !)</a:t>
            </a:r>
            <a:endParaRPr lang="en-US" sz="28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657600"/>
            <a:ext cx="8534400" cy="2862322"/>
          </a:xfrm>
          <a:prstGeom prst="rect">
            <a:avLst/>
          </a:prstGeom>
        </p:spPr>
        <p:txBody>
          <a:bodyPr wrap="square">
            <a:spAutoFit/>
          </a:bodyPr>
          <a:lstStyle/>
          <a:p>
            <a:pPr algn="just"/>
            <a:r>
              <a:rPr lang="en-US" sz="2000" dirty="0" smtClean="0">
                <a:effectLst>
                  <a:outerShdw blurRad="38100" dist="38100" dir="2700000" algn="tl">
                    <a:srgbClr val="000000">
                      <a:alpha val="43137"/>
                    </a:srgbClr>
                  </a:outerShdw>
                </a:effectLst>
              </a:rPr>
              <a:t>The architecture of the whole lesion should be assessed, including its base. A typical lesion is  symmetrical cup-shaped mass and composed of </a:t>
            </a:r>
            <a:r>
              <a:rPr lang="en-US" sz="2000" dirty="0" smtClean="0">
                <a:solidFill>
                  <a:srgbClr val="FFFF00"/>
                </a:solidFill>
                <a:effectLst>
                  <a:outerShdw blurRad="38100" dist="38100" dir="2700000" algn="tl">
                    <a:srgbClr val="000000">
                      <a:alpha val="43137"/>
                    </a:srgbClr>
                  </a:outerShdw>
                </a:effectLst>
              </a:rPr>
              <a:t>central crater</a:t>
            </a:r>
            <a:r>
              <a:rPr lang="en-US" sz="2000" dirty="0" smtClean="0">
                <a:effectLst>
                  <a:outerShdw blurRad="38100" dist="38100" dir="2700000" algn="tl">
                    <a:srgbClr val="000000">
                      <a:alpha val="43137"/>
                    </a:srgbClr>
                  </a:outerShdw>
                </a:effectLst>
              </a:rPr>
              <a:t> filled with eosinophilic keratin. Thin shoulders of normal epidermis “</a:t>
            </a:r>
            <a:r>
              <a:rPr lang="en-US" sz="2000" dirty="0" smtClean="0">
                <a:solidFill>
                  <a:srgbClr val="FFFF00"/>
                </a:solidFill>
                <a:effectLst>
                  <a:outerShdw blurRad="38100" dist="38100" dir="2700000" algn="tl">
                    <a:srgbClr val="000000">
                      <a:alpha val="43137"/>
                    </a:srgbClr>
                  </a:outerShdw>
                </a:effectLst>
              </a:rPr>
              <a:t>epidermal lips</a:t>
            </a:r>
            <a:r>
              <a:rPr lang="en-US" sz="2000" dirty="0" smtClean="0">
                <a:effectLst>
                  <a:outerShdw blurRad="38100" dist="38100" dir="2700000" algn="tl">
                    <a:srgbClr val="000000">
                      <a:alpha val="43137"/>
                    </a:srgbClr>
                  </a:outerShdw>
                </a:effectLst>
              </a:rPr>
              <a:t>” extends over the keratin-filled crater. At the base &amp; sides of the crater, there is acanthosis in form of </a:t>
            </a:r>
            <a:r>
              <a:rPr lang="en-US" sz="2000" dirty="0" smtClean="0">
                <a:solidFill>
                  <a:srgbClr val="FFFF00"/>
                </a:solidFill>
                <a:effectLst>
                  <a:outerShdw blurRad="38100" dist="38100" dir="2700000" algn="tl">
                    <a:srgbClr val="000000">
                      <a:alpha val="43137"/>
                    </a:srgbClr>
                  </a:outerShdw>
                </a:effectLst>
              </a:rPr>
              <a:t>pseudoepitheliomatous hyperplasia</a:t>
            </a:r>
            <a:r>
              <a:rPr lang="en-US" sz="2000" dirty="0" smtClean="0">
                <a:effectLst>
                  <a:outerShdw blurRad="38100" dist="38100" dir="2700000" algn="tl">
                    <a:srgbClr val="000000">
                      <a:alpha val="43137"/>
                    </a:srgbClr>
                  </a:outerShdw>
                </a:effectLst>
              </a:rPr>
              <a:t>. The epidermal cells are highly keratinized with eosinophilic ‘</a:t>
            </a:r>
            <a:r>
              <a:rPr lang="en-US" sz="2000" dirty="0" smtClean="0">
                <a:solidFill>
                  <a:srgbClr val="00B0F0"/>
                </a:solidFill>
                <a:effectLst>
                  <a:outerShdw blurRad="38100" dist="38100" dir="2700000" algn="tl">
                    <a:srgbClr val="000000">
                      <a:alpha val="43137"/>
                    </a:srgbClr>
                  </a:outerShdw>
                </a:effectLst>
              </a:rPr>
              <a:t>glassy</a:t>
            </a:r>
            <a:r>
              <a:rPr lang="en-US" sz="2000" dirty="0" smtClean="0">
                <a:effectLst>
                  <a:outerShdw blurRad="38100" dist="38100" dir="2700000" algn="tl">
                    <a:srgbClr val="000000">
                      <a:alpha val="43137"/>
                    </a:srgbClr>
                  </a:outerShdw>
                </a:effectLst>
              </a:rPr>
              <a:t>’ cytoplasm. Outside keratinocyte proliferation, a dense lymphocytic infiltrate is frequently seen.</a:t>
            </a:r>
            <a:endParaRPr lang="en-US" sz="2000" dirty="0">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3"/>
          <a:srcRect/>
          <a:stretch>
            <a:fillRect/>
          </a:stretch>
        </p:blipFill>
        <p:spPr bwMode="auto">
          <a:xfrm>
            <a:off x="1447800" y="381000"/>
            <a:ext cx="6096000" cy="3048000"/>
          </a:xfrm>
          <a:prstGeom prst="rect">
            <a:avLst/>
          </a:prstGeom>
          <a:solidFill>
            <a:srgbClr val="FFFFFF">
              <a:shade val="85000"/>
            </a:srgbClr>
          </a:solidFill>
          <a:ln w="190500" cap="rnd">
            <a:solidFill>
              <a:srgbClr val="00B0F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p:cNvSpPr/>
          <p:nvPr/>
        </p:nvSpPr>
        <p:spPr>
          <a:xfrm>
            <a:off x="1600200" y="2819400"/>
            <a:ext cx="3733800" cy="369332"/>
          </a:xfrm>
          <a:prstGeom prst="rect">
            <a:avLst/>
          </a:prstGeom>
        </p:spPr>
        <p:txBody>
          <a:bodyPr wrap="square">
            <a:spAutoFit/>
          </a:bodyPr>
          <a:lstStyle/>
          <a:p>
            <a:pPr algn="ctr"/>
            <a:r>
              <a:rPr lang="en-US" b="1" i="1" dirty="0" smtClean="0">
                <a:solidFill>
                  <a:schemeClr val="bg1"/>
                </a:solidFill>
                <a:effectLst>
                  <a:outerShdw blurRad="38100" dist="38100" dir="2700000" algn="tl">
                    <a:srgbClr val="000000">
                      <a:alpha val="43137"/>
                    </a:srgbClr>
                  </a:outerShdw>
                </a:effectLst>
              </a:rPr>
              <a:t>Histology of keratoacanthoma</a:t>
            </a:r>
            <a:endParaRPr lang="en-US" b="1" i="1" dirty="0">
              <a:solidFill>
                <a:schemeClr val="bg1"/>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31</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609600"/>
            <a:ext cx="8305800" cy="6001643"/>
          </a:xfrm>
          <a:prstGeom prst="rect">
            <a:avLst/>
          </a:prstGeom>
        </p:spPr>
        <p:txBody>
          <a:bodyPr wrap="square">
            <a:spAutoFit/>
          </a:bodyPr>
          <a:lstStyle/>
          <a:p>
            <a:pPr marL="457200" indent="-457200">
              <a:buClr>
                <a:srgbClr val="00B0F0"/>
              </a:buClr>
              <a:buAutoNum type="arabicPeriod"/>
            </a:pPr>
            <a:r>
              <a:rPr lang="en-US" sz="2400" i="1" dirty="0" smtClean="0"/>
              <a:t>SCC</a:t>
            </a:r>
            <a:r>
              <a:rPr lang="en-US" sz="2400" dirty="0" smtClean="0"/>
              <a:t> </a:t>
            </a:r>
          </a:p>
          <a:p>
            <a:pPr marL="457200" indent="-457200">
              <a:buClr>
                <a:srgbClr val="00B0F0"/>
              </a:buClr>
              <a:buAutoNum type="arabicPeriod"/>
            </a:pPr>
            <a:r>
              <a:rPr lang="en-US" sz="2400" dirty="0" smtClean="0"/>
              <a:t>C</a:t>
            </a:r>
            <a:r>
              <a:rPr lang="en-US" sz="2400" i="1" dirty="0" smtClean="0"/>
              <a:t>utaneous horn </a:t>
            </a:r>
          </a:p>
          <a:p>
            <a:pPr marL="514350" indent="-514350">
              <a:buClr>
                <a:srgbClr val="00B0F0"/>
              </a:buClr>
              <a:buFont typeface="+mj-lt"/>
              <a:buAutoNum type="arabicPeriod" startAt="2"/>
            </a:pPr>
            <a:r>
              <a:rPr lang="en-US" sz="2400" i="1" dirty="0" smtClean="0"/>
              <a:t>Noduloulcerative BCC</a:t>
            </a:r>
          </a:p>
          <a:p>
            <a:pPr marL="514350" indent="-514350">
              <a:buClr>
                <a:srgbClr val="00B0F0"/>
              </a:buClr>
              <a:buFont typeface="+mj-lt"/>
              <a:buAutoNum type="arabicPeriod" startAt="2"/>
            </a:pPr>
            <a:r>
              <a:rPr lang="en-US" sz="2400" i="1" dirty="0" smtClean="0"/>
              <a:t>Verruca vulgaris </a:t>
            </a:r>
          </a:p>
          <a:p>
            <a:pPr marL="514350" indent="-514350">
              <a:buClr>
                <a:srgbClr val="00B0F0"/>
              </a:buClr>
              <a:buFont typeface="+mj-lt"/>
              <a:buAutoNum type="arabicPeriod" startAt="2"/>
            </a:pPr>
            <a:r>
              <a:rPr lang="en-US" sz="2400" i="1" dirty="0" smtClean="0"/>
              <a:t>Prurigo nodularis</a:t>
            </a:r>
          </a:p>
          <a:p>
            <a:pPr marL="514350" indent="-514350">
              <a:buClr>
                <a:srgbClr val="00B0F0"/>
              </a:buClr>
              <a:buFont typeface="+mj-lt"/>
              <a:buAutoNum type="arabicPeriod" startAt="2"/>
            </a:pPr>
            <a:r>
              <a:rPr lang="en-US" sz="2400" i="1" dirty="0" smtClean="0"/>
              <a:t>Hypertrophic  LP</a:t>
            </a:r>
          </a:p>
          <a:p>
            <a:pPr marL="514350" indent="-514350">
              <a:buFont typeface="+mj-lt"/>
              <a:buAutoNum type="arabicPeriod" startAt="2"/>
            </a:pPr>
            <a:endParaRPr lang="en-US" sz="2400" i="1" dirty="0" smtClean="0">
              <a:solidFill>
                <a:srgbClr val="FFFF00"/>
              </a:solidFill>
            </a:endParaRPr>
          </a:p>
          <a:p>
            <a:r>
              <a:rPr lang="en-US" sz="2400" b="1" i="1" dirty="0" smtClean="0">
                <a:solidFill>
                  <a:srgbClr val="FFFF00"/>
                </a:solidFill>
                <a:effectLst>
                  <a:outerShdw blurRad="38100" dist="38100" dir="2700000" algn="tl">
                    <a:srgbClr val="000000">
                      <a:alpha val="43137"/>
                    </a:srgbClr>
                  </a:outerShdw>
                </a:effectLst>
              </a:rPr>
              <a:t>Treatment</a:t>
            </a:r>
            <a:r>
              <a:rPr lang="en-US" sz="2400" dirty="0" smtClean="0">
                <a:solidFill>
                  <a:srgbClr val="FFFF00"/>
                </a:solidFill>
              </a:rPr>
              <a:t>: </a:t>
            </a:r>
            <a:r>
              <a:rPr lang="en-US" sz="2400" dirty="0" smtClean="0"/>
              <a:t>Spontaneous involution of KA often occurs, however, it can not be relied upon because:</a:t>
            </a:r>
          </a:p>
          <a:p>
            <a:pPr marL="457200" indent="-457200">
              <a:buClr>
                <a:srgbClr val="00B0F0"/>
              </a:buClr>
              <a:buFont typeface="+mj-lt"/>
              <a:buAutoNum type="alphaUcPeriod"/>
            </a:pPr>
            <a:r>
              <a:rPr lang="en-US" sz="2400" dirty="0" smtClean="0"/>
              <a:t>The time for involution is unpredictable which means  an unsightly tumor may remain as long as a year or more.</a:t>
            </a:r>
          </a:p>
          <a:p>
            <a:pPr marL="457200" indent="-457200">
              <a:buClr>
                <a:srgbClr val="00B0F0"/>
              </a:buClr>
              <a:buFont typeface="+mj-lt"/>
              <a:buAutoNum type="alphaUcPeriod"/>
            </a:pPr>
            <a:r>
              <a:rPr lang="en-US" sz="2400" dirty="0" smtClean="0"/>
              <a:t>Low grade SCC (grade  I) can't be excluded even with histologic examination.</a:t>
            </a:r>
          </a:p>
          <a:p>
            <a:pPr marL="457200" indent="-457200">
              <a:buClr>
                <a:srgbClr val="00B0F0"/>
              </a:buClr>
              <a:buFont typeface="+mj-lt"/>
              <a:buAutoNum type="alphaUcPeriod"/>
            </a:pPr>
            <a:r>
              <a:rPr lang="en-US" sz="2400" dirty="0" smtClean="0"/>
              <a:t>Spontaneous involution usually leaves an ugly or unsightly atrophic scar.</a:t>
            </a:r>
            <a:r>
              <a:rPr lang="en-US" sz="2400" b="1" i="1" dirty="0" smtClean="0">
                <a:solidFill>
                  <a:srgbClr val="FFFF00"/>
                </a:solidFill>
                <a:effectLst>
                  <a:outerShdw blurRad="38100" dist="38100" dir="2700000" algn="tl">
                    <a:srgbClr val="000000">
                      <a:alpha val="43137"/>
                    </a:srgbClr>
                  </a:outerShdw>
                </a:effectLst>
              </a:rPr>
              <a:t> </a:t>
            </a:r>
            <a:endParaRPr lang="en-US" sz="2400" i="1" dirty="0" smtClean="0">
              <a:solidFill>
                <a:srgbClr val="FFFF00"/>
              </a:solidFill>
            </a:endParaRPr>
          </a:p>
        </p:txBody>
      </p:sp>
      <p:sp>
        <p:nvSpPr>
          <p:cNvPr id="4" name="Rectangle 3"/>
          <p:cNvSpPr/>
          <p:nvPr/>
        </p:nvSpPr>
        <p:spPr>
          <a:xfrm>
            <a:off x="381000" y="228600"/>
            <a:ext cx="4211409" cy="461665"/>
          </a:xfrm>
          <a:prstGeom prst="rect">
            <a:avLst/>
          </a:prstGeom>
        </p:spPr>
        <p:txBody>
          <a:bodyPr wrap="none">
            <a:spAutoFit/>
          </a:bodyPr>
          <a:lstStyle/>
          <a:p>
            <a:r>
              <a:rPr lang="en-US" sz="2400" i="1" dirty="0" smtClean="0">
                <a:solidFill>
                  <a:srgbClr val="FFFF00"/>
                </a:solidFill>
              </a:rPr>
              <a:t>Differential diagnosis of KA </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82000" cy="5846266"/>
          </a:xfrm>
          <a:prstGeom prst="rect">
            <a:avLst/>
          </a:prstGeom>
        </p:spPr>
        <p:txBody>
          <a:bodyPr wrap="square">
            <a:spAutoFit/>
          </a:bodyPr>
          <a:lstStyle/>
          <a:p>
            <a:pPr marL="457200" indent="-457200">
              <a:buClr>
                <a:srgbClr val="00B0F0"/>
              </a:buClr>
            </a:pPr>
            <a:r>
              <a:rPr lang="en-US" sz="2800" b="1" i="1" dirty="0" smtClean="0">
                <a:solidFill>
                  <a:srgbClr val="FFFF00"/>
                </a:solidFill>
                <a:effectLst>
                  <a:outerShdw blurRad="38100" dist="38100" dir="2700000" algn="tl">
                    <a:srgbClr val="000000">
                      <a:alpha val="43137"/>
                    </a:srgbClr>
                  </a:outerShdw>
                </a:effectLst>
              </a:rPr>
              <a:t>Treatment modalities</a:t>
            </a:r>
            <a:endParaRPr lang="en-US" sz="2800" dirty="0" smtClean="0"/>
          </a:p>
          <a:p>
            <a:pPr marL="457200" indent="-457200">
              <a:buFontTx/>
              <a:buAutoNum type="arabicPeriod"/>
            </a:pPr>
            <a:r>
              <a:rPr lang="en-US" sz="2400" dirty="0" smtClean="0">
                <a:solidFill>
                  <a:srgbClr val="00B0F0"/>
                </a:solidFill>
                <a:effectLst>
                  <a:outerShdw blurRad="38100" dist="38100" dir="2700000" algn="tl">
                    <a:srgbClr val="000000">
                      <a:alpha val="43137"/>
                    </a:srgbClr>
                  </a:outerShdw>
                </a:effectLst>
              </a:rPr>
              <a:t>Surgery</a:t>
            </a:r>
            <a:r>
              <a:rPr lang="en-US" sz="2400" dirty="0" smtClean="0"/>
              <a:t>: the lesion must be excised with a narrow margin of surrounding skin especially for lesions &lt; 2 cm diameter. </a:t>
            </a:r>
            <a:r>
              <a:rPr lang="en-US" sz="2400" dirty="0" smtClean="0">
                <a:solidFill>
                  <a:srgbClr val="FFFF00"/>
                </a:solidFill>
                <a:effectLst>
                  <a:outerShdw blurRad="38100" dist="38100" dir="2700000" algn="tl">
                    <a:srgbClr val="000000">
                      <a:alpha val="43137"/>
                    </a:srgbClr>
                  </a:outerShdw>
                </a:effectLst>
              </a:rPr>
              <a:t>Moh’s microsurgery </a:t>
            </a:r>
            <a:r>
              <a:rPr lang="en-US" sz="2400" dirty="0" smtClean="0"/>
              <a:t>is best for facial lesions that may be deforming.</a:t>
            </a:r>
          </a:p>
          <a:p>
            <a:pPr marL="457200" indent="-457200">
              <a:buFontTx/>
              <a:buAutoNum type="arabicPeriod"/>
            </a:pPr>
            <a:r>
              <a:rPr lang="en-US" sz="2400" dirty="0" smtClean="0">
                <a:solidFill>
                  <a:srgbClr val="00B0F0"/>
                </a:solidFill>
              </a:rPr>
              <a:t>Curettage &amp; Cautery</a:t>
            </a:r>
            <a:r>
              <a:rPr lang="en-US" sz="2400" dirty="0" smtClean="0"/>
              <a:t>.</a:t>
            </a:r>
          </a:p>
          <a:p>
            <a:pPr marL="457200" indent="-457200">
              <a:buFont typeface="+mj-lt"/>
              <a:buAutoNum type="arabicPeriod" startAt="3"/>
            </a:pPr>
            <a:r>
              <a:rPr lang="en-US" sz="2400" dirty="0" smtClean="0">
                <a:solidFill>
                  <a:srgbClr val="00B0F0"/>
                </a:solidFill>
              </a:rPr>
              <a:t>Intralesional 5-Fluorouracil </a:t>
            </a:r>
            <a:r>
              <a:rPr lang="en-US" sz="2400" dirty="0" smtClean="0"/>
              <a:t>(5 FU).</a:t>
            </a:r>
          </a:p>
          <a:p>
            <a:pPr marL="457200" indent="-457200">
              <a:buFont typeface="+mj-lt"/>
              <a:buAutoNum type="arabicPeriod" startAt="3"/>
            </a:pPr>
            <a:r>
              <a:rPr lang="en-US" sz="2400" dirty="0" smtClean="0">
                <a:solidFill>
                  <a:srgbClr val="00B0F0"/>
                </a:solidFill>
              </a:rPr>
              <a:t>Intralesional bleomycin</a:t>
            </a:r>
            <a:r>
              <a:rPr lang="en-US" sz="2400" dirty="0" smtClean="0"/>
              <a:t>.</a:t>
            </a:r>
          </a:p>
          <a:p>
            <a:pPr marL="457200" indent="-457200">
              <a:buFont typeface="+mj-lt"/>
              <a:buAutoNum type="arabicPeriod" startAt="3"/>
            </a:pPr>
            <a:r>
              <a:rPr lang="en-US" sz="2400" dirty="0" smtClean="0">
                <a:solidFill>
                  <a:srgbClr val="00B0F0"/>
                </a:solidFill>
              </a:rPr>
              <a:t>Methotrexate</a:t>
            </a:r>
            <a:r>
              <a:rPr lang="en-US" sz="2400" dirty="0" smtClean="0"/>
              <a:t> (25 mg i.m injections weekly).</a:t>
            </a:r>
          </a:p>
          <a:p>
            <a:pPr marL="457200" indent="-457200">
              <a:buFont typeface="+mj-lt"/>
              <a:buAutoNum type="arabicPeriod" startAt="3"/>
            </a:pPr>
            <a:r>
              <a:rPr lang="en-US" sz="2400" dirty="0" smtClean="0">
                <a:solidFill>
                  <a:srgbClr val="00B0F0"/>
                </a:solidFill>
              </a:rPr>
              <a:t>Topical 5-FU cream</a:t>
            </a:r>
            <a:r>
              <a:rPr lang="en-US" sz="2400" dirty="0" smtClean="0"/>
              <a:t>.</a:t>
            </a:r>
          </a:p>
          <a:p>
            <a:pPr marL="457200" indent="-457200">
              <a:buFont typeface="+mj-lt"/>
              <a:buAutoNum type="arabicPeriod" startAt="3"/>
            </a:pPr>
            <a:r>
              <a:rPr lang="en-US" sz="2400" dirty="0" smtClean="0">
                <a:solidFill>
                  <a:srgbClr val="00B0F0"/>
                </a:solidFill>
                <a:effectLst>
                  <a:outerShdw blurRad="38100" dist="38100" dir="2700000" algn="tl">
                    <a:srgbClr val="000000">
                      <a:alpha val="43137"/>
                    </a:srgbClr>
                  </a:outerShdw>
                </a:effectLst>
              </a:rPr>
              <a:t> Podophyllum </a:t>
            </a:r>
            <a:r>
              <a:rPr lang="en-US" sz="2400" dirty="0" smtClean="0"/>
              <a:t>in compound of tincture benzoine (Podophylline solution) may be tried for giant KAs.</a:t>
            </a:r>
          </a:p>
          <a:p>
            <a:pPr marL="457200" indent="-457200">
              <a:buFont typeface="+mj-lt"/>
              <a:buAutoNum type="arabicPeriod" startAt="3"/>
            </a:pPr>
            <a:r>
              <a:rPr lang="en-US" sz="2400" dirty="0" smtClean="0">
                <a:solidFill>
                  <a:srgbClr val="00B0F0"/>
                </a:solidFill>
                <a:effectLst>
                  <a:outerShdw blurRad="38100" dist="38100" dir="2700000" algn="tl">
                    <a:srgbClr val="000000">
                      <a:alpha val="43137"/>
                    </a:srgbClr>
                  </a:outerShdw>
                </a:effectLst>
              </a:rPr>
              <a:t>Radiation therapy</a:t>
            </a:r>
            <a:r>
              <a:rPr lang="en-US" sz="2400" dirty="0" smtClean="0"/>
              <a:t>: for giant KAs and good choice for subungual KAs in which surgery or electrocautery are not feasible.</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6063198"/>
          </a:xfrm>
          <a:prstGeom prst="rect">
            <a:avLst/>
          </a:prstGeom>
        </p:spPr>
        <p:txBody>
          <a:bodyPr wrap="square">
            <a:spAutoFit/>
          </a:bodyPr>
          <a:lstStyle/>
          <a:p>
            <a:r>
              <a:rPr lang="en-US" sz="2800" b="1" i="1" dirty="0" smtClean="0">
                <a:solidFill>
                  <a:srgbClr val="FFFF00"/>
                </a:solidFill>
              </a:rPr>
              <a:t>Squamous cell carcinoma (SCC)</a:t>
            </a:r>
          </a:p>
          <a:p>
            <a:r>
              <a:rPr lang="en-US" sz="2400" b="1" i="1" dirty="0" smtClean="0">
                <a:solidFill>
                  <a:srgbClr val="FFFF00"/>
                </a:solidFill>
              </a:rPr>
              <a:t>Synonyms</a:t>
            </a:r>
            <a:r>
              <a:rPr lang="en-US" sz="2400" dirty="0" smtClean="0"/>
              <a:t>: Prickle Cell Ca, Epidermoid Ca.</a:t>
            </a:r>
          </a:p>
          <a:p>
            <a:r>
              <a:rPr lang="en-US" sz="2400" dirty="0" smtClean="0"/>
              <a:t>SCC  is a common tumour in which malignant keratinocytes show a variable capacity to form keratin. It can affect both the skin and mucous membranes (oral cavity, lung and bladder).</a:t>
            </a:r>
          </a:p>
          <a:p>
            <a:endParaRPr lang="en-US" sz="2400" b="1" i="1" dirty="0" smtClean="0">
              <a:solidFill>
                <a:srgbClr val="FFFF00"/>
              </a:solidFill>
            </a:endParaRPr>
          </a:p>
          <a:p>
            <a:r>
              <a:rPr lang="en-US" sz="2400" b="1" i="1" dirty="0" smtClean="0">
                <a:solidFill>
                  <a:srgbClr val="FFFF00"/>
                </a:solidFill>
              </a:rPr>
              <a:t>Cause</a:t>
            </a:r>
            <a:r>
              <a:rPr lang="en-US" sz="2400" dirty="0" smtClean="0"/>
              <a:t>: SCCs often arise in skin damaged by: </a:t>
            </a:r>
            <a:endParaRPr lang="en-US" sz="2400" b="1" i="1" dirty="0" smtClean="0">
              <a:solidFill>
                <a:srgbClr val="FFFF00"/>
              </a:solidFill>
            </a:endParaRPr>
          </a:p>
          <a:p>
            <a:pPr marL="457200" indent="-457200">
              <a:buAutoNum type="arabicPeriod"/>
            </a:pPr>
            <a:r>
              <a:rPr lang="en-US" sz="2400" dirty="0" smtClean="0"/>
              <a:t>UVR</a:t>
            </a:r>
          </a:p>
          <a:p>
            <a:pPr marL="457200" indent="-457200">
              <a:buAutoNum type="arabicPeriod"/>
            </a:pPr>
            <a:r>
              <a:rPr lang="en-US" sz="2400" dirty="0" smtClean="0"/>
              <a:t>X-ray</a:t>
            </a:r>
          </a:p>
          <a:p>
            <a:pPr marL="457200" indent="-457200">
              <a:buAutoNum type="arabicPeriod"/>
            </a:pPr>
            <a:r>
              <a:rPr lang="en-US" sz="2400" dirty="0" smtClean="0"/>
              <a:t>Chronic inflammation</a:t>
            </a:r>
          </a:p>
          <a:p>
            <a:pPr marL="457200" indent="-457200">
              <a:buAutoNum type="arabicPeriod"/>
            </a:pPr>
            <a:r>
              <a:rPr lang="en-US" sz="2400" dirty="0" smtClean="0"/>
              <a:t>Other carcinogens: pitch, tar, mineral oils and inorganic arsenic.</a:t>
            </a:r>
          </a:p>
          <a:p>
            <a:pPr marL="457200" indent="-457200">
              <a:buAutoNum type="arabicPeriod"/>
            </a:pPr>
            <a:r>
              <a:rPr lang="en-US" sz="2400" dirty="0" smtClean="0"/>
              <a:t>Rare genetic disorders e.g. </a:t>
            </a:r>
            <a:r>
              <a:rPr lang="en-US" sz="2400" dirty="0" smtClean="0">
                <a:solidFill>
                  <a:srgbClr val="FFFF00"/>
                </a:solidFill>
              </a:rPr>
              <a:t>xeroderma pigmentosum</a:t>
            </a:r>
            <a:r>
              <a:rPr lang="en-US" sz="2400" dirty="0" smtClean="0"/>
              <a:t>.</a:t>
            </a:r>
          </a:p>
          <a:p>
            <a:pPr marL="457200" indent="-457200">
              <a:buAutoNum type="arabicPeriod"/>
            </a:pPr>
            <a:r>
              <a:rPr lang="en-US" sz="2400" dirty="0" smtClean="0"/>
              <a:t>HPV:  Oncogenic types may induce SCC.</a:t>
            </a:r>
            <a:endParaRPr lang="fr-FR" sz="2400" dirty="0" smtClean="0"/>
          </a:p>
          <a:p>
            <a:pPr marL="457200" indent="-457200">
              <a:buAutoNum type="arabicPeriod"/>
            </a:pPr>
            <a:r>
              <a:rPr lang="en-US" sz="2400" dirty="0" smtClean="0"/>
              <a:t>Immunosuppression.</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229600" cy="5262979"/>
          </a:xfrm>
          <a:prstGeom prst="rect">
            <a:avLst/>
          </a:prstGeom>
        </p:spPr>
        <p:txBody>
          <a:bodyPr wrap="square">
            <a:spAutoFit/>
          </a:bodyPr>
          <a:lstStyle/>
          <a:p>
            <a:r>
              <a:rPr lang="en-US" sz="2800" b="1" i="1" dirty="0" smtClean="0">
                <a:solidFill>
                  <a:srgbClr val="FFFF00"/>
                </a:solidFill>
              </a:rPr>
              <a:t>Clinical presentation of SCC</a:t>
            </a:r>
          </a:p>
          <a:p>
            <a:r>
              <a:rPr lang="en-US" sz="2800" dirty="0" smtClean="0"/>
              <a:t>Tumours may arise as thickenings in an actinic keratosis or, </a:t>
            </a:r>
            <a:r>
              <a:rPr lang="en-US" sz="2800" i="1" dirty="0" smtClean="0"/>
              <a:t>de novo, as small scaling nodules; rapidly </a:t>
            </a:r>
            <a:r>
              <a:rPr lang="en-US" sz="2800" dirty="0" smtClean="0"/>
              <a:t>growing anaplastic lesions may start as ulcers with a granulating base and an indurated edge.</a:t>
            </a:r>
          </a:p>
          <a:p>
            <a:r>
              <a:rPr lang="en-US" sz="2800" dirty="0" smtClean="0"/>
              <a:t>Squamous cell carcinomas are common on the lower lip and in the mouth.</a:t>
            </a:r>
          </a:p>
          <a:p>
            <a:r>
              <a:rPr lang="en-US" sz="2800" dirty="0" smtClean="0"/>
              <a:t>SCC is more common than BCC on the lower lip and on the dorsum of the hands.</a:t>
            </a:r>
          </a:p>
          <a:p>
            <a:r>
              <a:rPr lang="en-US" sz="2800" dirty="0" smtClean="0"/>
              <a:t>SCC usually occur in middle-aged and elderly people. </a:t>
            </a:r>
            <a:endParaRPr lang="en-US" sz="2400" dirty="0" smtClean="0">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35</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a:p>
        </p:txBody>
      </p:sp>
      <p:sp>
        <p:nvSpPr>
          <p:cNvPr id="3" name="Rectangle 2"/>
          <p:cNvSpPr/>
          <p:nvPr/>
        </p:nvSpPr>
        <p:spPr>
          <a:xfrm>
            <a:off x="381000" y="304800"/>
            <a:ext cx="8382000" cy="6001643"/>
          </a:xfrm>
          <a:prstGeom prst="rect">
            <a:avLst/>
          </a:prstGeom>
        </p:spPr>
        <p:txBody>
          <a:bodyPr wrap="square">
            <a:spAutoFit/>
          </a:bodyPr>
          <a:lstStyle/>
          <a:p>
            <a:r>
              <a:rPr lang="en-US" sz="2400" b="1" i="1" dirty="0" smtClean="0">
                <a:solidFill>
                  <a:srgbClr val="FFFF00"/>
                </a:solidFill>
                <a:effectLst>
                  <a:outerShdw blurRad="38100" dist="38100" dir="2700000" algn="tl">
                    <a:srgbClr val="000000">
                      <a:alpha val="43137"/>
                    </a:srgbClr>
                  </a:outerShdw>
                </a:effectLst>
              </a:rPr>
              <a:t>Course of SCC</a:t>
            </a:r>
            <a:r>
              <a:rPr lang="en-US" sz="2400" dirty="0" smtClean="0">
                <a:effectLst>
                  <a:outerShdw blurRad="38100" dist="38100" dir="2700000" algn="tl">
                    <a:srgbClr val="000000">
                      <a:alpha val="43137"/>
                    </a:srgbClr>
                  </a:outerShdw>
                </a:effectLst>
              </a:rPr>
              <a:t>: SCCs arising in sun-exposed areas and in actinic keratoses seldom metastasize except in immunosuppressed patients. </a:t>
            </a:r>
          </a:p>
          <a:p>
            <a:r>
              <a:rPr lang="en-US" sz="2400" dirty="0" smtClean="0">
                <a:effectLst>
                  <a:outerShdw blurRad="38100" dist="38100" dir="2700000" algn="tl">
                    <a:srgbClr val="000000">
                      <a:alpha val="43137"/>
                    </a:srgbClr>
                  </a:outerShdw>
                </a:effectLst>
              </a:rPr>
              <a:t>The risk of metastasis (</a:t>
            </a:r>
            <a:r>
              <a:rPr lang="en-US" sz="2400" dirty="0" smtClean="0"/>
              <a:t>Metastatic potential)</a:t>
            </a:r>
            <a:r>
              <a:rPr lang="en-US" sz="2400" dirty="0" smtClean="0">
                <a:effectLst>
                  <a:outerShdw blurRad="38100" dist="38100" dir="2700000" algn="tl">
                    <a:srgbClr val="000000">
                      <a:alpha val="43137"/>
                    </a:srgbClr>
                  </a:outerShdw>
                </a:effectLst>
              </a:rPr>
              <a:t> of SCC is higher in the following conditions:</a:t>
            </a:r>
            <a:endParaRPr lang="en-US" sz="2400" dirty="0" smtClean="0"/>
          </a:p>
          <a:p>
            <a:pPr marL="457200" indent="-457200">
              <a:buClr>
                <a:srgbClr val="00B0F0"/>
              </a:buClr>
              <a:buAutoNum type="arabicPeriod"/>
            </a:pPr>
            <a:r>
              <a:rPr lang="en-US" sz="2400" dirty="0" smtClean="0"/>
              <a:t>Tumours &gt; 2 cm in diameter. </a:t>
            </a:r>
          </a:p>
          <a:p>
            <a:pPr marL="457200" indent="-457200">
              <a:buClr>
                <a:srgbClr val="00B0F0"/>
              </a:buClr>
              <a:buAutoNum type="arabicPeriod"/>
            </a:pPr>
            <a:r>
              <a:rPr lang="en-US" sz="2400" dirty="0" smtClean="0"/>
              <a:t>Tumors &gt; 4 mm in depth or invading to the SC tissue.</a:t>
            </a:r>
          </a:p>
          <a:p>
            <a:pPr marL="457200" indent="-457200">
              <a:buClr>
                <a:srgbClr val="00B0F0"/>
              </a:buClr>
              <a:buAutoNum type="arabicPeriod"/>
            </a:pPr>
            <a:r>
              <a:rPr lang="en-US" sz="2400" dirty="0" smtClean="0"/>
              <a:t>Poorly differentiated tumours.</a:t>
            </a:r>
          </a:p>
          <a:p>
            <a:pPr marL="457200" indent="-457200">
              <a:buClr>
                <a:srgbClr val="00B0F0"/>
              </a:buClr>
              <a:buAutoNum type="arabicPeriod"/>
            </a:pPr>
            <a:r>
              <a:rPr lang="en-US" sz="2400" dirty="0" smtClean="0"/>
              <a:t>Tumours with perineural involvement.</a:t>
            </a:r>
          </a:p>
          <a:p>
            <a:pPr marL="457200" indent="-457200">
              <a:buClr>
                <a:srgbClr val="00B0F0"/>
              </a:buClr>
              <a:buAutoNum type="arabicPeriod"/>
            </a:pPr>
            <a:r>
              <a:rPr lang="en-US" sz="2400" dirty="0" smtClean="0"/>
              <a:t>Tumors arising in the immunosuppressed, such as recipients of solid organ transplants.</a:t>
            </a:r>
          </a:p>
          <a:p>
            <a:pPr marL="457200" indent="-457200">
              <a:buClr>
                <a:srgbClr val="00B0F0"/>
              </a:buClr>
              <a:buAutoNum type="arabicPeriod"/>
            </a:pPr>
            <a:r>
              <a:rPr lang="en-US" sz="2400" dirty="0" smtClean="0"/>
              <a:t>Tumours arising in chronic draining sinuses, chronic ulcers, areas of previous X-radiation or thermal injury, or chronic inflammation.</a:t>
            </a:r>
          </a:p>
          <a:p>
            <a:pPr marL="457200" indent="-457200">
              <a:buClr>
                <a:srgbClr val="00B0F0"/>
              </a:buClr>
              <a:buAutoNum type="arabicPeriod"/>
            </a:pPr>
            <a:r>
              <a:rPr lang="en-US" sz="2400" dirty="0" smtClean="0"/>
              <a:t>Tumours arising in non-exposed sites, such as the perineum and sole of foot and on the ear and lip.</a:t>
            </a:r>
            <a:endParaRPr lang="en-US" sz="2400"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029200"/>
            <a:ext cx="8077200" cy="1200329"/>
          </a:xfrm>
          <a:prstGeom prst="rect">
            <a:avLst/>
          </a:prstGeom>
          <a:solidFill>
            <a:schemeClr val="accent3">
              <a:lumMod val="75000"/>
            </a:schemeClr>
          </a:solidFill>
          <a:ln w="38100">
            <a:solidFill>
              <a:srgbClr val="FFFF00"/>
            </a:solidFill>
          </a:ln>
        </p:spPr>
        <p:txBody>
          <a:bodyPr wrap="square">
            <a:spAutoFit/>
          </a:bodyPr>
          <a:lstStyle/>
          <a:p>
            <a:r>
              <a:rPr lang="en-US" sz="2400" dirty="0" smtClean="0">
                <a:effectLst>
                  <a:outerShdw blurRad="38100" dist="38100" dir="2700000" algn="tl">
                    <a:srgbClr val="000000">
                      <a:alpha val="43137"/>
                    </a:srgbClr>
                  </a:outerShdw>
                </a:effectLst>
              </a:rPr>
              <a:t>Keratinocytes disrupt the dermo-epidermal junction and proliferate irregularly into the dermis. Malignant cells usually retain the capacity to produce keratin.</a:t>
            </a:r>
            <a:endParaRPr lang="en-US" sz="2400"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3"/>
          <a:srcRect/>
          <a:stretch>
            <a:fillRect/>
          </a:stretch>
        </p:blipFill>
        <p:spPr bwMode="auto">
          <a:xfrm>
            <a:off x="457200" y="381000"/>
            <a:ext cx="8153400" cy="4419600"/>
          </a:xfrm>
          <a:prstGeom prst="rect">
            <a:avLst/>
          </a:prstGeom>
          <a:noFill/>
          <a:ln w="9525">
            <a:noFill/>
            <a:miter lim="800000"/>
            <a:headEnd/>
            <a:tailEnd/>
          </a:ln>
          <a:effectLst/>
        </p:spPr>
      </p:pic>
      <p:sp>
        <p:nvSpPr>
          <p:cNvPr id="4" name="Rectangle 3"/>
          <p:cNvSpPr/>
          <p:nvPr/>
        </p:nvSpPr>
        <p:spPr>
          <a:xfrm>
            <a:off x="1066800" y="3962400"/>
            <a:ext cx="3733800" cy="461665"/>
          </a:xfrm>
          <a:prstGeom prst="rect">
            <a:avLst/>
          </a:prstGeom>
        </p:spPr>
        <p:txBody>
          <a:bodyPr wrap="square">
            <a:spAutoFit/>
          </a:bodyPr>
          <a:lstStyle/>
          <a:p>
            <a:pPr algn="ctr"/>
            <a:r>
              <a:rPr lang="en-US" sz="2400" dirty="0" smtClean="0">
                <a:solidFill>
                  <a:schemeClr val="bg1"/>
                </a:solidFill>
                <a:effectLst>
                  <a:outerShdw blurRad="38100" dist="38100" dir="2700000" algn="tl">
                    <a:srgbClr val="000000">
                      <a:alpha val="43137"/>
                    </a:srgbClr>
                  </a:outerShdw>
                </a:effectLst>
              </a:rPr>
              <a:t>Histology of a SCC</a:t>
            </a:r>
            <a:endParaRPr lang="en-US" sz="2400" dirty="0">
              <a:solidFill>
                <a:schemeClr val="bg1"/>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143000"/>
            <a:ext cx="8305800" cy="4893647"/>
          </a:xfrm>
          <a:prstGeom prst="rect">
            <a:avLst/>
          </a:prstGeom>
        </p:spPr>
        <p:txBody>
          <a:bodyPr wrap="square">
            <a:spAutoFit/>
          </a:bodyPr>
          <a:lstStyle/>
          <a:p>
            <a:r>
              <a:rPr lang="en-US" sz="2400" dirty="0" smtClean="0"/>
              <a:t>After the diagnosis has been confirmed by biopsy, low-risk tumours should be excised with a 0.5-cm border of normal skin. </a:t>
            </a:r>
          </a:p>
          <a:p>
            <a:r>
              <a:rPr lang="en-US" sz="2400" dirty="0" smtClean="0"/>
              <a:t>Wider excision (6 mm or more) or </a:t>
            </a:r>
            <a:r>
              <a:rPr lang="en-US" sz="2400" dirty="0" smtClean="0">
                <a:solidFill>
                  <a:srgbClr val="FFFF00"/>
                </a:solidFill>
                <a:effectLst>
                  <a:outerShdw blurRad="38100" dist="38100" dir="2700000" algn="tl">
                    <a:srgbClr val="000000">
                      <a:alpha val="43137"/>
                    </a:srgbClr>
                  </a:outerShdw>
                </a:effectLst>
              </a:rPr>
              <a:t>Mohs’ micrographic surgery</a:t>
            </a:r>
            <a:r>
              <a:rPr lang="en-US" sz="2400" dirty="0" smtClean="0"/>
              <a:t> is recommended for high-risk tumours. Sometimes </a:t>
            </a:r>
            <a:r>
              <a:rPr lang="en-US" sz="2400" dirty="0" smtClean="0">
                <a:solidFill>
                  <a:srgbClr val="FFFF00"/>
                </a:solidFill>
              </a:rPr>
              <a:t>keratin stains</a:t>
            </a:r>
            <a:r>
              <a:rPr lang="en-US" sz="2400" dirty="0" smtClean="0"/>
              <a:t> are used to help track perineural spread. Palpation of regional nodes is important in work-up and follow-up. </a:t>
            </a:r>
          </a:p>
          <a:p>
            <a:r>
              <a:rPr lang="en-US" sz="2400" dirty="0" smtClean="0">
                <a:solidFill>
                  <a:srgbClr val="FFFF00"/>
                </a:solidFill>
                <a:effectLst>
                  <a:outerShdw blurRad="38100" dist="38100" dir="2700000" algn="tl">
                    <a:srgbClr val="000000">
                      <a:alpha val="43137"/>
                    </a:srgbClr>
                  </a:outerShdw>
                </a:effectLst>
              </a:rPr>
              <a:t>Radiotherapy </a:t>
            </a:r>
            <a:r>
              <a:rPr lang="en-US" sz="2400" dirty="0" smtClean="0"/>
              <a:t>is effective but should be reserved for the frail and elderly and special situations.</a:t>
            </a:r>
          </a:p>
          <a:p>
            <a:r>
              <a:rPr lang="en-US" sz="2400" dirty="0" smtClean="0">
                <a:solidFill>
                  <a:srgbClr val="FFFF00"/>
                </a:solidFill>
                <a:effectLst>
                  <a:outerShdw blurRad="38100" dist="38100" dir="2700000" algn="tl">
                    <a:srgbClr val="000000">
                      <a:alpha val="43137"/>
                    </a:srgbClr>
                  </a:outerShdw>
                </a:effectLst>
              </a:rPr>
              <a:t>Follow-up</a:t>
            </a:r>
            <a:r>
              <a:rPr lang="en-US" sz="2400" dirty="0" smtClean="0"/>
              <a:t> for up to 5 years is recommended for patients with recurrent disease and for those with high-risk tumours.</a:t>
            </a:r>
            <a:endParaRPr lang="en-US" sz="24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38</a:t>
            </a:fld>
            <a:endParaRPr lang="en-US" dirty="0"/>
          </a:p>
        </p:txBody>
      </p:sp>
      <p:sp>
        <p:nvSpPr>
          <p:cNvPr id="4" name="Rectangle 3"/>
          <p:cNvSpPr/>
          <p:nvPr/>
        </p:nvSpPr>
        <p:spPr>
          <a:xfrm>
            <a:off x="533400" y="457200"/>
            <a:ext cx="3267241" cy="523220"/>
          </a:xfrm>
          <a:prstGeom prst="rect">
            <a:avLst/>
          </a:prstGeom>
        </p:spPr>
        <p:txBody>
          <a:bodyPr wrap="none">
            <a:spAutoFit/>
          </a:bodyPr>
          <a:lstStyle/>
          <a:p>
            <a:r>
              <a:rPr lang="en-US" sz="2800" dirty="0" smtClean="0">
                <a:solidFill>
                  <a:srgbClr val="FFFF00"/>
                </a:solidFill>
                <a:effectLst>
                  <a:outerShdw blurRad="38100" dist="38100" dir="2700000" algn="tl">
                    <a:srgbClr val="000000">
                      <a:alpha val="43137"/>
                    </a:srgbClr>
                  </a:outerShdw>
                </a:effectLst>
              </a:rPr>
              <a:t>Treatment of SCC</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39</a:t>
            </a:fld>
            <a:endParaRPr lang="en-US"/>
          </a:p>
        </p:txBody>
      </p:sp>
      <p:pic>
        <p:nvPicPr>
          <p:cNvPr id="1026" name="Picture 2" descr="C:\Users\Nameer\Lecture Skin Tumors\DSC00141.jpg"/>
          <p:cNvPicPr>
            <a:picLocks noChangeAspect="1" noChangeArrowheads="1"/>
          </p:cNvPicPr>
          <p:nvPr/>
        </p:nvPicPr>
        <p:blipFill>
          <a:blip r:embed="rId3"/>
          <a:srcRect/>
          <a:stretch>
            <a:fillRect/>
          </a:stretch>
        </p:blipFill>
        <p:spPr bwMode="auto">
          <a:xfrm>
            <a:off x="1066800" y="609600"/>
            <a:ext cx="6858000" cy="5633095"/>
          </a:xfrm>
          <a:prstGeom prst="rect">
            <a:avLst/>
          </a:prstGeom>
          <a:ln w="228600" cap="sq" cmpd="thickThin">
            <a:solidFill>
              <a:srgbClr val="FFFF00"/>
            </a:solidFill>
            <a:prstDash val="solid"/>
            <a:miter lim="800000"/>
          </a:ln>
          <a:effectLst>
            <a:innerShdw blurRad="76200">
              <a:srgbClr val="000000"/>
            </a:innerShdw>
          </a:effectLst>
        </p:spPr>
      </p:pic>
      <p:sp>
        <p:nvSpPr>
          <p:cNvPr id="4" name="TextBox 3"/>
          <p:cNvSpPr txBox="1"/>
          <p:nvPr/>
        </p:nvSpPr>
        <p:spPr>
          <a:xfrm rot="20222174">
            <a:off x="2167723" y="4741169"/>
            <a:ext cx="5257800" cy="461665"/>
          </a:xfrm>
          <a:prstGeom prst="rect">
            <a:avLst/>
          </a:prstGeom>
          <a:noFill/>
        </p:spPr>
        <p:txBody>
          <a:bodyPr wrap="square" rtlCol="0">
            <a:spAutoFit/>
          </a:bodyPr>
          <a:lstStyle/>
          <a:p>
            <a:pPr algn="ctr"/>
            <a:r>
              <a:rPr lang="en-US" sz="2400" b="1" dirty="0" smtClean="0">
                <a:solidFill>
                  <a:schemeClr val="bg1"/>
                </a:solidFill>
              </a:rPr>
              <a:t>SCC on the scalp of an old man</a:t>
            </a:r>
            <a:endParaRPr lang="en-US" sz="2400" b="1" dirty="0">
              <a:solidFill>
                <a:schemeClr val="bg1"/>
              </a:solidFill>
            </a:endParaRPr>
          </a:p>
        </p:txBody>
      </p:sp>
    </p:spTree>
  </p:cSld>
  <p:clrMapOvr>
    <a:masterClrMapping/>
  </p:clrMapOvr>
  <p:transition>
    <p:wipe dir="d"/>
    <p:sndAc>
      <p:stSnd>
        <p:snd r:embed="rId2" name="chimes.wav" builtIn="1"/>
      </p:stSnd>
    </p:sndAc>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40</a:t>
            </a:fld>
            <a:endParaRPr lang="en-US"/>
          </a:p>
        </p:txBody>
      </p:sp>
      <p:pic>
        <p:nvPicPr>
          <p:cNvPr id="2050" name="Picture 2" descr="C:\Users\Nameer\Lecture Skin Tumors\SCC+Actinic chielitis - Copy - Copy.jpg"/>
          <p:cNvPicPr>
            <a:picLocks noChangeAspect="1" noChangeArrowheads="1"/>
          </p:cNvPicPr>
          <p:nvPr/>
        </p:nvPicPr>
        <p:blipFill>
          <a:blip r:embed="rId3"/>
          <a:srcRect l="1951" t="2569" r="1463" b="2362"/>
          <a:stretch>
            <a:fillRect/>
          </a:stretch>
        </p:blipFill>
        <p:spPr bwMode="auto">
          <a:xfrm>
            <a:off x="685800" y="533400"/>
            <a:ext cx="7543800" cy="5638800"/>
          </a:xfrm>
          <a:prstGeom prst="rect">
            <a:avLst/>
          </a:prstGeom>
          <a:ln w="228600" cap="sq" cmpd="thickThin">
            <a:solidFill>
              <a:srgbClr val="FFFF00"/>
            </a:solidFill>
            <a:prstDash val="solid"/>
            <a:miter lim="800000"/>
          </a:ln>
          <a:effectLst>
            <a:innerShdw blurRad="76200">
              <a:srgbClr val="000000"/>
            </a:innerShdw>
          </a:effectLst>
        </p:spPr>
      </p:pic>
      <p:sp>
        <p:nvSpPr>
          <p:cNvPr id="5" name="TextBox 4"/>
          <p:cNvSpPr txBox="1"/>
          <p:nvPr/>
        </p:nvSpPr>
        <p:spPr>
          <a:xfrm>
            <a:off x="762000" y="5715000"/>
            <a:ext cx="7467600" cy="438582"/>
          </a:xfrm>
          <a:prstGeom prst="rect">
            <a:avLst/>
          </a:prstGeom>
          <a:noFill/>
        </p:spPr>
        <p:txBody>
          <a:bodyPr wrap="square" rtlCol="0">
            <a:spAutoFit/>
          </a:bodyPr>
          <a:lstStyle/>
          <a:p>
            <a:r>
              <a:rPr lang="en-US" sz="2250" b="1" dirty="0" smtClean="0">
                <a:solidFill>
                  <a:schemeClr val="bg1"/>
                </a:solidFill>
              </a:rPr>
              <a:t>SCC presents as a keratotic nodule on the lower lip</a:t>
            </a:r>
            <a:endParaRPr lang="en-US" sz="2250" b="1" dirty="0">
              <a:solidFill>
                <a:schemeClr val="bg1"/>
              </a:solidFill>
            </a:endParaRPr>
          </a:p>
        </p:txBody>
      </p:sp>
    </p:spTree>
  </p:cSld>
  <p:clrMapOvr>
    <a:masterClrMapping/>
  </p:clrMapOvr>
  <p:transition>
    <p:wipe dir="d"/>
    <p:sndAc>
      <p:stSnd>
        <p:snd r:embed="rId2" name="chimes.wav" builtIn="1"/>
      </p:stSnd>
    </p:sndAc>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41</a:t>
            </a:fld>
            <a:endParaRPr lang="en-US"/>
          </a:p>
        </p:txBody>
      </p:sp>
      <p:pic>
        <p:nvPicPr>
          <p:cNvPr id="1026" name="Picture 2" descr="C:\Users\Nameer\Desktop\DSC02421.JPG"/>
          <p:cNvPicPr>
            <a:picLocks noChangeAspect="1" noChangeArrowheads="1"/>
          </p:cNvPicPr>
          <p:nvPr/>
        </p:nvPicPr>
        <p:blipFill>
          <a:blip r:embed="rId3"/>
          <a:srcRect/>
          <a:stretch>
            <a:fillRect/>
          </a:stretch>
        </p:blipFill>
        <p:spPr bwMode="auto">
          <a:xfrm>
            <a:off x="609600" y="762000"/>
            <a:ext cx="7992534" cy="4495800"/>
          </a:xfrm>
          <a:prstGeom prst="rect">
            <a:avLst/>
          </a:prstGeom>
          <a:ln w="228600" cap="sq" cmpd="thickThin">
            <a:solidFill>
              <a:srgbClr val="00B0F0"/>
            </a:solidFill>
            <a:prstDash val="solid"/>
            <a:miter lim="800000"/>
          </a:ln>
          <a:effectLst>
            <a:innerShdw blurRad="76200">
              <a:srgbClr val="000000"/>
            </a:innerShdw>
          </a:effectLst>
        </p:spPr>
      </p:pic>
      <p:sp>
        <p:nvSpPr>
          <p:cNvPr id="4" name="TextBox 3"/>
          <p:cNvSpPr txBox="1"/>
          <p:nvPr/>
        </p:nvSpPr>
        <p:spPr>
          <a:xfrm>
            <a:off x="533400" y="5715000"/>
            <a:ext cx="82296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SCC  with an everted edge in the supraorbital region</a:t>
            </a:r>
            <a:endParaRPr lang="en-US" sz="24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42</a:t>
            </a:fld>
            <a:endParaRPr lang="en-US"/>
          </a:p>
        </p:txBody>
      </p:sp>
      <p:pic>
        <p:nvPicPr>
          <p:cNvPr id="2050" name="Picture 2" descr="C:\Users\Nameer\Desktop\DSC00516.JPG"/>
          <p:cNvPicPr>
            <a:picLocks noChangeAspect="1" noChangeArrowheads="1"/>
          </p:cNvPicPr>
          <p:nvPr/>
        </p:nvPicPr>
        <p:blipFill>
          <a:blip r:embed="rId3"/>
          <a:srcRect/>
          <a:stretch>
            <a:fillRect/>
          </a:stretch>
        </p:blipFill>
        <p:spPr bwMode="auto">
          <a:xfrm>
            <a:off x="4495800" y="609600"/>
            <a:ext cx="4286250" cy="5715000"/>
          </a:xfrm>
          <a:prstGeom prst="rect">
            <a:avLst/>
          </a:prstGeom>
          <a:ln w="228600" cap="sq" cmpd="thickThin">
            <a:solidFill>
              <a:schemeClr val="accent6">
                <a:lumMod val="60000"/>
                <a:lumOff val="40000"/>
              </a:schemeClr>
            </a:solidFill>
            <a:prstDash val="solid"/>
            <a:miter lim="800000"/>
          </a:ln>
          <a:effectLst>
            <a:innerShdw blurRad="76200">
              <a:srgbClr val="000000"/>
            </a:innerShdw>
          </a:effectLst>
        </p:spPr>
      </p:pic>
      <p:sp>
        <p:nvSpPr>
          <p:cNvPr id="4" name="TextBox 3"/>
          <p:cNvSpPr txBox="1"/>
          <p:nvPr/>
        </p:nvSpPr>
        <p:spPr>
          <a:xfrm rot="19700897">
            <a:off x="-18092" y="2000015"/>
            <a:ext cx="4477855" cy="1200329"/>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SCC presented as an ulcer  destroying major portion of the lower lip.</a:t>
            </a: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43</a:t>
            </a:fld>
            <a:endParaRPr lang="en-US"/>
          </a:p>
        </p:txBody>
      </p:sp>
      <p:pic>
        <p:nvPicPr>
          <p:cNvPr id="3074" name="Picture 2" descr="C:\Users\Nameer\Desktop\DSC03109.JPG"/>
          <p:cNvPicPr>
            <a:picLocks noChangeAspect="1" noChangeArrowheads="1"/>
          </p:cNvPicPr>
          <p:nvPr/>
        </p:nvPicPr>
        <p:blipFill>
          <a:blip r:embed="rId3"/>
          <a:srcRect/>
          <a:stretch>
            <a:fillRect/>
          </a:stretch>
        </p:blipFill>
        <p:spPr bwMode="auto">
          <a:xfrm>
            <a:off x="609600" y="533400"/>
            <a:ext cx="7772400" cy="5829300"/>
          </a:xfrm>
          <a:prstGeom prst="rect">
            <a:avLst/>
          </a:prstGeom>
          <a:ln w="228600" cap="sq" cmpd="thickThin">
            <a:solidFill>
              <a:srgbClr val="00FF00"/>
            </a:solidFill>
            <a:prstDash val="solid"/>
            <a:miter lim="800000"/>
          </a:ln>
          <a:effectLst>
            <a:innerShdw blurRad="76200">
              <a:srgbClr val="000000"/>
            </a:innerShdw>
          </a:effectLst>
        </p:spPr>
      </p:pic>
      <p:sp>
        <p:nvSpPr>
          <p:cNvPr id="4" name="TextBox 3"/>
          <p:cNvSpPr txBox="1"/>
          <p:nvPr/>
        </p:nvSpPr>
        <p:spPr>
          <a:xfrm>
            <a:off x="1524000" y="5715000"/>
            <a:ext cx="5943600" cy="461665"/>
          </a:xfrm>
          <a:prstGeom prst="rect">
            <a:avLst/>
          </a:prstGeom>
          <a:noFill/>
        </p:spPr>
        <p:txBody>
          <a:bodyPr wrap="square" rtlCol="0">
            <a:spAutoFit/>
          </a:bodyPr>
          <a:lstStyle/>
          <a:p>
            <a:pPr algn="ctr"/>
            <a:r>
              <a:rPr lang="en-US" sz="2400" b="1" dirty="0" smtClean="0">
                <a:solidFill>
                  <a:schemeClr val="bg1"/>
                </a:solidFill>
                <a:effectLst>
                  <a:outerShdw blurRad="38100" dist="38100" dir="2700000" algn="tl">
                    <a:srgbClr val="000000">
                      <a:alpha val="43137"/>
                    </a:srgbClr>
                  </a:outerShdw>
                </a:effectLst>
              </a:rPr>
              <a:t>SCC on the lower lip in a young lady</a:t>
            </a:r>
            <a:endParaRPr lang="en-US" sz="2400" b="1" dirty="0">
              <a:solidFill>
                <a:schemeClr val="bg1"/>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44</a:t>
            </a:fld>
            <a:endParaRPr lang="en-US"/>
          </a:p>
        </p:txBody>
      </p:sp>
      <p:pic>
        <p:nvPicPr>
          <p:cNvPr id="4098" name="Picture 2" descr="C:\Users\Nameer\Desktop\SCC.JPG"/>
          <p:cNvPicPr>
            <a:picLocks noChangeAspect="1" noChangeArrowheads="1"/>
          </p:cNvPicPr>
          <p:nvPr/>
        </p:nvPicPr>
        <p:blipFill>
          <a:blip r:embed="rId3"/>
          <a:srcRect/>
          <a:stretch>
            <a:fillRect/>
          </a:stretch>
        </p:blipFill>
        <p:spPr bwMode="auto">
          <a:xfrm>
            <a:off x="685800" y="533400"/>
            <a:ext cx="7772400" cy="5829300"/>
          </a:xfrm>
          <a:prstGeom prst="rect">
            <a:avLst/>
          </a:prstGeom>
          <a:ln w="228600" cap="sq" cmpd="thickThin">
            <a:solidFill>
              <a:srgbClr val="FFC000"/>
            </a:solidFill>
            <a:prstDash val="solid"/>
            <a:miter lim="800000"/>
          </a:ln>
          <a:effectLst>
            <a:innerShdw blurRad="76200">
              <a:srgbClr val="000000"/>
            </a:innerShdw>
          </a:effectLst>
        </p:spPr>
      </p:pic>
      <p:sp>
        <p:nvSpPr>
          <p:cNvPr id="4" name="TextBox 3"/>
          <p:cNvSpPr txBox="1"/>
          <p:nvPr/>
        </p:nvSpPr>
        <p:spPr>
          <a:xfrm>
            <a:off x="1066800" y="5867400"/>
            <a:ext cx="71628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SCC of the lower lip on a background of vitiligo</a:t>
            </a: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45</a:t>
            </a:fld>
            <a:endParaRPr lang="en-US" dirty="0"/>
          </a:p>
        </p:txBody>
      </p:sp>
      <p:sp>
        <p:nvSpPr>
          <p:cNvPr id="3" name="Rectangle 2"/>
          <p:cNvSpPr/>
          <p:nvPr/>
        </p:nvSpPr>
        <p:spPr>
          <a:xfrm>
            <a:off x="457200" y="1066800"/>
            <a:ext cx="8305800" cy="5170646"/>
          </a:xfrm>
          <a:prstGeom prst="rect">
            <a:avLst/>
          </a:prstGeom>
        </p:spPr>
        <p:txBody>
          <a:bodyPr wrap="square">
            <a:spAutoFit/>
          </a:bodyPr>
          <a:lstStyle/>
          <a:p>
            <a:r>
              <a:rPr lang="en-US" sz="2200" dirty="0" smtClean="0"/>
              <a:t>Malignant melanoma attracts a huge amount of publicity because it is so often lethal. </a:t>
            </a:r>
            <a:endParaRPr lang="en-US" sz="2200" i="1" dirty="0" smtClean="0"/>
          </a:p>
          <a:p>
            <a:endParaRPr lang="en-US" sz="2200" i="1" dirty="0" smtClean="0"/>
          </a:p>
          <a:p>
            <a:r>
              <a:rPr lang="en-US" sz="2200" dirty="0" smtClean="0">
                <a:solidFill>
                  <a:srgbClr val="FFFF00"/>
                </a:solidFill>
                <a:effectLst>
                  <a:outerShdw blurRad="38100" dist="38100" dir="2700000" algn="tl">
                    <a:srgbClr val="000000">
                      <a:alpha val="43137"/>
                    </a:srgbClr>
                  </a:outerShdw>
                </a:effectLst>
              </a:rPr>
              <a:t>Incidence</a:t>
            </a:r>
          </a:p>
          <a:p>
            <a:pPr>
              <a:buClr>
                <a:srgbClr val="00B0F0"/>
              </a:buClr>
              <a:buFont typeface="Wingdings" pitchFamily="2" charset="2"/>
              <a:buChar char="ü"/>
            </a:pPr>
            <a:r>
              <a:rPr lang="en-US" sz="2200" dirty="0" smtClean="0"/>
              <a:t> The incidence in white people in the UK and USA is doubling every 10 years.</a:t>
            </a:r>
          </a:p>
          <a:p>
            <a:pPr>
              <a:buClr>
                <a:srgbClr val="00B0F0"/>
              </a:buClr>
              <a:buFont typeface="Wingdings" pitchFamily="2" charset="2"/>
              <a:buChar char="ü"/>
            </a:pPr>
            <a:r>
              <a:rPr lang="en-US" sz="2200" dirty="0" smtClean="0"/>
              <a:t> There is a higher incidence in white people living near the equator than in temperate zones.</a:t>
            </a:r>
          </a:p>
          <a:p>
            <a:pPr>
              <a:buClr>
                <a:srgbClr val="00B0F0"/>
              </a:buClr>
              <a:buFont typeface="Wingdings" pitchFamily="2" charset="2"/>
              <a:buChar char="ü"/>
            </a:pPr>
            <a:r>
              <a:rPr lang="en-US" sz="2200" dirty="0" smtClean="0"/>
              <a:t> The highest incidence (&gt; 40 per 100 000 per year) is seen in white people living in Australia and New Zealand. </a:t>
            </a:r>
          </a:p>
          <a:p>
            <a:pPr>
              <a:buClr>
                <a:srgbClr val="00B0F0"/>
              </a:buClr>
              <a:buFont typeface="Wingdings" pitchFamily="2" charset="2"/>
              <a:buChar char="ü"/>
            </a:pPr>
            <a:r>
              <a:rPr lang="en-US" sz="2200" dirty="0" smtClean="0"/>
              <a:t> The tumour is rare before puberty and in black people, Asians and Orientals and when it does occur in these races it is most often on the palms, soles or mucous membranes.</a:t>
            </a:r>
          </a:p>
          <a:p>
            <a:pPr>
              <a:buClr>
                <a:srgbClr val="00B0F0"/>
              </a:buClr>
              <a:buFont typeface="Wingdings" pitchFamily="2" charset="2"/>
              <a:buChar char="ü"/>
            </a:pPr>
            <a:r>
              <a:rPr lang="en-US" sz="2200" dirty="0" smtClean="0"/>
              <a:t> Sex ratio is equal in some regions and female preponderance in other areas</a:t>
            </a:r>
            <a:endParaRPr lang="en-US" sz="2200" dirty="0"/>
          </a:p>
        </p:txBody>
      </p:sp>
      <p:sp>
        <p:nvSpPr>
          <p:cNvPr id="4" name="Rectangle 3"/>
          <p:cNvSpPr/>
          <p:nvPr/>
        </p:nvSpPr>
        <p:spPr>
          <a:xfrm>
            <a:off x="533400" y="381000"/>
            <a:ext cx="4479111" cy="584775"/>
          </a:xfrm>
          <a:prstGeom prst="rect">
            <a:avLst/>
          </a:prstGeom>
        </p:spPr>
        <p:txBody>
          <a:bodyPr wrap="none">
            <a:spAutoFit/>
          </a:bodyPr>
          <a:lstStyle/>
          <a:p>
            <a:r>
              <a:rPr lang="en-US" sz="3200" b="1" i="1" dirty="0" smtClean="0">
                <a:solidFill>
                  <a:srgbClr val="FFFF00"/>
                </a:solidFill>
              </a:rPr>
              <a:t>Malignant melanoma</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46</a:t>
            </a:fld>
            <a:endParaRPr lang="en-US" dirty="0"/>
          </a:p>
        </p:txBody>
      </p:sp>
      <p:sp>
        <p:nvSpPr>
          <p:cNvPr id="3" name="Rectangle 2"/>
          <p:cNvSpPr/>
          <p:nvPr/>
        </p:nvSpPr>
        <p:spPr>
          <a:xfrm>
            <a:off x="457200" y="304800"/>
            <a:ext cx="8305800" cy="6124754"/>
          </a:xfrm>
          <a:prstGeom prst="rect">
            <a:avLst/>
          </a:prstGeom>
        </p:spPr>
        <p:txBody>
          <a:bodyPr wrap="square">
            <a:spAutoFit/>
          </a:bodyPr>
          <a:lstStyle/>
          <a:p>
            <a:r>
              <a:rPr lang="en-US" sz="2400" b="1" dirty="0" smtClean="0">
                <a:solidFill>
                  <a:srgbClr val="00B0F0"/>
                </a:solidFill>
                <a:effectLst>
                  <a:outerShdw blurRad="38100" dist="38100" dir="2700000" algn="tl">
                    <a:srgbClr val="000000">
                      <a:alpha val="43137"/>
                    </a:srgbClr>
                  </a:outerShdw>
                </a:effectLst>
              </a:rPr>
              <a:t>Cause of Malignant Melanoma</a:t>
            </a:r>
          </a:p>
          <a:p>
            <a:endParaRPr lang="en-US" sz="2400" b="1" dirty="0" smtClean="0">
              <a:solidFill>
                <a:srgbClr val="00B0F0"/>
              </a:solidFill>
              <a:effectLst>
                <a:outerShdw blurRad="38100" dist="38100" dir="2700000" algn="tl">
                  <a:srgbClr val="000000">
                    <a:alpha val="43137"/>
                  </a:srgbClr>
                </a:outerShdw>
              </a:effectLst>
            </a:endParaRPr>
          </a:p>
          <a:p>
            <a:pPr marL="457200" indent="-457200">
              <a:buAutoNum type="arabicPeriod"/>
            </a:pPr>
            <a:r>
              <a:rPr lang="en-US" sz="2000" dirty="0" smtClean="0">
                <a:solidFill>
                  <a:srgbClr val="FFFF00"/>
                </a:solidFill>
                <a:effectLst>
                  <a:outerShdw blurRad="38100" dist="38100" dir="2700000" algn="tl">
                    <a:srgbClr val="000000">
                      <a:alpha val="43137"/>
                    </a:srgbClr>
                  </a:outerShdw>
                </a:effectLst>
              </a:rPr>
              <a:t>Genetic</a:t>
            </a:r>
            <a:r>
              <a:rPr lang="en-US" sz="2000" dirty="0" smtClean="0">
                <a:effectLst>
                  <a:outerShdw blurRad="38100" dist="38100" dir="2700000" algn="tl">
                    <a:srgbClr val="000000">
                      <a:alpha val="43137"/>
                    </a:srgbClr>
                  </a:outerShdw>
                </a:effectLst>
              </a:rPr>
              <a:t> </a:t>
            </a:r>
          </a:p>
          <a:p>
            <a:pPr marL="457200" indent="-457200"/>
            <a:r>
              <a:rPr lang="en-US" sz="2000" dirty="0" smtClean="0"/>
              <a:t>Susceptibility genes are found in around 6% of cases.</a:t>
            </a:r>
          </a:p>
          <a:p>
            <a:pPr marL="457200" indent="-457200"/>
            <a:r>
              <a:rPr lang="en-US" sz="2000" dirty="0" smtClean="0"/>
              <a:t>Familial melanomas (2 or more first-degree relatives have a melanoma. </a:t>
            </a:r>
          </a:p>
          <a:p>
            <a:pPr marL="457200" indent="-457200"/>
            <a:r>
              <a:rPr lang="en-US" sz="2000" dirty="0" smtClean="0"/>
              <a:t>Melanoma can affect several members of a single family in association with atypical (</a:t>
            </a:r>
            <a:r>
              <a:rPr lang="en-US" sz="2000" dirty="0" smtClean="0">
                <a:solidFill>
                  <a:srgbClr val="FFFF00"/>
                </a:solidFill>
              </a:rPr>
              <a:t>dysplastic</a:t>
            </a:r>
            <a:r>
              <a:rPr lang="en-US" sz="2000" dirty="0" smtClean="0"/>
              <a:t>) nevi.</a:t>
            </a:r>
          </a:p>
          <a:p>
            <a:pPr marL="457200" indent="-457200"/>
            <a:r>
              <a:rPr lang="en-US" sz="2000" dirty="0" smtClean="0"/>
              <a:t>Those of </a:t>
            </a:r>
            <a:r>
              <a:rPr lang="en-US" sz="2000" dirty="0" smtClean="0">
                <a:solidFill>
                  <a:srgbClr val="FFFF00"/>
                </a:solidFill>
              </a:rPr>
              <a:t>Celtic origin </a:t>
            </a:r>
            <a:r>
              <a:rPr lang="en-US" sz="2000" dirty="0" smtClean="0"/>
              <a:t>are especially susceptible. </a:t>
            </a:r>
          </a:p>
          <a:p>
            <a:endParaRPr lang="fr-FR" sz="2000" dirty="0" smtClean="0">
              <a:solidFill>
                <a:srgbClr val="FFFF00"/>
              </a:solidFill>
              <a:effectLst>
                <a:outerShdw blurRad="38100" dist="38100" dir="2700000" algn="tl">
                  <a:srgbClr val="000000">
                    <a:alpha val="43137"/>
                  </a:srgbClr>
                </a:outerShdw>
              </a:effectLst>
            </a:endParaRPr>
          </a:p>
          <a:p>
            <a:r>
              <a:rPr lang="fr-FR" sz="2000" dirty="0" smtClean="0">
                <a:solidFill>
                  <a:srgbClr val="FFFF00"/>
                </a:solidFill>
                <a:effectLst>
                  <a:outerShdw blurRad="38100" dist="38100" dir="2700000" algn="tl">
                    <a:srgbClr val="000000">
                      <a:alpha val="43137"/>
                    </a:srgbClr>
                  </a:outerShdw>
                </a:effectLst>
              </a:rPr>
              <a:t>2. Susceptible phenotypes</a:t>
            </a:r>
            <a:r>
              <a:rPr lang="fr-FR" sz="2000" dirty="0" smtClean="0"/>
              <a:t>: melanomas are </a:t>
            </a:r>
            <a:r>
              <a:rPr lang="en-US" sz="2000" dirty="0" smtClean="0"/>
              <a:t>most common in white people (tan poorly) with blond or red hair and many freckles. </a:t>
            </a:r>
          </a:p>
          <a:p>
            <a:endParaRPr lang="en-US" sz="2000" dirty="0" smtClean="0">
              <a:solidFill>
                <a:srgbClr val="FFFF00"/>
              </a:solidFill>
            </a:endParaRPr>
          </a:p>
          <a:p>
            <a:r>
              <a:rPr lang="en-US" sz="2000" dirty="0" smtClean="0">
                <a:solidFill>
                  <a:srgbClr val="FFFF00"/>
                </a:solidFill>
              </a:rPr>
              <a:t>3.</a:t>
            </a:r>
            <a:r>
              <a:rPr lang="en-US" sz="2000" dirty="0" smtClean="0"/>
              <a:t> </a:t>
            </a:r>
            <a:r>
              <a:rPr lang="en-US" sz="2000" dirty="0" smtClean="0">
                <a:solidFill>
                  <a:srgbClr val="FFFF00"/>
                </a:solidFill>
                <a:effectLst>
                  <a:outerShdw blurRad="38100" dist="38100" dir="2700000" algn="tl">
                    <a:srgbClr val="000000">
                      <a:alpha val="43137"/>
                    </a:srgbClr>
                  </a:outerShdw>
                </a:effectLst>
              </a:rPr>
              <a:t>Environmental factors </a:t>
            </a:r>
            <a:r>
              <a:rPr lang="en-US" sz="2000" dirty="0" smtClean="0"/>
              <a:t>(e.g. sunlight). </a:t>
            </a:r>
          </a:p>
          <a:p>
            <a:pPr marL="457200" indent="-457200"/>
            <a:r>
              <a:rPr lang="en-US" sz="2000" dirty="0" smtClean="0"/>
              <a:t>Episodic exposure of fair-skinned individuals to </a:t>
            </a:r>
            <a:r>
              <a:rPr lang="en-US" sz="2000" dirty="0" smtClean="0">
                <a:solidFill>
                  <a:srgbClr val="FFFF00"/>
                </a:solidFill>
              </a:rPr>
              <a:t>intense sunlight </a:t>
            </a:r>
            <a:r>
              <a:rPr lang="en-US" sz="2000" dirty="0" smtClean="0"/>
              <a:t>is thought to be the main cause of increasing incidence of melanoma worldwide. The number of sunburns seems more </a:t>
            </a:r>
            <a:r>
              <a:rPr lang="fr-FR" sz="2000" dirty="0" smtClean="0"/>
              <a:t>relevant than cumulative ultraviolet radiation dose.</a:t>
            </a:r>
            <a:endParaRPr lang="en-US" sz="2400"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47</a:t>
            </a:fld>
            <a:endParaRPr lang="en-US" dirty="0"/>
          </a:p>
        </p:txBody>
      </p:sp>
      <p:sp>
        <p:nvSpPr>
          <p:cNvPr id="3" name="Rectangle 2"/>
          <p:cNvSpPr/>
          <p:nvPr/>
        </p:nvSpPr>
        <p:spPr>
          <a:xfrm>
            <a:off x="304800" y="304800"/>
            <a:ext cx="8458200" cy="6063198"/>
          </a:xfrm>
          <a:prstGeom prst="rect">
            <a:avLst/>
          </a:prstGeom>
        </p:spPr>
        <p:txBody>
          <a:bodyPr wrap="square">
            <a:spAutoFit/>
          </a:bodyPr>
          <a:lstStyle/>
          <a:p>
            <a:r>
              <a:rPr lang="en-US" sz="2800" dirty="0" smtClean="0">
                <a:solidFill>
                  <a:srgbClr val="FFFF00"/>
                </a:solidFill>
                <a:effectLst>
                  <a:outerShdw blurRad="38100" dist="38100" dir="2700000" algn="tl">
                    <a:srgbClr val="000000">
                      <a:alpha val="43137"/>
                    </a:srgbClr>
                  </a:outerShdw>
                </a:effectLst>
              </a:rPr>
              <a:t>4. </a:t>
            </a:r>
            <a:r>
              <a:rPr lang="en-US" sz="2400" dirty="0" smtClean="0">
                <a:solidFill>
                  <a:srgbClr val="FFFF00"/>
                </a:solidFill>
                <a:effectLst>
                  <a:outerShdw blurRad="38100" dist="38100" dir="2700000" algn="tl">
                    <a:srgbClr val="000000">
                      <a:alpha val="43137"/>
                    </a:srgbClr>
                  </a:outerShdw>
                </a:effectLst>
              </a:rPr>
              <a:t>Pre-existing melanocytic nevi</a:t>
            </a:r>
            <a:r>
              <a:rPr lang="en-US" sz="2400" dirty="0" smtClean="0">
                <a:effectLst>
                  <a:outerShdw blurRad="38100" dist="38100" dir="2700000" algn="tl">
                    <a:srgbClr val="000000">
                      <a:alpha val="43137"/>
                    </a:srgbClr>
                  </a:outerShdw>
                </a:effectLst>
              </a:rPr>
              <a:t>: t</a:t>
            </a:r>
            <a:r>
              <a:rPr lang="en-US" sz="2400" dirty="0" smtClean="0"/>
              <a:t>he risk of developing a melanoma is highest in those with atypical nevi, congenital melanocytic nevi or many banal melanocytic nevi. A pre-existing melanocytic nevus is seen histologically in about 30% of malignant melanomas. </a:t>
            </a:r>
            <a:endParaRPr lang="en-US" sz="2400" i="1" dirty="0" smtClean="0">
              <a:solidFill>
                <a:srgbClr val="00B0F0"/>
              </a:solidFill>
              <a:effectLst>
                <a:outerShdw blurRad="38100" dist="38100" dir="2700000" algn="tl">
                  <a:srgbClr val="000000">
                    <a:alpha val="43137"/>
                  </a:srgbClr>
                </a:outerShdw>
              </a:effectLst>
            </a:endParaRPr>
          </a:p>
          <a:p>
            <a:endParaRPr lang="en-US" sz="2400" i="1" dirty="0" smtClean="0">
              <a:solidFill>
                <a:srgbClr val="00B0F0"/>
              </a:solidFill>
              <a:effectLst>
                <a:outerShdw blurRad="38100" dist="38100" dir="2700000" algn="tl">
                  <a:srgbClr val="000000">
                    <a:alpha val="43137"/>
                  </a:srgbClr>
                </a:outerShdw>
              </a:effectLst>
            </a:endParaRPr>
          </a:p>
          <a:p>
            <a:r>
              <a:rPr lang="en-US" sz="2400" b="1" i="1" dirty="0" smtClean="0">
                <a:solidFill>
                  <a:srgbClr val="00B0F0"/>
                </a:solidFill>
                <a:effectLst>
                  <a:outerShdw blurRad="38100" dist="38100" dir="2700000" algn="tl">
                    <a:srgbClr val="000000">
                      <a:alpha val="43137"/>
                    </a:srgbClr>
                  </a:outerShdw>
                </a:effectLst>
              </a:rPr>
              <a:t>Prevention and early diagnosis</a:t>
            </a:r>
          </a:p>
          <a:p>
            <a:r>
              <a:rPr lang="en-US" sz="2400" dirty="0" smtClean="0"/>
              <a:t>1. Protection of skin from ultraviolet radiation is critical. This is best done by avoiding exposure of skin to sunlight, tanning booths and using tight-weave clothing, hats and sunscreens.</a:t>
            </a:r>
          </a:p>
          <a:p>
            <a:r>
              <a:rPr lang="en-US" sz="2400" dirty="0" smtClean="0"/>
              <a:t>2. Early diagnosis </a:t>
            </a:r>
            <a:r>
              <a:rPr lang="en-US" sz="2400" dirty="0" smtClean="0"/>
              <a:t>is important. </a:t>
            </a:r>
            <a:r>
              <a:rPr lang="en-US" sz="2400" dirty="0" smtClean="0"/>
              <a:t>Melanoma publicity campaigns, regular self-examination and the education of primary care physicians have all played their part in reducing the mortality rate from melanoma.</a:t>
            </a:r>
            <a:endParaRPr lang="en-US" sz="2400"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48</a:t>
            </a:fld>
            <a:endParaRPr lang="en-US" dirty="0"/>
          </a:p>
        </p:txBody>
      </p:sp>
      <p:sp>
        <p:nvSpPr>
          <p:cNvPr id="3" name="Rectangle 2"/>
          <p:cNvSpPr/>
          <p:nvPr/>
        </p:nvSpPr>
        <p:spPr>
          <a:xfrm>
            <a:off x="381000" y="533400"/>
            <a:ext cx="8382000" cy="4431983"/>
          </a:xfrm>
          <a:prstGeom prst="rect">
            <a:avLst/>
          </a:prstGeom>
        </p:spPr>
        <p:txBody>
          <a:bodyPr wrap="square">
            <a:spAutoFit/>
          </a:bodyPr>
          <a:lstStyle/>
          <a:p>
            <a:r>
              <a:rPr lang="en-US" sz="2400" dirty="0" smtClean="0">
                <a:solidFill>
                  <a:srgbClr val="00B0F0"/>
                </a:solidFill>
                <a:effectLst>
                  <a:outerShdw blurRad="38100" dist="38100" dir="2700000" algn="tl">
                    <a:srgbClr val="000000">
                      <a:alpha val="43137"/>
                    </a:srgbClr>
                  </a:outerShdw>
                </a:effectLst>
              </a:rPr>
              <a:t>Clinical features</a:t>
            </a:r>
          </a:p>
          <a:p>
            <a:r>
              <a:rPr lang="en-US" sz="2400" dirty="0" smtClean="0"/>
              <a:t>Eighty per cent of invasive melanomas are preceded by a superficial and radial growth phase, shown clinically as the expansion of an irregularly pigmented macule or plaque. </a:t>
            </a:r>
          </a:p>
          <a:p>
            <a:r>
              <a:rPr lang="en-US" sz="2400" dirty="0" smtClean="0"/>
              <a:t>Most melanomas are multicolored mixtures of black, brown, blue, tan and pink. Their margins are irregular with reniform projections and notches. Malignant cells are at first usually confined to the epidermis and uppermost dermis, but eventually invade more deeply and may metastasize.</a:t>
            </a:r>
          </a:p>
          <a:p>
            <a:endParaRPr lang="en-US" dirty="0" smtClean="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49</a:t>
            </a:fld>
            <a:endParaRPr lang="en-US" dirty="0"/>
          </a:p>
        </p:txBody>
      </p:sp>
      <p:sp>
        <p:nvSpPr>
          <p:cNvPr id="3" name="Rectangle 2"/>
          <p:cNvSpPr/>
          <p:nvPr/>
        </p:nvSpPr>
        <p:spPr>
          <a:xfrm>
            <a:off x="457200" y="685800"/>
            <a:ext cx="8305800" cy="4893647"/>
          </a:xfrm>
          <a:prstGeom prst="rect">
            <a:avLst/>
          </a:prstGeom>
        </p:spPr>
        <p:txBody>
          <a:bodyPr wrap="square">
            <a:spAutoFit/>
          </a:bodyPr>
          <a:lstStyle/>
          <a:p>
            <a:r>
              <a:rPr lang="en-US" sz="2400" dirty="0" smtClean="0">
                <a:solidFill>
                  <a:srgbClr val="FFFF00"/>
                </a:solidFill>
                <a:effectLst>
                  <a:outerShdw blurRad="38100" dist="38100" dir="2700000" algn="tl">
                    <a:srgbClr val="000000">
                      <a:alpha val="43137"/>
                    </a:srgbClr>
                  </a:outerShdw>
                </a:effectLst>
              </a:rPr>
              <a:t>Types of malignant melanoma: </a:t>
            </a:r>
            <a:r>
              <a:rPr lang="en-US" sz="2400" dirty="0" smtClean="0">
                <a:effectLst>
                  <a:outerShdw blurRad="38100" dist="38100" dir="2700000" algn="tl">
                    <a:srgbClr val="000000">
                      <a:alpha val="43137"/>
                    </a:srgbClr>
                  </a:outerShdw>
                </a:effectLst>
              </a:rPr>
              <a:t>Four main types:</a:t>
            </a:r>
            <a:endParaRPr lang="en-US" sz="2400" dirty="0" smtClean="0">
              <a:solidFill>
                <a:srgbClr val="FFFF00"/>
              </a:solidFill>
              <a:effectLst>
                <a:outerShdw blurRad="38100" dist="38100" dir="2700000" algn="tl">
                  <a:srgbClr val="000000">
                    <a:alpha val="43137"/>
                  </a:srgbClr>
                </a:outerShdw>
              </a:effectLst>
            </a:endParaRPr>
          </a:p>
          <a:p>
            <a:r>
              <a:rPr lang="en-US" sz="2400" dirty="0" smtClean="0">
                <a:solidFill>
                  <a:srgbClr val="00B0F0"/>
                </a:solidFill>
                <a:effectLst>
                  <a:outerShdw blurRad="38100" dist="38100" dir="2700000" algn="tl">
                    <a:srgbClr val="000000">
                      <a:alpha val="43137"/>
                    </a:srgbClr>
                  </a:outerShdw>
                </a:effectLst>
              </a:rPr>
              <a:t>1. </a:t>
            </a:r>
            <a:r>
              <a:rPr lang="en-US" sz="2400" i="1" dirty="0" smtClean="0">
                <a:solidFill>
                  <a:srgbClr val="00B0F0"/>
                </a:solidFill>
                <a:effectLst>
                  <a:outerShdw blurRad="38100" dist="38100" dir="2700000" algn="tl">
                    <a:srgbClr val="000000">
                      <a:alpha val="43137"/>
                    </a:srgbClr>
                  </a:outerShdw>
                </a:effectLst>
              </a:rPr>
              <a:t>Lentigo maligna melanoma </a:t>
            </a:r>
            <a:r>
              <a:rPr lang="en-US" sz="2400" dirty="0" smtClean="0">
                <a:effectLst>
                  <a:outerShdw blurRad="38100" dist="38100" dir="2700000" algn="tl">
                    <a:srgbClr val="000000">
                      <a:alpha val="43137"/>
                    </a:srgbClr>
                  </a:outerShdw>
                </a:effectLst>
              </a:rPr>
              <a:t>occurs on the exposed </a:t>
            </a:r>
            <a:r>
              <a:rPr lang="en-US" sz="2400" dirty="0" smtClean="0"/>
              <a:t>skin of the elderly. An irregularly pigmented, irregularly shaped macule (a </a:t>
            </a:r>
            <a:r>
              <a:rPr lang="en-US" sz="2400" dirty="0" smtClean="0">
                <a:solidFill>
                  <a:srgbClr val="00B0F0"/>
                </a:solidFill>
              </a:rPr>
              <a:t>lentigo maligna</a:t>
            </a:r>
            <a:r>
              <a:rPr lang="en-US" sz="2400" dirty="0" smtClean="0"/>
              <a:t>) may have been enlarging slowly for many years as an in situ melanoma before an invasive nodule (the </a:t>
            </a:r>
            <a:r>
              <a:rPr lang="en-US" sz="2400" dirty="0" smtClean="0">
                <a:solidFill>
                  <a:srgbClr val="00B0F0"/>
                </a:solidFill>
              </a:rPr>
              <a:t>lentigo maligna melanoma</a:t>
            </a:r>
            <a:r>
              <a:rPr lang="en-US" sz="2400" dirty="0" smtClean="0"/>
              <a:t>) appears.</a:t>
            </a:r>
          </a:p>
          <a:p>
            <a:endParaRPr lang="en-US" sz="2400" b="1" dirty="0" smtClean="0"/>
          </a:p>
          <a:p>
            <a:r>
              <a:rPr lang="en-US" sz="2400" dirty="0" smtClean="0">
                <a:solidFill>
                  <a:srgbClr val="00B0F0"/>
                </a:solidFill>
                <a:effectLst>
                  <a:outerShdw blurRad="38100" dist="38100" dir="2700000" algn="tl">
                    <a:srgbClr val="000000">
                      <a:alpha val="43137"/>
                    </a:srgbClr>
                  </a:outerShdw>
                </a:effectLst>
              </a:rPr>
              <a:t>2. Superficial spreading melanoma </a:t>
            </a:r>
            <a:r>
              <a:rPr lang="en-US" sz="2400" dirty="0" smtClean="0"/>
              <a:t>is the most common type in Caucasoids. Its radial growth phase shows varied colors and is often palpable. A nodule coming up within such a plaque signifies deep dermal invasion and a poor prognosis.</a:t>
            </a: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50</a:t>
            </a:fld>
            <a:endParaRPr lang="en-US" dirty="0"/>
          </a:p>
        </p:txBody>
      </p:sp>
      <p:sp>
        <p:nvSpPr>
          <p:cNvPr id="3" name="Rectangle 2"/>
          <p:cNvSpPr/>
          <p:nvPr/>
        </p:nvSpPr>
        <p:spPr>
          <a:xfrm>
            <a:off x="533400" y="533400"/>
            <a:ext cx="8001000" cy="3785652"/>
          </a:xfrm>
          <a:prstGeom prst="rect">
            <a:avLst/>
          </a:prstGeom>
        </p:spPr>
        <p:txBody>
          <a:bodyPr wrap="square">
            <a:spAutoFit/>
          </a:bodyPr>
          <a:lstStyle/>
          <a:p>
            <a:r>
              <a:rPr lang="en-US" sz="2400" dirty="0" smtClean="0">
                <a:solidFill>
                  <a:srgbClr val="00B0F0"/>
                </a:solidFill>
              </a:rPr>
              <a:t>3. Acral lentiginous melanoma</a:t>
            </a:r>
            <a:r>
              <a:rPr lang="en-US" sz="2400" dirty="0" smtClean="0"/>
              <a:t>: occurs on the palms and soles and, although rare in Caucasoids, is the most common type in Chinese and Japanese people. The invasive phase is again signaled by a nodule coming up within an irregularly pigmented macule or patch.</a:t>
            </a:r>
          </a:p>
          <a:p>
            <a:endParaRPr lang="en-US" sz="2400" dirty="0" smtClean="0"/>
          </a:p>
          <a:p>
            <a:r>
              <a:rPr lang="en-US" sz="2400" dirty="0" smtClean="0">
                <a:solidFill>
                  <a:srgbClr val="00B0F0"/>
                </a:solidFill>
                <a:effectLst>
                  <a:outerShdw blurRad="38100" dist="38100" dir="2700000" algn="tl">
                    <a:srgbClr val="000000">
                      <a:alpha val="43137"/>
                    </a:srgbClr>
                  </a:outerShdw>
                </a:effectLst>
              </a:rPr>
              <a:t>4. </a:t>
            </a:r>
            <a:r>
              <a:rPr lang="en-US" sz="2400" i="1" dirty="0" smtClean="0">
                <a:solidFill>
                  <a:srgbClr val="00B0F0"/>
                </a:solidFill>
                <a:effectLst>
                  <a:outerShdw blurRad="38100" dist="38100" dir="2700000" algn="tl">
                    <a:srgbClr val="000000">
                      <a:alpha val="43137"/>
                    </a:srgbClr>
                  </a:outerShdw>
                </a:effectLst>
              </a:rPr>
              <a:t>Nodular melanoma</a:t>
            </a:r>
            <a:r>
              <a:rPr lang="en-US" sz="2400" i="1" dirty="0" smtClean="0">
                <a:effectLst>
                  <a:outerShdw blurRad="38100" dist="38100" dir="2700000" algn="tl">
                    <a:srgbClr val="000000">
                      <a:alpha val="43137"/>
                    </a:srgbClr>
                  </a:outerShdw>
                </a:effectLst>
              </a:rPr>
              <a:t>: appears as a pigmented</a:t>
            </a:r>
          </a:p>
          <a:p>
            <a:r>
              <a:rPr lang="en-US" sz="2400" dirty="0" smtClean="0"/>
              <a:t>nodule with no preceding </a:t>
            </a:r>
            <a:r>
              <a:rPr lang="en-US" sz="2400" i="1" dirty="0" smtClean="0"/>
              <a:t>in situ phase. </a:t>
            </a:r>
            <a:r>
              <a:rPr lang="en-US" sz="2400" dirty="0" smtClean="0">
                <a:solidFill>
                  <a:srgbClr val="FFFF00"/>
                </a:solidFill>
                <a:effectLst>
                  <a:outerShdw blurRad="38100" dist="38100" dir="2700000" algn="tl">
                    <a:srgbClr val="000000">
                      <a:alpha val="43137"/>
                    </a:srgbClr>
                  </a:outerShdw>
                </a:effectLst>
              </a:rPr>
              <a:t>It is the most rapidly growing and aggressive type. </a:t>
            </a:r>
            <a:endParaRPr lang="en-US" sz="2400"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51</a:t>
            </a:fld>
            <a:endParaRPr lang="en-US" dirty="0"/>
          </a:p>
        </p:txBody>
      </p:sp>
      <p:sp>
        <p:nvSpPr>
          <p:cNvPr id="3" name="Rectangle 2"/>
          <p:cNvSpPr/>
          <p:nvPr/>
        </p:nvSpPr>
        <p:spPr>
          <a:xfrm>
            <a:off x="609600" y="762000"/>
            <a:ext cx="8077200" cy="5262979"/>
          </a:xfrm>
          <a:prstGeom prst="rect">
            <a:avLst/>
          </a:prstGeom>
        </p:spPr>
        <p:txBody>
          <a:bodyPr wrap="square">
            <a:spAutoFit/>
          </a:bodyPr>
          <a:lstStyle/>
          <a:p>
            <a:r>
              <a:rPr lang="en-US" sz="2400" dirty="0" smtClean="0"/>
              <a:t>Melanomas can also described by their color, site and degree of spread.</a:t>
            </a:r>
          </a:p>
          <a:p>
            <a:pPr marL="457200" indent="-457200">
              <a:buAutoNum type="arabicPeriod"/>
            </a:pPr>
            <a:r>
              <a:rPr lang="en-US" sz="2400" i="1" dirty="0" smtClean="0">
                <a:solidFill>
                  <a:srgbClr val="FFFF00"/>
                </a:solidFill>
              </a:rPr>
              <a:t>Totally amelanotic melanomas </a:t>
            </a:r>
            <a:r>
              <a:rPr lang="en-US" sz="2400" i="1" dirty="0" smtClean="0"/>
              <a:t>are rare </a:t>
            </a:r>
            <a:r>
              <a:rPr lang="en-US" sz="2400" dirty="0" smtClean="0"/>
              <a:t>and occur especially on the soles of the feet. Flecks of pigment can usually be seen with a lens. </a:t>
            </a:r>
          </a:p>
          <a:p>
            <a:pPr marL="457200" indent="-457200">
              <a:buAutoNum type="arabicPeriod"/>
            </a:pPr>
            <a:r>
              <a:rPr lang="en-US" sz="2400" dirty="0" smtClean="0">
                <a:solidFill>
                  <a:srgbClr val="FFFF00"/>
                </a:solidFill>
              </a:rPr>
              <a:t>Desmoplastic melanomas </a:t>
            </a:r>
            <a:r>
              <a:rPr lang="en-US" sz="2400" dirty="0" smtClean="0"/>
              <a:t>are rare. They are seen most often on the head, neck, palms and soles. They are sometimes amelanotic.</a:t>
            </a:r>
          </a:p>
          <a:p>
            <a:pPr marL="457200" indent="-457200">
              <a:buAutoNum type="arabicPeriod"/>
            </a:pPr>
            <a:r>
              <a:rPr lang="en-US" sz="2400" i="1" dirty="0" smtClean="0">
                <a:solidFill>
                  <a:srgbClr val="FFFF00"/>
                </a:solidFill>
              </a:rPr>
              <a:t>Subungual melanomas </a:t>
            </a:r>
            <a:r>
              <a:rPr lang="en-US" sz="2400" i="1" dirty="0" smtClean="0"/>
              <a:t>are painless areas of pigmentation </a:t>
            </a:r>
            <a:r>
              <a:rPr lang="en-US" sz="2400" dirty="0" smtClean="0"/>
              <a:t>expanding under the nail and onto the nail fold (</a:t>
            </a:r>
            <a:r>
              <a:rPr lang="en-US" sz="2400" dirty="0" smtClean="0">
                <a:solidFill>
                  <a:srgbClr val="00B0F0"/>
                </a:solidFill>
                <a:effectLst>
                  <a:outerShdw blurRad="38100" dist="38100" dir="2700000" algn="tl">
                    <a:srgbClr val="000000">
                      <a:alpha val="43137"/>
                    </a:srgbClr>
                  </a:outerShdw>
                </a:effectLst>
              </a:rPr>
              <a:t>Hutchinson’s sign</a:t>
            </a:r>
            <a:r>
              <a:rPr lang="en-US" sz="2400" dirty="0" smtClean="0"/>
              <a:t>).</a:t>
            </a:r>
          </a:p>
          <a:p>
            <a:pPr marL="457200" indent="-457200">
              <a:buAutoNum type="arabicPeriod"/>
            </a:pPr>
            <a:r>
              <a:rPr lang="en-US" sz="2400" i="1" dirty="0" smtClean="0">
                <a:solidFill>
                  <a:srgbClr val="FFFF00"/>
                </a:solidFill>
              </a:rPr>
              <a:t>Metastatic melanoma </a:t>
            </a:r>
            <a:r>
              <a:rPr lang="en-US" sz="2400" i="1" dirty="0" smtClean="0"/>
              <a:t>has spread to surrounding</a:t>
            </a:r>
          </a:p>
          <a:p>
            <a:r>
              <a:rPr lang="en-US" sz="2400" dirty="0" smtClean="0"/>
              <a:t>skin, regional lymph nodes or to other organs. At</a:t>
            </a:r>
          </a:p>
          <a:p>
            <a:r>
              <a:rPr lang="en-US" sz="2400" dirty="0" smtClean="0"/>
              <a:t>this stage it can rarely be cured.</a:t>
            </a:r>
            <a:endParaRPr lang="en-US" sz="2400"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52</a:t>
            </a:fld>
            <a:endParaRPr lang="en-US"/>
          </a:p>
        </p:txBody>
      </p:sp>
      <p:pic>
        <p:nvPicPr>
          <p:cNvPr id="3" name="Picture 2" descr="C:\Documents and Settings\XPPRESP3\My Documents\My Pictures\Published Photos\1176_1.jpg"/>
          <p:cNvPicPr>
            <a:picLocks noChangeAspect="1" noChangeArrowheads="1"/>
          </p:cNvPicPr>
          <p:nvPr/>
        </p:nvPicPr>
        <p:blipFill>
          <a:blip r:embed="rId3"/>
          <a:srcRect/>
          <a:stretch>
            <a:fillRect/>
          </a:stretch>
        </p:blipFill>
        <p:spPr bwMode="auto">
          <a:xfrm>
            <a:off x="1143000" y="685800"/>
            <a:ext cx="6705600" cy="5659337"/>
          </a:xfrm>
          <a:prstGeom prst="rect">
            <a:avLst/>
          </a:prstGeom>
          <a:ln w="228600" cap="sq" cmpd="thickThin">
            <a:solidFill>
              <a:srgbClr val="00B0F0"/>
            </a:solidFill>
            <a:prstDash val="solid"/>
            <a:miter lim="800000"/>
          </a:ln>
          <a:effectLst>
            <a:innerShdw blurRad="76200">
              <a:srgbClr val="000000"/>
            </a:innerShdw>
          </a:effectLst>
        </p:spPr>
      </p:pic>
      <p:sp>
        <p:nvSpPr>
          <p:cNvPr id="4" name="TextBox 3"/>
          <p:cNvSpPr txBox="1"/>
          <p:nvPr/>
        </p:nvSpPr>
        <p:spPr>
          <a:xfrm>
            <a:off x="2438400" y="5791200"/>
            <a:ext cx="4572000" cy="461665"/>
          </a:xfrm>
          <a:prstGeom prst="rect">
            <a:avLst/>
          </a:prstGeom>
          <a:noFill/>
        </p:spPr>
        <p:txBody>
          <a:bodyPr wrap="square" rtlCol="0">
            <a:spAutoFit/>
          </a:bodyPr>
          <a:lstStyle/>
          <a:p>
            <a:pPr algn="ctr"/>
            <a:r>
              <a:rPr lang="en-US" sz="2400" b="1" dirty="0" smtClean="0">
                <a:solidFill>
                  <a:srgbClr val="FF0000"/>
                </a:solidFill>
                <a:effectLst>
                  <a:outerShdw blurRad="38100" dist="38100" dir="2700000" algn="tl">
                    <a:srgbClr val="000000">
                      <a:alpha val="43137"/>
                    </a:srgbClr>
                  </a:outerShdw>
                </a:effectLst>
              </a:rPr>
              <a:t>Lentigo maligna melanoma</a:t>
            </a:r>
            <a:endParaRPr lang="en-US" sz="2400" b="1" dirty="0">
              <a:solidFill>
                <a:srgbClr val="FF00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53</a:t>
            </a:fld>
            <a:endParaRPr lang="en-US"/>
          </a:p>
        </p:txBody>
      </p:sp>
      <p:pic>
        <p:nvPicPr>
          <p:cNvPr id="1026" name="Picture 2" descr="C:\Users\Nameer\Desktop\DSC00549.JPG"/>
          <p:cNvPicPr>
            <a:picLocks noChangeAspect="1" noChangeArrowheads="1"/>
          </p:cNvPicPr>
          <p:nvPr/>
        </p:nvPicPr>
        <p:blipFill>
          <a:blip r:embed="rId3"/>
          <a:srcRect/>
          <a:stretch>
            <a:fillRect/>
          </a:stretch>
        </p:blipFill>
        <p:spPr bwMode="auto">
          <a:xfrm>
            <a:off x="762000" y="533400"/>
            <a:ext cx="7696200" cy="5772150"/>
          </a:xfrm>
          <a:prstGeom prst="rect">
            <a:avLst/>
          </a:prstGeom>
          <a:ln w="228600" cap="sq" cmpd="thickThin">
            <a:solidFill>
              <a:srgbClr val="00FF00"/>
            </a:solidFill>
            <a:prstDash val="solid"/>
            <a:miter lim="800000"/>
          </a:ln>
          <a:effectLst>
            <a:innerShdw blurRad="76200">
              <a:srgbClr val="000000"/>
            </a:innerShdw>
          </a:effectLst>
        </p:spPr>
      </p:pic>
      <p:sp>
        <p:nvSpPr>
          <p:cNvPr id="4" name="TextBox 3"/>
          <p:cNvSpPr txBox="1"/>
          <p:nvPr/>
        </p:nvSpPr>
        <p:spPr>
          <a:xfrm>
            <a:off x="762000" y="5562600"/>
            <a:ext cx="7848600" cy="707886"/>
          </a:xfrm>
          <a:prstGeom prst="rect">
            <a:avLst/>
          </a:prstGeom>
          <a:noFill/>
        </p:spPr>
        <p:txBody>
          <a:bodyPr wrap="square" rtlCol="0">
            <a:spAutoFit/>
          </a:bodyPr>
          <a:lstStyle/>
          <a:p>
            <a:pPr algn="ctr"/>
            <a:r>
              <a:rPr lang="en-US" sz="2000" b="1" dirty="0" smtClean="0">
                <a:solidFill>
                  <a:srgbClr val="FFFF00"/>
                </a:solidFill>
                <a:effectLst>
                  <a:outerShdw blurRad="38100" dist="38100" dir="2700000" algn="tl">
                    <a:srgbClr val="000000">
                      <a:alpha val="43137"/>
                    </a:srgbClr>
                  </a:outerShdw>
                </a:effectLst>
              </a:rPr>
              <a:t>Nodule developed within a lentigo maligna signaling lentigo maligna melanoma</a:t>
            </a:r>
            <a:endParaRPr lang="en-US" sz="20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54</a:t>
            </a:fld>
            <a:endParaRPr lang="en-US"/>
          </a:p>
        </p:txBody>
      </p:sp>
      <p:pic>
        <p:nvPicPr>
          <p:cNvPr id="3" name="Picture 3"/>
          <p:cNvPicPr>
            <a:picLocks noChangeAspect="1" noChangeArrowheads="1"/>
          </p:cNvPicPr>
          <p:nvPr/>
        </p:nvPicPr>
        <p:blipFill>
          <a:blip r:embed="rId3"/>
          <a:srcRect/>
          <a:stretch>
            <a:fillRect/>
          </a:stretch>
        </p:blipFill>
        <p:spPr bwMode="auto">
          <a:xfrm>
            <a:off x="4791752" y="534335"/>
            <a:ext cx="3895047" cy="5866466"/>
          </a:xfrm>
          <a:prstGeom prst="rect">
            <a:avLst/>
          </a:prstGeom>
          <a:ln w="228600" cap="sq" cmpd="thickThin">
            <a:solidFill>
              <a:srgbClr val="FFC000"/>
            </a:solidFill>
            <a:prstDash val="solid"/>
            <a:miter lim="800000"/>
          </a:ln>
          <a:effectLst>
            <a:innerShdw blurRad="76200">
              <a:srgbClr val="000000"/>
            </a:innerShdw>
          </a:effectLst>
        </p:spPr>
      </p:pic>
      <p:sp>
        <p:nvSpPr>
          <p:cNvPr id="4" name="Rectangle 3"/>
          <p:cNvSpPr/>
          <p:nvPr/>
        </p:nvSpPr>
        <p:spPr>
          <a:xfrm rot="19553128">
            <a:off x="133168" y="1920380"/>
            <a:ext cx="4536871" cy="1323439"/>
          </a:xfrm>
          <a:prstGeom prst="rect">
            <a:avLst/>
          </a:prstGeom>
        </p:spPr>
        <p:txBody>
          <a:bodyPr wrap="square">
            <a:spAutoFit/>
          </a:bodyPr>
          <a:lstStyle/>
          <a:p>
            <a:pPr algn="ctr"/>
            <a:r>
              <a:rPr lang="en-US" sz="2000" dirty="0" smtClean="0"/>
              <a:t>An old lady with a lentigo maligna ignored too long. Now she has a frankly invasive melanoma within it (the darker area)</a:t>
            </a:r>
            <a:endParaRPr lang="en-US" sz="2000" dirty="0"/>
          </a:p>
        </p:txBody>
      </p:sp>
    </p:spTree>
  </p:cSld>
  <p:clrMapOvr>
    <a:masterClrMapping/>
  </p:clrMapOvr>
  <p:transition>
    <p:wipe dir="d"/>
    <p:sndAc>
      <p:stSnd>
        <p:snd r:embed="rId2" name="chimes.wav" builtIn="1"/>
      </p:stSnd>
    </p:sndAc>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55</a:t>
            </a:fld>
            <a:endParaRPr lang="en-US"/>
          </a:p>
        </p:txBody>
      </p:sp>
      <p:pic>
        <p:nvPicPr>
          <p:cNvPr id="8194" name="Picture 2" descr="C:\Users\Nameer\Desktop\SSMM.jpg"/>
          <p:cNvPicPr>
            <a:picLocks noChangeAspect="1" noChangeArrowheads="1"/>
          </p:cNvPicPr>
          <p:nvPr/>
        </p:nvPicPr>
        <p:blipFill>
          <a:blip r:embed="rId3"/>
          <a:srcRect/>
          <a:stretch>
            <a:fillRect/>
          </a:stretch>
        </p:blipFill>
        <p:spPr bwMode="auto">
          <a:xfrm>
            <a:off x="990600" y="609600"/>
            <a:ext cx="7239000" cy="5429250"/>
          </a:xfrm>
          <a:prstGeom prst="rect">
            <a:avLst/>
          </a:prstGeom>
          <a:ln w="228600" cap="sq" cmpd="thickThin">
            <a:solidFill>
              <a:srgbClr val="FFFF00"/>
            </a:solidFill>
            <a:prstDash val="solid"/>
            <a:miter lim="800000"/>
          </a:ln>
          <a:effectLst>
            <a:innerShdw blurRad="76200">
              <a:srgbClr val="000000"/>
            </a:innerShdw>
          </a:effectLst>
        </p:spPr>
      </p:pic>
      <p:sp>
        <p:nvSpPr>
          <p:cNvPr id="4" name="TextBox 3"/>
          <p:cNvSpPr txBox="1"/>
          <p:nvPr/>
        </p:nvSpPr>
        <p:spPr>
          <a:xfrm>
            <a:off x="2819400" y="5562600"/>
            <a:ext cx="5334000" cy="461665"/>
          </a:xfrm>
          <a:prstGeom prst="rect">
            <a:avLst/>
          </a:prstGeom>
          <a:noFill/>
        </p:spPr>
        <p:txBody>
          <a:bodyPr wrap="square" rtlCol="0">
            <a:spAutoFit/>
          </a:bodyPr>
          <a:lstStyle/>
          <a:p>
            <a:pPr algn="ctr"/>
            <a:r>
              <a:rPr lang="en-US" sz="2400" b="1" dirty="0" smtClean="0">
                <a:solidFill>
                  <a:schemeClr val="bg1"/>
                </a:solidFill>
                <a:effectLst>
                  <a:outerShdw blurRad="38100" dist="38100" dir="2700000" algn="tl">
                    <a:srgbClr val="000000">
                      <a:alpha val="43137"/>
                    </a:srgbClr>
                  </a:outerShdw>
                </a:effectLst>
              </a:rPr>
              <a:t>Superficial spreading melanoma</a:t>
            </a:r>
            <a:endParaRPr lang="en-US" sz="2400" b="1" dirty="0">
              <a:solidFill>
                <a:schemeClr val="bg1"/>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56</a:t>
            </a:fld>
            <a:endParaRPr lang="en-US"/>
          </a:p>
        </p:txBody>
      </p:sp>
      <p:pic>
        <p:nvPicPr>
          <p:cNvPr id="9218" name="Picture 2" descr="C:\Users\Nameer\Desktop\SSMM 2.jpg"/>
          <p:cNvPicPr>
            <a:picLocks noChangeAspect="1" noChangeArrowheads="1"/>
          </p:cNvPicPr>
          <p:nvPr/>
        </p:nvPicPr>
        <p:blipFill>
          <a:blip r:embed="rId3"/>
          <a:srcRect/>
          <a:stretch>
            <a:fillRect/>
          </a:stretch>
        </p:blipFill>
        <p:spPr bwMode="auto">
          <a:xfrm>
            <a:off x="533400" y="533400"/>
            <a:ext cx="7993653" cy="5667375"/>
          </a:xfrm>
          <a:prstGeom prst="rect">
            <a:avLst/>
          </a:prstGeom>
          <a:ln w="228600" cap="sq" cmpd="thickThin">
            <a:solidFill>
              <a:srgbClr val="00FF00"/>
            </a:solidFill>
            <a:prstDash val="solid"/>
            <a:miter lim="800000"/>
          </a:ln>
          <a:effectLst>
            <a:innerShdw blurRad="76200">
              <a:srgbClr val="000000"/>
            </a:innerShdw>
          </a:effectLst>
        </p:spPr>
      </p:pic>
      <p:sp>
        <p:nvSpPr>
          <p:cNvPr id="4" name="Rectangle 3"/>
          <p:cNvSpPr/>
          <p:nvPr/>
        </p:nvSpPr>
        <p:spPr>
          <a:xfrm>
            <a:off x="1752600" y="5791200"/>
            <a:ext cx="5562600" cy="369332"/>
          </a:xfrm>
          <a:prstGeom prst="rect">
            <a:avLst/>
          </a:prstGeom>
        </p:spPr>
        <p:txBody>
          <a:bodyPr wrap="square">
            <a:spAutoFit/>
          </a:bodyPr>
          <a:lstStyle/>
          <a:p>
            <a:pPr algn="ctr"/>
            <a:r>
              <a:rPr lang="en-US" b="1" dirty="0" smtClean="0">
                <a:solidFill>
                  <a:schemeClr val="bg1"/>
                </a:solidFill>
                <a:effectLst>
                  <a:outerShdw blurRad="38100" dist="38100" dir="2700000" algn="tl">
                    <a:srgbClr val="000000">
                      <a:alpha val="43137"/>
                    </a:srgbClr>
                  </a:outerShdw>
                </a:effectLst>
              </a:rPr>
              <a:t>Superficial spreading melanoma near the eye</a:t>
            </a:r>
            <a:endParaRPr lang="en-US" b="1" dirty="0">
              <a:solidFill>
                <a:schemeClr val="bg1"/>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57</a:t>
            </a:fld>
            <a:endParaRPr lang="en-US"/>
          </a:p>
        </p:txBody>
      </p:sp>
      <p:pic>
        <p:nvPicPr>
          <p:cNvPr id="5122" name="Picture 2" descr="C:\Users\Nameer\Desktop\Mixed.jpg"/>
          <p:cNvPicPr>
            <a:picLocks noChangeAspect="1" noChangeArrowheads="1"/>
          </p:cNvPicPr>
          <p:nvPr/>
        </p:nvPicPr>
        <p:blipFill>
          <a:blip r:embed="rId3"/>
          <a:srcRect/>
          <a:stretch>
            <a:fillRect/>
          </a:stretch>
        </p:blipFill>
        <p:spPr bwMode="auto">
          <a:xfrm>
            <a:off x="457200" y="381000"/>
            <a:ext cx="8343441" cy="5410200"/>
          </a:xfrm>
          <a:prstGeom prst="rect">
            <a:avLst/>
          </a:prstGeom>
          <a:noFill/>
        </p:spPr>
      </p:pic>
      <p:sp>
        <p:nvSpPr>
          <p:cNvPr id="4" name="TextBox 3"/>
          <p:cNvSpPr txBox="1"/>
          <p:nvPr/>
        </p:nvSpPr>
        <p:spPr>
          <a:xfrm>
            <a:off x="685800" y="5943600"/>
            <a:ext cx="77724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Acral lentiginous melanoma involving the forefoot</a:t>
            </a: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58</a:t>
            </a:fld>
            <a:endParaRPr lang="en-US"/>
          </a:p>
        </p:txBody>
      </p:sp>
      <p:pic>
        <p:nvPicPr>
          <p:cNvPr id="2050" name="Picture 2" descr="C:\Users\Nameer\Desktop\DSC02388 (2).jpg"/>
          <p:cNvPicPr>
            <a:picLocks noChangeAspect="1" noChangeArrowheads="1"/>
          </p:cNvPicPr>
          <p:nvPr/>
        </p:nvPicPr>
        <p:blipFill>
          <a:blip r:embed="rId3"/>
          <a:srcRect/>
          <a:stretch>
            <a:fillRect/>
          </a:stretch>
        </p:blipFill>
        <p:spPr bwMode="auto">
          <a:xfrm>
            <a:off x="685800" y="457200"/>
            <a:ext cx="7696200" cy="5922575"/>
          </a:xfrm>
          <a:prstGeom prst="rect">
            <a:avLst/>
          </a:prstGeom>
          <a:noFill/>
        </p:spPr>
      </p:pic>
      <p:sp>
        <p:nvSpPr>
          <p:cNvPr id="4" name="TextBox 3"/>
          <p:cNvSpPr txBox="1"/>
          <p:nvPr/>
        </p:nvSpPr>
        <p:spPr>
          <a:xfrm>
            <a:off x="914400" y="5638800"/>
            <a:ext cx="72390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Acral lentiginous melanoma (Hutchison’s sign)</a:t>
            </a:r>
            <a:endParaRPr lang="en-US" sz="24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59</a:t>
            </a:fld>
            <a:endParaRPr lang="en-US"/>
          </a:p>
        </p:txBody>
      </p:sp>
      <p:pic>
        <p:nvPicPr>
          <p:cNvPr id="7171" name="Picture 3" descr="C:\Users\Nameer\Desktop\Nodular melanoma.jpg"/>
          <p:cNvPicPr>
            <a:picLocks noChangeAspect="1" noChangeArrowheads="1"/>
          </p:cNvPicPr>
          <p:nvPr/>
        </p:nvPicPr>
        <p:blipFill>
          <a:blip r:embed="rId3"/>
          <a:srcRect/>
          <a:stretch>
            <a:fillRect/>
          </a:stretch>
        </p:blipFill>
        <p:spPr bwMode="auto">
          <a:xfrm>
            <a:off x="3276600" y="304800"/>
            <a:ext cx="5537674" cy="6172200"/>
          </a:xfrm>
          <a:prstGeom prst="rect">
            <a:avLst/>
          </a:prstGeom>
          <a:ln w="190500" cap="sq">
            <a:solidFill>
              <a:srgbClr val="00B05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rot="19438646">
            <a:off x="-85622" y="2383239"/>
            <a:ext cx="3451395" cy="830997"/>
          </a:xfrm>
          <a:prstGeom prst="rect">
            <a:avLst/>
          </a:prstGeom>
          <a:noFill/>
        </p:spPr>
        <p:txBody>
          <a:bodyPr wrap="square" rtlCol="0">
            <a:spAutoFit/>
          </a:bodyPr>
          <a:lstStyle/>
          <a:p>
            <a:pPr algn="ctr"/>
            <a:r>
              <a:rPr lang="en-US" sz="2400" dirty="0" smtClean="0">
                <a:solidFill>
                  <a:srgbClr val="FFFF00"/>
                </a:solidFill>
              </a:rPr>
              <a:t>Nodular malignant melanoma</a:t>
            </a:r>
            <a:endParaRPr lang="en-US" sz="2400" dirty="0">
              <a:solidFill>
                <a:srgbClr val="FFFF00"/>
              </a:solidFill>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60</a:t>
            </a:fld>
            <a:endParaRPr lang="en-US"/>
          </a:p>
        </p:txBody>
      </p:sp>
      <p:pic>
        <p:nvPicPr>
          <p:cNvPr id="10242" name="Picture 2" descr="C:\Users\Nameer\Desktop\DSC01753.JPG"/>
          <p:cNvPicPr>
            <a:picLocks noChangeAspect="1" noChangeArrowheads="1"/>
          </p:cNvPicPr>
          <p:nvPr/>
        </p:nvPicPr>
        <p:blipFill>
          <a:blip r:embed="rId3"/>
          <a:srcRect/>
          <a:stretch>
            <a:fillRect/>
          </a:stretch>
        </p:blipFill>
        <p:spPr bwMode="auto">
          <a:xfrm>
            <a:off x="685800" y="533400"/>
            <a:ext cx="7670800" cy="5753100"/>
          </a:xfrm>
          <a:prstGeom prst="rect">
            <a:avLst/>
          </a:prstGeom>
          <a:ln w="228600" cap="sq" cmpd="thickThin">
            <a:solidFill>
              <a:schemeClr val="tx1"/>
            </a:solidFill>
            <a:prstDash val="solid"/>
            <a:miter lim="800000"/>
          </a:ln>
          <a:effectLst>
            <a:innerShdw blurRad="76200">
              <a:srgbClr val="000000"/>
            </a:innerShdw>
          </a:effectLst>
        </p:spPr>
      </p:pic>
      <p:sp>
        <p:nvSpPr>
          <p:cNvPr id="4" name="TextBox 3"/>
          <p:cNvSpPr txBox="1"/>
          <p:nvPr/>
        </p:nvSpPr>
        <p:spPr>
          <a:xfrm>
            <a:off x="4343400" y="5715000"/>
            <a:ext cx="38100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Amelanotic melanoma</a:t>
            </a: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61</a:t>
            </a:fld>
            <a:endParaRPr lang="en-US"/>
          </a:p>
        </p:txBody>
      </p:sp>
      <p:pic>
        <p:nvPicPr>
          <p:cNvPr id="2050" name="Picture 2" descr="C:\Users\Nameer\Desktop\DSC02095.JPG"/>
          <p:cNvPicPr>
            <a:picLocks noChangeAspect="1" noChangeArrowheads="1"/>
          </p:cNvPicPr>
          <p:nvPr/>
        </p:nvPicPr>
        <p:blipFill>
          <a:blip r:embed="rId3"/>
          <a:srcRect/>
          <a:stretch>
            <a:fillRect/>
          </a:stretch>
        </p:blipFill>
        <p:spPr bwMode="auto">
          <a:xfrm>
            <a:off x="914400" y="609600"/>
            <a:ext cx="7543800" cy="5657850"/>
          </a:xfrm>
          <a:prstGeom prst="rect">
            <a:avLst/>
          </a:prstGeom>
          <a:ln w="228600" cap="sq" cmpd="thickThin">
            <a:solidFill>
              <a:srgbClr val="FFFF00"/>
            </a:solidFill>
            <a:prstDash val="solid"/>
            <a:miter lim="800000"/>
          </a:ln>
          <a:effectLst>
            <a:innerShdw blurRad="76200">
              <a:srgbClr val="000000"/>
            </a:innerShdw>
          </a:effectLst>
        </p:spPr>
      </p:pic>
      <p:sp>
        <p:nvSpPr>
          <p:cNvPr id="4" name="TextBox 3"/>
          <p:cNvSpPr txBox="1"/>
          <p:nvPr/>
        </p:nvSpPr>
        <p:spPr>
          <a:xfrm>
            <a:off x="914400" y="762000"/>
            <a:ext cx="5562600" cy="830997"/>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Nodular melanoma complicating congenital giant melanocytic nevus</a:t>
            </a:r>
            <a:endParaRPr lang="en-US" sz="2400" b="1"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62</a:t>
            </a:fld>
            <a:endParaRPr lang="en-US" dirty="0"/>
          </a:p>
        </p:txBody>
      </p:sp>
      <p:sp>
        <p:nvSpPr>
          <p:cNvPr id="3" name="Rectangle 2"/>
          <p:cNvSpPr/>
          <p:nvPr/>
        </p:nvSpPr>
        <p:spPr>
          <a:xfrm>
            <a:off x="609600" y="381000"/>
            <a:ext cx="7924800" cy="5632311"/>
          </a:xfrm>
          <a:prstGeom prst="rect">
            <a:avLst/>
          </a:prstGeom>
        </p:spPr>
        <p:txBody>
          <a:bodyPr wrap="square">
            <a:spAutoFit/>
          </a:bodyPr>
          <a:lstStyle/>
          <a:p>
            <a:r>
              <a:rPr lang="en-US" sz="2000" dirty="0" smtClean="0">
                <a:solidFill>
                  <a:srgbClr val="00B0F0"/>
                </a:solidFill>
                <a:effectLst>
                  <a:outerShdw blurRad="38100" dist="38100" dir="2700000" algn="tl">
                    <a:srgbClr val="000000">
                      <a:alpha val="43137"/>
                    </a:srgbClr>
                  </a:outerShdw>
                </a:effectLst>
              </a:rPr>
              <a:t>Malignant melanoma should be considered if the following changes occur in a melanocytic nevus:</a:t>
            </a:r>
          </a:p>
          <a:p>
            <a:pPr marL="342900" indent="-342900">
              <a:buAutoNum type="arabicPeriod"/>
            </a:pPr>
            <a:r>
              <a:rPr lang="en-US" sz="2000" dirty="0" smtClean="0"/>
              <a:t>Enlargement</a:t>
            </a:r>
          </a:p>
          <a:p>
            <a:pPr marL="342900" indent="-342900">
              <a:buAutoNum type="arabicPeriod"/>
            </a:pPr>
            <a:r>
              <a:rPr lang="en-US" sz="2000" dirty="0" smtClean="0"/>
              <a:t>increased or decreased pigmentation</a:t>
            </a:r>
          </a:p>
          <a:p>
            <a:pPr marL="342900" indent="-342900">
              <a:buAutoNum type="arabicPeriod"/>
            </a:pPr>
            <a:r>
              <a:rPr lang="en-US" sz="2000" dirty="0" smtClean="0"/>
              <a:t>Altered shape</a:t>
            </a:r>
          </a:p>
          <a:p>
            <a:pPr marL="342900" indent="-342900">
              <a:buAutoNum type="arabicPeriod"/>
            </a:pPr>
            <a:r>
              <a:rPr lang="en-US" sz="2000" dirty="0" smtClean="0"/>
              <a:t>Altered contour</a:t>
            </a:r>
          </a:p>
          <a:p>
            <a:pPr marL="342900" indent="-342900">
              <a:buAutoNum type="arabicPeriod"/>
            </a:pPr>
            <a:r>
              <a:rPr lang="en-US" sz="2000" dirty="0" smtClean="0"/>
              <a:t> Inflammation</a:t>
            </a:r>
          </a:p>
          <a:p>
            <a:pPr marL="342900" indent="-342900">
              <a:buAutoNum type="arabicPeriod"/>
            </a:pPr>
            <a:r>
              <a:rPr lang="en-US" sz="2000" dirty="0" smtClean="0"/>
              <a:t> Ulceration</a:t>
            </a:r>
          </a:p>
          <a:p>
            <a:pPr marL="342900" indent="-342900">
              <a:buAutoNum type="arabicPeriod"/>
            </a:pPr>
            <a:r>
              <a:rPr lang="en-US" sz="2000" dirty="0" smtClean="0"/>
              <a:t> Itch </a:t>
            </a:r>
          </a:p>
          <a:p>
            <a:pPr marL="342900" indent="-342900">
              <a:buAutoNum type="arabicPeriod"/>
            </a:pPr>
            <a:r>
              <a:rPr lang="en-US" sz="2000" dirty="0" smtClean="0"/>
              <a:t> Bleeding</a:t>
            </a:r>
          </a:p>
          <a:p>
            <a:endParaRPr lang="en-US" sz="2000" dirty="0" smtClean="0"/>
          </a:p>
          <a:p>
            <a:r>
              <a:rPr lang="en-US" sz="2000" dirty="0" smtClean="0"/>
              <a:t>If </a:t>
            </a:r>
            <a:r>
              <a:rPr lang="en-US" sz="2000" i="1" dirty="0" smtClean="0"/>
              <a:t>changing lesions are examined carefully, </a:t>
            </a:r>
            <a:r>
              <a:rPr lang="en-US" sz="2000" dirty="0" smtClean="0"/>
              <a:t>remember the </a:t>
            </a:r>
            <a:r>
              <a:rPr lang="en-US" sz="2000" dirty="0" smtClean="0">
                <a:solidFill>
                  <a:srgbClr val="FFFF00"/>
                </a:solidFill>
                <a:effectLst>
                  <a:outerShdw blurRad="38100" dist="38100" dir="2700000" algn="tl">
                    <a:srgbClr val="000000">
                      <a:alpha val="43137"/>
                    </a:srgbClr>
                  </a:outerShdw>
                </a:effectLst>
              </a:rPr>
              <a:t>‘ABCDE’</a:t>
            </a:r>
            <a:r>
              <a:rPr lang="en-US" sz="2000" dirty="0" smtClean="0">
                <a:solidFill>
                  <a:srgbClr val="FFFF00"/>
                </a:solidFill>
              </a:rPr>
              <a:t> </a:t>
            </a:r>
            <a:r>
              <a:rPr lang="en-US" sz="2000" dirty="0" smtClean="0"/>
              <a:t>features of malignant melanoma: </a:t>
            </a:r>
          </a:p>
          <a:p>
            <a:r>
              <a:rPr lang="en-US" sz="2000" dirty="0" smtClean="0">
                <a:solidFill>
                  <a:srgbClr val="FFFF00"/>
                </a:solidFill>
                <a:effectLst>
                  <a:outerShdw blurRad="38100" dist="38100" dir="2700000" algn="tl">
                    <a:srgbClr val="000000">
                      <a:alpha val="43137"/>
                    </a:srgbClr>
                  </a:outerShdw>
                </a:effectLst>
              </a:rPr>
              <a:t>A</a:t>
            </a:r>
            <a:r>
              <a:rPr lang="en-US" sz="2000" dirty="0" smtClean="0">
                <a:effectLst>
                  <a:outerShdw blurRad="38100" dist="38100" dir="2700000" algn="tl">
                    <a:srgbClr val="000000">
                      <a:alpha val="43137"/>
                    </a:srgbClr>
                  </a:outerShdw>
                </a:effectLst>
              </a:rPr>
              <a:t>symmetry</a:t>
            </a:r>
          </a:p>
          <a:p>
            <a:r>
              <a:rPr lang="en-US" sz="2000" dirty="0" smtClean="0">
                <a:solidFill>
                  <a:srgbClr val="FFFF00"/>
                </a:solidFill>
                <a:effectLst>
                  <a:outerShdw blurRad="38100" dist="38100" dir="2700000" algn="tl">
                    <a:srgbClr val="000000">
                      <a:alpha val="43137"/>
                    </a:srgbClr>
                  </a:outerShdw>
                </a:effectLst>
              </a:rPr>
              <a:t>B</a:t>
            </a:r>
            <a:r>
              <a:rPr lang="en-US" sz="2000" dirty="0" smtClean="0">
                <a:effectLst>
                  <a:outerShdw blurRad="38100" dist="38100" dir="2700000" algn="tl">
                    <a:srgbClr val="000000">
                      <a:alpha val="43137"/>
                    </a:srgbClr>
                  </a:outerShdw>
                </a:effectLst>
              </a:rPr>
              <a:t>order irregularity</a:t>
            </a:r>
          </a:p>
          <a:p>
            <a:r>
              <a:rPr lang="en-US" sz="2000" dirty="0" smtClean="0">
                <a:solidFill>
                  <a:srgbClr val="FFFF00"/>
                </a:solidFill>
                <a:effectLst>
                  <a:outerShdw blurRad="38100" dist="38100" dir="2700000" algn="tl">
                    <a:srgbClr val="000000">
                      <a:alpha val="43137"/>
                    </a:srgbClr>
                  </a:outerShdw>
                </a:effectLst>
              </a:rPr>
              <a:t>C</a:t>
            </a:r>
            <a:r>
              <a:rPr lang="en-US" sz="2000" dirty="0" smtClean="0">
                <a:effectLst>
                  <a:outerShdw blurRad="38100" dist="38100" dir="2700000" algn="tl">
                    <a:srgbClr val="000000">
                      <a:alpha val="43137"/>
                    </a:srgbClr>
                  </a:outerShdw>
                </a:effectLst>
              </a:rPr>
              <a:t>olor variability</a:t>
            </a:r>
          </a:p>
          <a:p>
            <a:r>
              <a:rPr lang="en-US" sz="2000" dirty="0" smtClean="0">
                <a:solidFill>
                  <a:srgbClr val="FFFF00"/>
                </a:solidFill>
                <a:effectLst>
                  <a:outerShdw blurRad="38100" dist="38100" dir="2700000" algn="tl">
                    <a:srgbClr val="000000">
                      <a:alpha val="43137"/>
                    </a:srgbClr>
                  </a:outerShdw>
                </a:effectLst>
              </a:rPr>
              <a:t>D</a:t>
            </a:r>
            <a:r>
              <a:rPr lang="en-US" sz="2000" dirty="0" smtClean="0">
                <a:effectLst>
                  <a:outerShdw blurRad="38100" dist="38100" dir="2700000" algn="tl">
                    <a:srgbClr val="000000">
                      <a:alpha val="43137"/>
                    </a:srgbClr>
                  </a:outerShdw>
                </a:effectLst>
              </a:rPr>
              <a:t>iameter greater than 0.5 cm</a:t>
            </a:r>
          </a:p>
          <a:p>
            <a:r>
              <a:rPr lang="en-US" sz="2000" dirty="0" smtClean="0">
                <a:solidFill>
                  <a:srgbClr val="FFFF00"/>
                </a:solidFill>
                <a:effectLst>
                  <a:outerShdw blurRad="38100" dist="38100" dir="2700000" algn="tl">
                    <a:srgbClr val="000000">
                      <a:alpha val="43137"/>
                    </a:srgbClr>
                  </a:outerShdw>
                </a:effectLst>
              </a:rPr>
              <a:t>E</a:t>
            </a:r>
            <a:r>
              <a:rPr lang="en-US" sz="2000" dirty="0" smtClean="0">
                <a:effectLst>
                  <a:outerShdw blurRad="38100" dist="38100" dir="2700000" algn="tl">
                    <a:srgbClr val="000000">
                      <a:alpha val="43137"/>
                    </a:srgbClr>
                  </a:outerShdw>
                </a:effectLst>
              </a:rPr>
              <a:t>volution (change)</a:t>
            </a:r>
            <a:endParaRPr lang="en-US" sz="2000" dirty="0">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63</a:t>
            </a:fld>
            <a:endParaRPr lang="en-US"/>
          </a:p>
        </p:txBody>
      </p:sp>
      <p:pic>
        <p:nvPicPr>
          <p:cNvPr id="10242" name="Picture 2"/>
          <p:cNvPicPr>
            <a:picLocks noChangeAspect="1" noChangeArrowheads="1"/>
          </p:cNvPicPr>
          <p:nvPr/>
        </p:nvPicPr>
        <p:blipFill>
          <a:blip r:embed="rId3"/>
          <a:srcRect l="10046" t="28729" r="22501"/>
          <a:stretch>
            <a:fillRect/>
          </a:stretch>
        </p:blipFill>
        <p:spPr bwMode="auto">
          <a:xfrm>
            <a:off x="1219200" y="533400"/>
            <a:ext cx="6799520" cy="4665628"/>
          </a:xfrm>
          <a:prstGeom prst="rect">
            <a:avLst/>
          </a:prstGeom>
          <a:ln w="228600" cap="sq" cmpd="thickThin">
            <a:solidFill>
              <a:srgbClr val="0000CC"/>
            </a:solidFill>
            <a:prstDash val="solid"/>
            <a:miter lim="800000"/>
          </a:ln>
          <a:effectLst>
            <a:innerShdw blurRad="76200">
              <a:srgbClr val="000000"/>
            </a:innerShdw>
          </a:effectLst>
        </p:spPr>
      </p:pic>
      <p:sp>
        <p:nvSpPr>
          <p:cNvPr id="4" name="Rectangle 3"/>
          <p:cNvSpPr/>
          <p:nvPr/>
        </p:nvSpPr>
        <p:spPr>
          <a:xfrm>
            <a:off x="914400" y="5486400"/>
            <a:ext cx="7391400" cy="1015663"/>
          </a:xfrm>
          <a:prstGeom prst="rect">
            <a:avLst/>
          </a:prstGeom>
        </p:spPr>
        <p:txBody>
          <a:bodyPr wrap="square">
            <a:spAutoFit/>
          </a:bodyPr>
          <a:lstStyle/>
          <a:p>
            <a:pPr algn="ctr"/>
            <a:r>
              <a:rPr lang="en-US" sz="2000" b="1" dirty="0" smtClean="0">
                <a:solidFill>
                  <a:srgbClr val="FFFF00"/>
                </a:solidFill>
                <a:effectLst>
                  <a:outerShdw blurRad="38100" dist="38100" dir="2700000" algn="tl">
                    <a:srgbClr val="000000">
                      <a:alpha val="43137"/>
                    </a:srgbClr>
                  </a:outerShdw>
                </a:effectLst>
              </a:rPr>
              <a:t>The hallmarks of a malignant melanoma with its asymmetry, irregular borders and variations in color. The pink amelanotic nodule signifies deep dermal invasion.</a:t>
            </a:r>
            <a:endParaRPr lang="en-US" sz="2000" b="1" dirty="0">
              <a:solidFill>
                <a:srgbClr val="FFFF0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64</a:t>
            </a:fld>
            <a:endParaRPr lang="en-US"/>
          </a:p>
        </p:txBody>
      </p:sp>
      <p:sp>
        <p:nvSpPr>
          <p:cNvPr id="3" name="Rectangle 2"/>
          <p:cNvSpPr/>
          <p:nvPr/>
        </p:nvSpPr>
        <p:spPr>
          <a:xfrm>
            <a:off x="457200" y="533400"/>
            <a:ext cx="8153400" cy="5324535"/>
          </a:xfrm>
          <a:prstGeom prst="rect">
            <a:avLst/>
          </a:prstGeom>
        </p:spPr>
        <p:txBody>
          <a:bodyPr wrap="square">
            <a:spAutoFit/>
          </a:bodyPr>
          <a:lstStyle/>
          <a:p>
            <a:r>
              <a:rPr lang="en-US" sz="2800" b="1" i="1" dirty="0" smtClean="0">
                <a:solidFill>
                  <a:srgbClr val="FFFF00"/>
                </a:solidFill>
                <a:effectLst>
                  <a:outerShdw blurRad="38100" dist="38100" dir="2700000" algn="tl">
                    <a:srgbClr val="000000">
                      <a:alpha val="43137"/>
                    </a:srgbClr>
                  </a:outerShdw>
                </a:effectLst>
              </a:rPr>
              <a:t>Differential diagnosis</a:t>
            </a:r>
          </a:p>
          <a:p>
            <a:pPr marL="342900" indent="-342900">
              <a:buAutoNum type="arabicPeriod"/>
            </a:pPr>
            <a:r>
              <a:rPr lang="en-US" sz="2400" dirty="0" smtClean="0"/>
              <a:t>Melanocytic nevus</a:t>
            </a:r>
          </a:p>
          <a:p>
            <a:pPr marL="342900" indent="-342900">
              <a:buAutoNum type="arabicPeriod"/>
            </a:pPr>
            <a:r>
              <a:rPr lang="en-US" sz="2400" dirty="0" smtClean="0"/>
              <a:t>Seborrhoeic keratosis</a:t>
            </a:r>
          </a:p>
          <a:p>
            <a:pPr marL="342900" indent="-342900">
              <a:buAutoNum type="arabicPeriod"/>
            </a:pPr>
            <a:r>
              <a:rPr lang="en-US" sz="2400" dirty="0" smtClean="0"/>
              <a:t>Pigmented actinic keratosis</a:t>
            </a:r>
          </a:p>
          <a:p>
            <a:pPr marL="342900" indent="-342900">
              <a:buAutoNum type="arabicPeriod"/>
            </a:pPr>
            <a:r>
              <a:rPr lang="en-US" sz="2400" dirty="0" smtClean="0"/>
              <a:t>Lentigo</a:t>
            </a:r>
          </a:p>
          <a:p>
            <a:pPr marL="342900" indent="-342900">
              <a:buAutoNum type="arabicPeriod"/>
            </a:pPr>
            <a:r>
              <a:rPr lang="en-US" sz="2400" dirty="0" smtClean="0"/>
              <a:t>Pigmented basal cell carcinoma </a:t>
            </a:r>
          </a:p>
          <a:p>
            <a:pPr marL="342900" indent="-342900">
              <a:buAutoNum type="arabicPeriod"/>
            </a:pPr>
            <a:r>
              <a:rPr lang="en-US" sz="2400" dirty="0" smtClean="0"/>
              <a:t>Sclerosing haemangioma</a:t>
            </a:r>
          </a:p>
          <a:p>
            <a:pPr marL="342900" indent="-342900">
              <a:buAutoNum type="arabicPeriod"/>
            </a:pPr>
            <a:r>
              <a:rPr lang="en-US" sz="2400" dirty="0" smtClean="0"/>
              <a:t> Subungual or periungual hematoma</a:t>
            </a:r>
          </a:p>
          <a:p>
            <a:pPr marL="342900" indent="-342900">
              <a:buAutoNum type="arabicPeriod"/>
            </a:pPr>
            <a:r>
              <a:rPr lang="en-US" sz="2400" dirty="0" smtClean="0"/>
              <a:t>‘Talon noir’ is a pigmented petechial area on the heel following minor trauma from ill-fitting training shoes.</a:t>
            </a:r>
          </a:p>
          <a:p>
            <a:pPr marL="342900" indent="-342900">
              <a:buAutoNum type="arabicPeriod"/>
            </a:pPr>
            <a:r>
              <a:rPr lang="en-US" sz="2400" dirty="0" smtClean="0"/>
              <a:t>An amelanotic melanoma is most often confused with a pyogenic granuloma and with a squamous cell carcinoma. </a:t>
            </a:r>
            <a:endParaRPr lang="en-US" sz="2400" dirty="0"/>
          </a:p>
        </p:txBody>
      </p:sp>
    </p:spTree>
  </p:cSld>
  <p:clrMapOvr>
    <a:masterClrMapping/>
  </p:clrMapOvr>
  <p:transition>
    <p:wipe dir="d"/>
    <p:sndAc>
      <p:stSnd>
        <p:snd r:embed="rId2" name="chimes.wav" builtIn="1"/>
      </p:stSnd>
    </p:sndAc>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65</a:t>
            </a:fld>
            <a:endParaRPr lang="en-US"/>
          </a:p>
        </p:txBody>
      </p:sp>
      <p:pic>
        <p:nvPicPr>
          <p:cNvPr id="8194" name="Picture 2"/>
          <p:cNvPicPr>
            <a:picLocks noChangeAspect="1" noChangeArrowheads="1"/>
          </p:cNvPicPr>
          <p:nvPr/>
        </p:nvPicPr>
        <p:blipFill>
          <a:blip r:embed="rId3"/>
          <a:srcRect/>
          <a:stretch>
            <a:fillRect/>
          </a:stretch>
        </p:blipFill>
        <p:spPr bwMode="auto">
          <a:xfrm>
            <a:off x="2743200" y="381000"/>
            <a:ext cx="5020180" cy="6172200"/>
          </a:xfrm>
          <a:prstGeom prst="rect">
            <a:avLst/>
          </a:prstGeom>
          <a:noFill/>
          <a:ln w="9525">
            <a:noFill/>
            <a:miter lim="800000"/>
            <a:headEnd/>
            <a:tailEnd/>
          </a:ln>
          <a:effectLst/>
        </p:spPr>
      </p:pic>
      <p:sp>
        <p:nvSpPr>
          <p:cNvPr id="4" name="Rectangle 3"/>
          <p:cNvSpPr/>
          <p:nvPr/>
        </p:nvSpPr>
        <p:spPr>
          <a:xfrm rot="19443193">
            <a:off x="-346548" y="936658"/>
            <a:ext cx="3420795" cy="707886"/>
          </a:xfrm>
          <a:prstGeom prst="rect">
            <a:avLst/>
          </a:prstGeom>
        </p:spPr>
        <p:txBody>
          <a:bodyPr wrap="square">
            <a:spAutoFit/>
          </a:bodyPr>
          <a:lstStyle/>
          <a:p>
            <a:pPr algn="ctr"/>
            <a:r>
              <a:rPr lang="en-US" sz="2000" b="1" dirty="0" smtClean="0">
                <a:solidFill>
                  <a:srgbClr val="00B0F0"/>
                </a:solidFill>
                <a:effectLst>
                  <a:outerShdw blurRad="38100" dist="38100" dir="2700000" algn="tl">
                    <a:srgbClr val="000000">
                      <a:alpha val="43137"/>
                    </a:srgbClr>
                  </a:outerShdw>
                </a:effectLst>
              </a:rPr>
              <a:t>Histology of the different</a:t>
            </a:r>
          </a:p>
          <a:p>
            <a:pPr algn="ctr"/>
            <a:r>
              <a:rPr lang="en-US" sz="2000" b="1" dirty="0" smtClean="0">
                <a:solidFill>
                  <a:srgbClr val="00B0F0"/>
                </a:solidFill>
                <a:effectLst>
                  <a:outerShdw blurRad="38100" dist="38100" dir="2700000" algn="tl">
                    <a:srgbClr val="000000">
                      <a:alpha val="43137"/>
                    </a:srgbClr>
                  </a:outerShdw>
                </a:effectLst>
              </a:rPr>
              <a:t>types of melanoma.</a:t>
            </a:r>
            <a:endParaRPr lang="en-US" sz="2000" b="1" dirty="0">
              <a:solidFill>
                <a:srgbClr val="00B0F0"/>
              </a:solidFill>
              <a:effectLst>
                <a:outerShdw blurRad="38100" dist="38100" dir="2700000" algn="tl">
                  <a:srgbClr val="000000">
                    <a:alpha val="43137"/>
                  </a:srgbClr>
                </a:outerShdw>
              </a:effectLst>
            </a:endParaRPr>
          </a:p>
        </p:txBody>
      </p:sp>
    </p:spTree>
  </p:cSld>
  <p:clrMapOvr>
    <a:masterClrMapping/>
  </p:clrMapOvr>
  <p:transition>
    <p:wipe dir="d"/>
    <p:sndAc>
      <p:stSnd>
        <p:snd r:embed="rId2" name="chimes.wav" builtIn="1"/>
      </p:stSnd>
    </p:sndAc>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66</a:t>
            </a:fld>
            <a:endParaRPr lang="en-US"/>
          </a:p>
        </p:txBody>
      </p:sp>
      <p:pic>
        <p:nvPicPr>
          <p:cNvPr id="7170" name="Picture 2"/>
          <p:cNvPicPr>
            <a:picLocks noChangeAspect="1" noChangeArrowheads="1"/>
          </p:cNvPicPr>
          <p:nvPr/>
        </p:nvPicPr>
        <p:blipFill>
          <a:blip r:embed="rId3"/>
          <a:srcRect/>
          <a:stretch>
            <a:fillRect/>
          </a:stretch>
        </p:blipFill>
        <p:spPr bwMode="auto">
          <a:xfrm>
            <a:off x="1219200" y="381000"/>
            <a:ext cx="6439988" cy="4035050"/>
          </a:xfrm>
          <a:prstGeom prst="rect">
            <a:avLst/>
          </a:prstGeom>
          <a:noFill/>
          <a:ln w="9525">
            <a:noFill/>
            <a:miter lim="800000"/>
            <a:headEnd/>
            <a:tailEnd/>
          </a:ln>
          <a:effectLst/>
        </p:spPr>
      </p:pic>
      <p:sp>
        <p:nvSpPr>
          <p:cNvPr id="5" name="Rectangle 4"/>
          <p:cNvSpPr/>
          <p:nvPr/>
        </p:nvSpPr>
        <p:spPr>
          <a:xfrm>
            <a:off x="457200" y="4495800"/>
            <a:ext cx="8001000" cy="2031325"/>
          </a:xfrm>
          <a:prstGeom prst="rect">
            <a:avLst/>
          </a:prstGeom>
        </p:spPr>
        <p:txBody>
          <a:bodyPr wrap="square">
            <a:spAutoFit/>
          </a:bodyPr>
          <a:lstStyle/>
          <a:p>
            <a:pPr algn="just"/>
            <a:r>
              <a:rPr lang="en-US" dirty="0" smtClean="0">
                <a:solidFill>
                  <a:srgbClr val="00B0F0"/>
                </a:solidFill>
                <a:effectLst>
                  <a:outerShdw blurRad="38100" dist="38100" dir="2700000" algn="tl">
                    <a:srgbClr val="000000">
                      <a:alpha val="43137"/>
                    </a:srgbClr>
                  </a:outerShdw>
                </a:effectLst>
              </a:rPr>
              <a:t>Breslow’s method </a:t>
            </a:r>
            <a:r>
              <a:rPr lang="en-US" dirty="0" smtClean="0">
                <a:effectLst>
                  <a:outerShdw blurRad="38100" dist="38100" dir="2700000" algn="tl">
                    <a:srgbClr val="000000">
                      <a:alpha val="43137"/>
                    </a:srgbClr>
                  </a:outerShdw>
                </a:effectLst>
              </a:rPr>
              <a:t>is to measure, with an ocular micrometer, the vertical distance from the granular cell layer to the deepest part of the tumour. </a:t>
            </a:r>
            <a:endParaRPr lang="en-US" dirty="0" smtClean="0">
              <a:effectLst>
                <a:outerShdw blurRad="38100" dist="38100" dir="2700000" algn="tl">
                  <a:srgbClr val="000000">
                    <a:alpha val="43137"/>
                  </a:srgbClr>
                </a:outerShdw>
              </a:effectLst>
            </a:endParaRPr>
          </a:p>
          <a:p>
            <a:pPr algn="just"/>
            <a:r>
              <a:rPr lang="en-US" dirty="0" smtClean="0">
                <a:solidFill>
                  <a:srgbClr val="00B0F0"/>
                </a:solidFill>
                <a:effectLst>
                  <a:outerShdw blurRad="38100" dist="38100" dir="2700000" algn="tl">
                    <a:srgbClr val="000000">
                      <a:alpha val="43137"/>
                    </a:srgbClr>
                  </a:outerShdw>
                </a:effectLst>
              </a:rPr>
              <a:t>Clark’s </a:t>
            </a:r>
            <a:r>
              <a:rPr lang="en-US" dirty="0" smtClean="0">
                <a:solidFill>
                  <a:srgbClr val="00B0F0"/>
                </a:solidFill>
                <a:effectLst>
                  <a:outerShdw blurRad="38100" dist="38100" dir="2700000" algn="tl">
                    <a:srgbClr val="000000">
                      <a:alpha val="43137"/>
                    </a:srgbClr>
                  </a:outerShdw>
                </a:effectLst>
              </a:rPr>
              <a:t>method</a:t>
            </a:r>
            <a:r>
              <a:rPr lang="en-US" dirty="0" smtClean="0">
                <a:effectLst>
                  <a:outerShdw blurRad="38100" dist="38100" dir="2700000" algn="tl">
                    <a:srgbClr val="000000">
                      <a:alpha val="43137"/>
                    </a:srgbClr>
                  </a:outerShdw>
                </a:effectLst>
              </a:rPr>
              <a:t>, used less frequently nowadays, is to assess the depth of penetration of the melanoma in relation to the different layers of the dermis. The thicker and more penetrating a lesion, the worse is its prognosis.</a:t>
            </a:r>
            <a:endParaRPr lang="en-US" dirty="0">
              <a:effectLst>
                <a:outerShdw blurRad="38100" dist="38100" dir="2700000" algn="tl">
                  <a:srgbClr val="000000">
                    <a:alpha val="43137"/>
                  </a:srgbClr>
                </a:outerShdw>
              </a:effectLst>
            </a:endParaRPr>
          </a:p>
        </p:txBody>
      </p:sp>
      <p:sp>
        <p:nvSpPr>
          <p:cNvPr id="6" name="Rectangle 5"/>
          <p:cNvSpPr/>
          <p:nvPr/>
        </p:nvSpPr>
        <p:spPr>
          <a:xfrm>
            <a:off x="1371600" y="3657600"/>
            <a:ext cx="4267200" cy="646331"/>
          </a:xfrm>
          <a:prstGeom prst="rect">
            <a:avLst/>
          </a:prstGeom>
        </p:spPr>
        <p:txBody>
          <a:bodyPr wrap="square">
            <a:spAutoFit/>
          </a:bodyPr>
          <a:lstStyle/>
          <a:p>
            <a:pPr lvl="0"/>
            <a:r>
              <a:rPr lang="en-US" dirty="0" smtClean="0">
                <a:solidFill>
                  <a:schemeClr val="bg1"/>
                </a:solidFill>
              </a:rPr>
              <a:t>Breslow’s </a:t>
            </a:r>
            <a:r>
              <a:rPr lang="en-US" dirty="0" smtClean="0">
                <a:solidFill>
                  <a:schemeClr val="bg1"/>
                </a:solidFill>
              </a:rPr>
              <a:t>and Clark’s methods of</a:t>
            </a:r>
          </a:p>
          <a:p>
            <a:pPr lvl="0"/>
            <a:r>
              <a:rPr lang="en-US" dirty="0" smtClean="0">
                <a:solidFill>
                  <a:schemeClr val="bg1"/>
                </a:solidFill>
              </a:rPr>
              <a:t>microstaging malignant melanoma.</a:t>
            </a:r>
            <a:endParaRPr lang="en-US" dirty="0">
              <a:solidFill>
                <a:schemeClr val="bg1"/>
              </a:solidFill>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67</a:t>
            </a:fld>
            <a:endParaRPr lang="en-US"/>
          </a:p>
        </p:txBody>
      </p:sp>
      <p:sp>
        <p:nvSpPr>
          <p:cNvPr id="3" name="Rectangle 2"/>
          <p:cNvSpPr/>
          <p:nvPr/>
        </p:nvSpPr>
        <p:spPr>
          <a:xfrm>
            <a:off x="457200" y="457200"/>
            <a:ext cx="8229600" cy="6124754"/>
          </a:xfrm>
          <a:prstGeom prst="rect">
            <a:avLst/>
          </a:prstGeom>
        </p:spPr>
        <p:txBody>
          <a:bodyPr wrap="square">
            <a:spAutoFit/>
          </a:bodyPr>
          <a:lstStyle/>
          <a:p>
            <a:pPr algn="just"/>
            <a:r>
              <a:rPr lang="en-US" sz="2800" b="1" i="1" dirty="0" smtClean="0">
                <a:solidFill>
                  <a:srgbClr val="FFFF00"/>
                </a:solidFill>
                <a:effectLst>
                  <a:outerShdw blurRad="38100" dist="38100" dir="2700000" algn="tl">
                    <a:srgbClr val="000000">
                      <a:alpha val="43137"/>
                    </a:srgbClr>
                  </a:outerShdw>
                </a:effectLst>
              </a:rPr>
              <a:t>Treatment of malignant melanoma</a:t>
            </a:r>
            <a:endParaRPr lang="en-US" sz="2800" b="1" i="1" dirty="0" smtClean="0">
              <a:solidFill>
                <a:srgbClr val="FFFF00"/>
              </a:solidFill>
              <a:effectLst>
                <a:outerShdw blurRad="38100" dist="38100" dir="2700000" algn="tl">
                  <a:srgbClr val="000000">
                    <a:alpha val="43137"/>
                  </a:srgbClr>
                </a:outerShdw>
              </a:effectLst>
            </a:endParaRPr>
          </a:p>
          <a:p>
            <a:pPr algn="just"/>
            <a:r>
              <a:rPr lang="en-US" sz="2800" dirty="0" smtClean="0">
                <a:solidFill>
                  <a:srgbClr val="00B0F0"/>
                </a:solidFill>
                <a:effectLst>
                  <a:outerShdw blurRad="38100" dist="38100" dir="2700000" algn="tl">
                    <a:srgbClr val="000000">
                      <a:alpha val="43137"/>
                    </a:srgbClr>
                  </a:outerShdw>
                </a:effectLst>
              </a:rPr>
              <a:t>Surgery </a:t>
            </a:r>
            <a:r>
              <a:rPr lang="en-US" sz="2800" dirty="0" smtClean="0"/>
              <a:t>is the treatment of choice in most malignant melanomas. </a:t>
            </a:r>
            <a:r>
              <a:rPr lang="en-US" sz="2800" dirty="0" smtClean="0"/>
              <a:t>Surgical excision, with minimal delay, is required. A minimum of 0.5 cm clearance for melanomas in situ and 1 cm clearance is required for all invasive melanomas. Nowadays many surgeons excise 1 cm of normal skin around the </a:t>
            </a:r>
            <a:r>
              <a:rPr lang="en-US" sz="2800" dirty="0" smtClean="0"/>
              <a:t>tumour for </a:t>
            </a:r>
            <a:r>
              <a:rPr lang="en-US" sz="2800" dirty="0" smtClean="0"/>
              <a:t>every millimeter of tumour thickness, up to 3 mm. </a:t>
            </a:r>
          </a:p>
          <a:p>
            <a:pPr algn="just"/>
            <a:r>
              <a:rPr lang="en-US" sz="2800" dirty="0" smtClean="0">
                <a:solidFill>
                  <a:srgbClr val="00B0F0"/>
                </a:solidFill>
                <a:effectLst>
                  <a:outerShdw blurRad="38100" dist="38100" dir="2700000" algn="tl">
                    <a:srgbClr val="000000">
                      <a:alpha val="43137"/>
                    </a:srgbClr>
                  </a:outerShdw>
                </a:effectLst>
              </a:rPr>
              <a:t>Adjuvant therapy</a:t>
            </a:r>
            <a:r>
              <a:rPr lang="en-US" sz="2800" dirty="0" smtClean="0"/>
              <a:t>: </a:t>
            </a:r>
            <a:r>
              <a:rPr lang="en-US" sz="2800" dirty="0" smtClean="0"/>
              <a:t>α-interferon.  (controversial)</a:t>
            </a:r>
            <a:endParaRPr lang="en-US" sz="2800" dirty="0" smtClean="0"/>
          </a:p>
          <a:p>
            <a:pPr algn="just"/>
            <a:r>
              <a:rPr lang="en-US" sz="2800" dirty="0" smtClean="0">
                <a:solidFill>
                  <a:srgbClr val="00B0F0"/>
                </a:solidFill>
              </a:rPr>
              <a:t>Chemotherapy</a:t>
            </a:r>
            <a:r>
              <a:rPr lang="en-US" sz="2800" dirty="0" smtClean="0"/>
              <a:t>: </a:t>
            </a:r>
            <a:r>
              <a:rPr lang="en-US" sz="2800" dirty="0" smtClean="0"/>
              <a:t>Dacarbazine is of choice. Chemotherapy is used as a palliative therapy in advanced cases.</a:t>
            </a:r>
            <a:endParaRPr lang="en-US" sz="2800" dirty="0"/>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68</a:t>
            </a:fld>
            <a:endParaRPr lang="en-US"/>
          </a:p>
        </p:txBody>
      </p:sp>
      <p:pic>
        <p:nvPicPr>
          <p:cNvPr id="3" name="Picture 2"/>
          <p:cNvPicPr>
            <a:picLocks noChangeAspect="1" noChangeArrowheads="1"/>
          </p:cNvPicPr>
          <p:nvPr/>
        </p:nvPicPr>
        <p:blipFill>
          <a:blip r:embed="rId3"/>
          <a:srcRect l="35421"/>
          <a:stretch>
            <a:fillRect/>
          </a:stretch>
        </p:blipFill>
        <p:spPr bwMode="auto">
          <a:xfrm>
            <a:off x="762000" y="1752600"/>
            <a:ext cx="7391400" cy="3709172"/>
          </a:xfrm>
          <a:prstGeom prst="rect">
            <a:avLst/>
          </a:prstGeom>
          <a:ln w="228600" cap="sq" cmpd="thickThin">
            <a:solidFill>
              <a:srgbClr val="FFFF00"/>
            </a:solidFill>
            <a:prstDash val="solid"/>
            <a:miter lim="800000"/>
          </a:ln>
          <a:effectLst>
            <a:innerShdw blurRad="76200">
              <a:srgbClr val="000000"/>
            </a:innerShdw>
          </a:effectLst>
        </p:spPr>
      </p:pic>
      <p:sp>
        <p:nvSpPr>
          <p:cNvPr id="4" name="TextBox 3"/>
          <p:cNvSpPr txBox="1"/>
          <p:nvPr/>
        </p:nvSpPr>
        <p:spPr>
          <a:xfrm>
            <a:off x="609600" y="762000"/>
            <a:ext cx="7848600" cy="523220"/>
          </a:xfrm>
          <a:prstGeom prst="rect">
            <a:avLst/>
          </a:prstGeom>
          <a:noFill/>
        </p:spPr>
        <p:txBody>
          <a:bodyPr wrap="square" rtlCol="0">
            <a:spAutoFit/>
          </a:bodyPr>
          <a:lstStyle/>
          <a:p>
            <a:pPr algn="ctr"/>
            <a:r>
              <a:rPr lang="en-US" sz="2800" b="1" dirty="0" smtClean="0">
                <a:solidFill>
                  <a:srgbClr val="00B0F0"/>
                </a:solidFill>
                <a:effectLst>
                  <a:outerShdw blurRad="38100" dist="38100" dir="2700000" algn="tl">
                    <a:srgbClr val="000000">
                      <a:alpha val="43137"/>
                    </a:srgbClr>
                  </a:outerShdw>
                </a:effectLst>
              </a:rPr>
              <a:t>Prognosis of malignant melanoma</a:t>
            </a:r>
          </a:p>
        </p:txBody>
      </p:sp>
      <p:sp>
        <p:nvSpPr>
          <p:cNvPr id="5" name="Rectangle 4"/>
          <p:cNvSpPr/>
          <p:nvPr/>
        </p:nvSpPr>
        <p:spPr>
          <a:xfrm>
            <a:off x="533400" y="5791200"/>
            <a:ext cx="7848600" cy="830997"/>
          </a:xfrm>
          <a:prstGeom prst="rect">
            <a:avLst/>
          </a:prstGeom>
        </p:spPr>
        <p:txBody>
          <a:bodyPr wrap="square">
            <a:spAutoFit/>
          </a:bodyPr>
          <a:lstStyle/>
          <a:p>
            <a:r>
              <a:rPr lang="en-US" sz="2400" dirty="0" smtClean="0"/>
              <a:t>Tumor thickness is the most important </a:t>
            </a:r>
            <a:r>
              <a:rPr lang="en-US" sz="2400" dirty="0" smtClean="0"/>
              <a:t>prognostic pointer in malignant melanoma.</a:t>
            </a:r>
            <a:endParaRPr lang="en-US" sz="2400" dirty="0"/>
          </a:p>
        </p:txBody>
      </p:sp>
    </p:spTree>
  </p:cSld>
  <p:clrMapOvr>
    <a:masterClrMapping/>
  </p:clrMapOvr>
  <p:transition>
    <p:wipe dir="d"/>
    <p:sndAc>
      <p:stSnd>
        <p:snd r:embed="rId2" name="chimes.wav" builtIn="1"/>
      </p:stSnd>
    </p:sndAc>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69</a:t>
            </a:fld>
            <a:endParaRPr lang="en-US"/>
          </a:p>
        </p:txBody>
      </p:sp>
      <p:pic>
        <p:nvPicPr>
          <p:cNvPr id="4" name="Picture 3" descr="ws_Beautiful_Pink_Flowers_1280x1024.jpg"/>
          <p:cNvPicPr>
            <a:picLocks noChangeAspect="1"/>
          </p:cNvPicPr>
          <p:nvPr/>
        </p:nvPicPr>
        <p:blipFill>
          <a:blip r:embed="rId3"/>
          <a:stretch>
            <a:fillRect/>
          </a:stretch>
        </p:blipFill>
        <p:spPr>
          <a:xfrm>
            <a:off x="0" y="0"/>
            <a:ext cx="9144000" cy="6858000"/>
          </a:xfrm>
          <a:prstGeom prst="rect">
            <a:avLst/>
          </a:prstGeom>
        </p:spPr>
      </p:pic>
      <p:sp>
        <p:nvSpPr>
          <p:cNvPr id="5" name="Rectangle 4"/>
          <p:cNvSpPr/>
          <p:nvPr/>
        </p:nvSpPr>
        <p:spPr>
          <a:xfrm rot="20080931">
            <a:off x="100" y="1901003"/>
            <a:ext cx="4108818" cy="923330"/>
          </a:xfrm>
          <a:prstGeom prst="rect">
            <a:avLst/>
          </a:prstGeom>
          <a:noFill/>
        </p:spPr>
        <p:txBody>
          <a:bodyPr wrap="none" lIns="91440" tIns="45720" rIns="91440" bIns="45720">
            <a:spAutoFit/>
          </a:bodyPr>
          <a:lstStyle/>
          <a:p>
            <a:pPr algn="ctr"/>
            <a:r>
              <a:rPr lang="en-US" sz="5400" b="1" spc="50" dirty="0" smtClean="0">
                <a:ln w="12700" cmpd="sng">
                  <a:solidFill>
                    <a:srgbClr val="FFFF00"/>
                  </a:solidFill>
                  <a:prstDash val="solid"/>
                </a:ln>
                <a:solidFill>
                  <a:srgbClr val="FFFF00"/>
                </a:solidFill>
                <a:effectLst>
                  <a:glow rad="53100">
                    <a:schemeClr val="accent6">
                      <a:satMod val="180000"/>
                      <a:alpha val="30000"/>
                    </a:schemeClr>
                  </a:glow>
                </a:effectLst>
              </a:rPr>
              <a:t>THANK YOU</a:t>
            </a:r>
            <a:endParaRPr lang="en-US" sz="5400" b="1" cap="none" spc="50" dirty="0">
              <a:ln w="12700" cmpd="sng">
                <a:solidFill>
                  <a:srgbClr val="FFFF00"/>
                </a:solidFill>
                <a:prstDash val="solid"/>
              </a:ln>
              <a:solidFill>
                <a:srgbClr val="FFFF00"/>
              </a:solidFill>
              <a:effectLst>
                <a:glow rad="53100">
                  <a:schemeClr val="accent6">
                    <a:satMod val="180000"/>
                    <a:alpha val="30000"/>
                  </a:schemeClr>
                </a:glow>
              </a:effectLst>
            </a:endParaRPr>
          </a:p>
        </p:txBody>
      </p:sp>
      <p:sp>
        <p:nvSpPr>
          <p:cNvPr id="6" name="Rectangle 5"/>
          <p:cNvSpPr/>
          <p:nvPr/>
        </p:nvSpPr>
        <p:spPr>
          <a:xfrm>
            <a:off x="990600" y="5334000"/>
            <a:ext cx="6317756" cy="70788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ar-IQ" sz="4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ACS  Fayrouz Extra Bold" pitchFamily="2" charset="-78"/>
              </a:rPr>
              <a:t>الحمد لله رب العالمين</a:t>
            </a:r>
            <a:endParaRPr lang="en-US" sz="4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cs typeface="ACS  Fayrouz Extra Bold" pitchFamily="2" charset="-78"/>
            </a:endParaRPr>
          </a:p>
        </p:txBody>
      </p:sp>
    </p:spTree>
  </p:cSld>
  <p:clrMapOvr>
    <a:masterClrMapping/>
  </p:clrMapOvr>
  <p:transition>
    <p:wipe dir="d"/>
    <p:sndAc>
      <p:stSnd>
        <p:snd r:embed="rId2" name="chimes.wav" builtIn="1"/>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677</TotalTime>
  <Words>3400</Words>
  <Application>Microsoft Office PowerPoint</Application>
  <PresentationFormat>On-screen Show (4:3)</PresentationFormat>
  <Paragraphs>328</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Verve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Nameer</dc:creator>
  <cp:lastModifiedBy>Nameer</cp:lastModifiedBy>
  <cp:revision>82</cp:revision>
  <dcterms:created xsi:type="dcterms:W3CDTF">2006-08-16T00:00:00Z</dcterms:created>
  <dcterms:modified xsi:type="dcterms:W3CDTF">2010-04-29T04:35:16Z</dcterms:modified>
</cp:coreProperties>
</file>